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7" r:id="rId6"/>
    <p:sldId id="260" r:id="rId7"/>
    <p:sldId id="268" r:id="rId8"/>
    <p:sldId id="262" r:id="rId9"/>
    <p:sldId id="270" r:id="rId10"/>
    <p:sldId id="264" r:id="rId11"/>
    <p:sldId id="269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FF9933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6232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742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6562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9869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7494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8936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8892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7380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4133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6233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3889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F98A1-B9D9-4581-88DE-2D8FB332BF2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3131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7/Soutok_labe-ohre.jpg" TargetMode="External"/><Relationship Id="rId2" Type="http://schemas.openxmlformats.org/officeDocument/2006/relationships/hyperlink" Target="http://cs.wikipedia.org/wiki/Soubor:Usti_ska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ouny01.jpg" TargetMode="External"/><Relationship Id="rId5" Type="http://schemas.openxmlformats.org/officeDocument/2006/relationships/hyperlink" Target="http://cs.wikipedia.org/wiki/Soubor:Litom%C4%9B%C5%99ice_Sv_%C5%A0t%C4%9Bp%C3%A1n.jpg" TargetMode="External"/><Relationship Id="rId4" Type="http://schemas.openxmlformats.org/officeDocument/2006/relationships/hyperlink" Target="http://cs.wikipedia.org/wiki/Soubor:Milesov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8431" y="1124744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39652" y="2559743"/>
            <a:ext cx="6264696" cy="1738514"/>
          </a:xfrm>
          <a:prstGeom prst="rect">
            <a:avLst/>
          </a:prstGeom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4437112"/>
            <a:ext cx="7016824" cy="1368152"/>
          </a:xfrm>
        </p:spPr>
        <p:txBody>
          <a:bodyPr>
            <a:normAutofit/>
          </a:bodyPr>
          <a:lstStyle/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+mj-lt"/>
              </a:rPr>
              <a:t>Název DUM:  </a:t>
            </a:r>
            <a:r>
              <a:rPr lang="cs-CZ" sz="1800" dirty="0" smtClean="0">
                <a:solidFill>
                  <a:prstClr val="black"/>
                </a:solidFill>
                <a:latin typeface="+mj-lt"/>
              </a:rPr>
              <a:t>VY_32_INOVACE_X_3_11_Ústecký_kraj</a:t>
            </a:r>
            <a:endParaRPr lang="cs-CZ" sz="1800" b="1" dirty="0">
              <a:solidFill>
                <a:prstClr val="black"/>
              </a:solidFill>
              <a:latin typeface="+mj-lt"/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+mj-lt"/>
              </a:rPr>
              <a:t>Šablona číslo:    </a:t>
            </a:r>
            <a:r>
              <a:rPr lang="cs-CZ" sz="1800" dirty="0">
                <a:solidFill>
                  <a:prstClr val="black"/>
                </a:solidFill>
                <a:latin typeface="+mj-lt"/>
              </a:rPr>
              <a:t>X </a:t>
            </a:r>
            <a:r>
              <a:rPr lang="cs-CZ" sz="1800" b="1" dirty="0">
                <a:solidFill>
                  <a:prstClr val="black"/>
                </a:solidFill>
                <a:latin typeface="+mj-lt"/>
              </a:rPr>
              <a:t>         Sada číslo:     </a:t>
            </a:r>
            <a:r>
              <a:rPr lang="cs-CZ" sz="1800" dirty="0">
                <a:solidFill>
                  <a:prstClr val="black"/>
                </a:solidFill>
                <a:latin typeface="+mj-lt"/>
              </a:rPr>
              <a:t>3 </a:t>
            </a:r>
            <a:r>
              <a:rPr lang="cs-CZ" sz="1800" b="1" dirty="0">
                <a:solidFill>
                  <a:prstClr val="black"/>
                </a:solidFill>
                <a:latin typeface="+mj-lt"/>
              </a:rPr>
              <a:t>          Pořadové číslo DUM: </a:t>
            </a: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11</a:t>
            </a:r>
            <a:endParaRPr lang="cs-CZ" sz="1800" dirty="0">
              <a:solidFill>
                <a:prstClr val="black"/>
              </a:solidFill>
              <a:latin typeface="+mj-lt"/>
            </a:endParaRPr>
          </a:p>
          <a:p>
            <a:pPr lvl="0" algn="l">
              <a:spcBef>
                <a:spcPts val="0"/>
              </a:spcBef>
            </a:pPr>
            <a:endParaRPr lang="cs-CZ" sz="1800" b="1" dirty="0">
              <a:solidFill>
                <a:prstClr val="black"/>
              </a:solidFill>
              <a:latin typeface="+mj-lt"/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+mj-lt"/>
              </a:rPr>
              <a:t>Autor: </a:t>
            </a:r>
            <a:r>
              <a:rPr lang="cs-CZ" sz="1800" dirty="0">
                <a:solidFill>
                  <a:prstClr val="black"/>
                </a:solidFill>
                <a:latin typeface="+mj-lt"/>
              </a:rPr>
              <a:t>Mgr. Radomíra Fišerová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276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učivem o Ústeckém kraji.	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Očekávaný výstup</a:t>
            </a:r>
            <a:r>
              <a:rPr lang="cs-CZ" sz="2800" b="1" dirty="0" smtClean="0"/>
              <a:t>: </a:t>
            </a:r>
            <a:r>
              <a:rPr lang="cs-CZ" dirty="0" smtClean="0"/>
              <a:t>Žák zná přírodní a hospodářské podmínky Ústeckého kraje.</a:t>
            </a:r>
          </a:p>
          <a:p>
            <a:endParaRPr lang="cs-CZ" sz="28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9. třída, 14-15 let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Ústecký kraj, města, povrch, vodstvo, podnebí, půdy, obyvatelstvo, hospodářství</a:t>
            </a:r>
          </a:p>
          <a:p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mapa ČR, psací potřeby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  30 min</a:t>
            </a:r>
          </a:p>
          <a:p>
            <a:endParaRPr lang="cs-CZ" dirty="0" smtClean="0"/>
          </a:p>
          <a:p>
            <a:r>
              <a:rPr lang="cs-CZ" b="1" dirty="0" smtClean="0"/>
              <a:t>Metodické zhodnocení a popis práce s digitálním učebním materiálem:</a:t>
            </a:r>
            <a:r>
              <a:rPr lang="cs-CZ" dirty="0" smtClean="0"/>
              <a:t>  Žáci se seznamují s učivem o Ústeckém kraji. Podle pokynů vyhledají základní informace v mapě, ověří jejich správnost a provedou zápis. Nakonec si prověří získané znalosti doplněním odpovědí do posledního úkolu.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7062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Ústecký kraj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KRAJSKÉ MĚSTO	Ústí nad Labem (99tis. </a:t>
            </a:r>
            <a:r>
              <a:rPr lang="cs-CZ" sz="2200" dirty="0"/>
              <a:t>o</a:t>
            </a:r>
            <a:r>
              <a:rPr lang="cs-CZ" sz="2200" dirty="0" smtClean="0"/>
              <a:t>byvatel)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917"/>
          <a:stretch/>
        </p:blipFill>
        <p:spPr>
          <a:xfrm>
            <a:off x="539552" y="2247485"/>
            <a:ext cx="6552728" cy="4230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6931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POVRCH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Krušné hory, Děčínská vrchovina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České Středohoří (sopečné)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Mostecká pánev</a:t>
            </a:r>
            <a:r>
              <a:rPr lang="cs-CZ" sz="2200" dirty="0"/>
              <a:t>	</a:t>
            </a: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2348880"/>
            <a:ext cx="5256584" cy="394243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475656" y="6291318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České Středohoří - Milešovka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75651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VODSTVO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Labe 	- Ohře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	- Bílina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091" r="4849"/>
          <a:stretch/>
        </p:blipFill>
        <p:spPr>
          <a:xfrm>
            <a:off x="544782" y="2564904"/>
            <a:ext cx="8095421" cy="3024336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21474" y="5589240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s</a:t>
            </a:r>
            <a:r>
              <a:rPr lang="cs-CZ" sz="1400" dirty="0" smtClean="0"/>
              <a:t>outok Ohře a Labe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08170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6886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200" dirty="0" smtClean="0"/>
              <a:t>PODNEBÍ	</a:t>
            </a:r>
          </a:p>
          <a:p>
            <a:pPr marL="0" indent="0">
              <a:buNone/>
            </a:pPr>
            <a:r>
              <a:rPr lang="cs-CZ" sz="2200" dirty="0" smtClean="0"/>
              <a:t>	- teplé, suché – srážkový stín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Krušné hory – studené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časté mlhy – znečištěné ŽP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PŮDY		</a:t>
            </a:r>
          </a:p>
          <a:p>
            <a:pPr marL="0" indent="0">
              <a:buNone/>
            </a:pPr>
            <a:r>
              <a:rPr lang="cs-CZ" sz="2200" dirty="0" smtClean="0"/>
              <a:t>	- kvalitní kolem Ohře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lesy </a:t>
            </a:r>
            <a:r>
              <a:rPr lang="cs-CZ" sz="2200" dirty="0" smtClean="0"/>
              <a:t>– </a:t>
            </a:r>
            <a:r>
              <a:rPr lang="cs-CZ" sz="2200" dirty="0" smtClean="0"/>
              <a:t>poničené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OBYVATELSTVO	</a:t>
            </a:r>
          </a:p>
          <a:p>
            <a:pPr marL="0" indent="0">
              <a:buNone/>
            </a:pPr>
            <a:r>
              <a:rPr lang="cs-CZ" sz="2200" dirty="0" smtClean="0"/>
              <a:t>	- nejhustší osídlení – Mostecká pánev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velká nezaměstnanost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5453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/>
              <a:t>ZEMĚDĚLSTVÍ	</a:t>
            </a:r>
          </a:p>
          <a:p>
            <a:pPr marL="0" indent="0">
              <a:buNone/>
            </a:pPr>
            <a:r>
              <a:rPr lang="cs-CZ" sz="2200" dirty="0"/>
              <a:t>	- </a:t>
            </a:r>
            <a:r>
              <a:rPr lang="cs-CZ" sz="2200" dirty="0" smtClean="0"/>
              <a:t>Poohří – chmel, ovoce, pšenice, ječmen</a:t>
            </a: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PRŮMYSL	</a:t>
            </a:r>
          </a:p>
          <a:p>
            <a:pPr marL="0" indent="0">
              <a:buNone/>
            </a:pPr>
            <a:r>
              <a:rPr lang="cs-CZ" sz="2200" dirty="0" smtClean="0"/>
              <a:t>	- energetika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chemický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hutnický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strojírenský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sklářský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TĚŽBA		</a:t>
            </a:r>
          </a:p>
          <a:p>
            <a:pPr marL="0" indent="0">
              <a:buNone/>
            </a:pPr>
            <a:r>
              <a:rPr lang="cs-CZ" sz="2200" dirty="0" smtClean="0"/>
              <a:t>	- hnědé uhlí </a:t>
            </a:r>
            <a:r>
              <a:rPr lang="cs-CZ" sz="2200" dirty="0"/>
              <a:t>	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8289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200" dirty="0" smtClean="0"/>
              <a:t>MĚSTA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Ústí nad Labem </a:t>
            </a:r>
            <a:r>
              <a:rPr lang="cs-CZ" sz="2200" dirty="0" smtClean="0">
                <a:latin typeface="Calibri Light" pitchFamily="34" charset="0"/>
              </a:rPr>
              <a:t>– chemický průmysl</a:t>
            </a:r>
          </a:p>
          <a:p>
            <a:pPr marL="0" indent="0">
              <a:buNone/>
            </a:pPr>
            <a:r>
              <a:rPr lang="cs-CZ" sz="2200" dirty="0" smtClean="0"/>
              <a:t>Most</a:t>
            </a:r>
          </a:p>
          <a:p>
            <a:pPr marL="0" indent="0">
              <a:buNone/>
            </a:pPr>
            <a:r>
              <a:rPr lang="cs-CZ" sz="2200" dirty="0" smtClean="0"/>
              <a:t>Litvínov – </a:t>
            </a:r>
            <a:r>
              <a:rPr lang="cs-CZ" sz="2200" dirty="0" smtClean="0">
                <a:latin typeface="Calibri Light" pitchFamily="34" charset="0"/>
              </a:rPr>
              <a:t>chemický průmysl</a:t>
            </a:r>
          </a:p>
          <a:p>
            <a:pPr marL="0" indent="0">
              <a:buNone/>
            </a:pPr>
            <a:r>
              <a:rPr lang="cs-CZ" sz="2200" dirty="0" smtClean="0"/>
              <a:t>Chomutov – </a:t>
            </a:r>
            <a:r>
              <a:rPr lang="cs-CZ" sz="2200" dirty="0" smtClean="0">
                <a:latin typeface="Calibri Light" pitchFamily="34" charset="0"/>
              </a:rPr>
              <a:t>hutnický průmysl</a:t>
            </a:r>
          </a:p>
          <a:p>
            <a:pPr marL="0" indent="0">
              <a:buNone/>
            </a:pPr>
            <a:r>
              <a:rPr lang="cs-CZ" sz="2200" dirty="0" smtClean="0"/>
              <a:t>Děčín </a:t>
            </a:r>
            <a:r>
              <a:rPr lang="cs-CZ" sz="2200" dirty="0" smtClean="0">
                <a:latin typeface="Calibri Light" pitchFamily="34" charset="0"/>
              </a:rPr>
              <a:t>– strojírenství</a:t>
            </a:r>
          </a:p>
          <a:p>
            <a:pPr marL="0" indent="0">
              <a:buNone/>
            </a:pPr>
            <a:r>
              <a:rPr lang="cs-CZ" sz="2200" dirty="0" smtClean="0"/>
              <a:t>Teplice – </a:t>
            </a:r>
            <a:r>
              <a:rPr lang="cs-CZ" sz="2200" dirty="0" smtClean="0">
                <a:latin typeface="Calibri Light" pitchFamily="34" charset="0"/>
              </a:rPr>
              <a:t>sklářský průmysl, lázně</a:t>
            </a:r>
          </a:p>
          <a:p>
            <a:pPr marL="0" indent="0">
              <a:buNone/>
            </a:pPr>
            <a:r>
              <a:rPr lang="cs-CZ" sz="2200" dirty="0" smtClean="0"/>
              <a:t>Litoměřice, Louny, Žatec </a:t>
            </a:r>
            <a:r>
              <a:rPr lang="cs-CZ" sz="2200" dirty="0" smtClean="0">
                <a:latin typeface="Calibri Light" pitchFamily="34" charset="0"/>
              </a:rPr>
              <a:t>– chmel</a:t>
            </a:r>
          </a:p>
          <a:p>
            <a:pPr marL="0" indent="0">
              <a:buNone/>
            </a:pPr>
            <a:r>
              <a:rPr lang="cs-CZ" sz="2200" dirty="0" smtClean="0"/>
              <a:t>Varnsdorf </a:t>
            </a:r>
            <a:r>
              <a:rPr lang="cs-CZ" sz="2200" dirty="0" smtClean="0">
                <a:latin typeface="Calibri Light" pitchFamily="34" charset="0"/>
              </a:rPr>
              <a:t>– strojírenství, textilní průmysl</a:t>
            </a:r>
          </a:p>
          <a:p>
            <a:pPr marL="0" indent="0">
              <a:buNone/>
            </a:pPr>
            <a:r>
              <a:rPr lang="cs-CZ" sz="2200" dirty="0" smtClean="0"/>
              <a:t>Lovosice </a:t>
            </a:r>
            <a:r>
              <a:rPr lang="cs-CZ" sz="2200" dirty="0" smtClean="0">
                <a:latin typeface="Calibri Light" pitchFamily="34" charset="0"/>
              </a:rPr>
              <a:t>– chemický průmysl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7162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2060" y="980728"/>
            <a:ext cx="6412996" cy="417646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1238" y="980729"/>
            <a:ext cx="2772762" cy="417307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56" y="5156222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Litoměřice, sv. Štěpán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6371238" y="5140833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Louny, sv. Mikuláš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18635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OPAKOVÁNÍ</a:t>
            </a:r>
          </a:p>
          <a:p>
            <a:pPr marL="0" indent="0">
              <a:buNone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Nejvyšší hora Českého Středohoří </a:t>
            </a:r>
            <a:r>
              <a:rPr lang="cs-CZ" sz="2400" dirty="0" smtClean="0"/>
              <a:t>– 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2 přítoky Labe </a:t>
            </a:r>
            <a:r>
              <a:rPr lang="cs-CZ" sz="2400" dirty="0" smtClean="0"/>
              <a:t>–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Proč je v tomto kraji teplé a </a:t>
            </a:r>
            <a:r>
              <a:rPr lang="cs-CZ" sz="2400" smtClean="0"/>
              <a:t>suché </a:t>
            </a:r>
            <a:r>
              <a:rPr lang="cs-CZ" sz="2400" smtClean="0"/>
              <a:t>podnebí?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Která oblast je nejhustěji osídlená? 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Jaký typ elektráren zde převládá?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Doplň převládající průmysl </a:t>
            </a:r>
            <a:r>
              <a:rPr lang="cs-CZ" sz="2400" dirty="0" smtClean="0"/>
              <a:t>v: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Litvínov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Chomutov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Děčín</a:t>
            </a:r>
          </a:p>
          <a:p>
            <a:pPr marL="1257300" lvl="3" indent="0">
              <a:buNone/>
            </a:pPr>
            <a:endParaRPr lang="cs-CZ" sz="1000" dirty="0" smtClean="0"/>
          </a:p>
          <a:p>
            <a:pPr marL="457200" indent="-457200">
              <a:buAutoNum type="arabicPeriod"/>
            </a:pPr>
            <a:endParaRPr lang="cs-CZ" sz="22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52608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OPAKOVÁNÍ</a:t>
            </a:r>
          </a:p>
          <a:p>
            <a:pPr marL="0" indent="0">
              <a:buNone/>
            </a:pPr>
            <a:endParaRPr lang="cs-CZ" sz="2400" dirty="0">
              <a:latin typeface="Calibri Light" pitchFamily="34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Calibri Light" pitchFamily="34" charset="0"/>
              </a:rPr>
              <a:t>Nejvyšší hora Českého Středohoří </a:t>
            </a:r>
            <a:r>
              <a:rPr lang="cs-CZ" sz="2400" dirty="0" smtClean="0">
                <a:latin typeface="Calibri Light" pitchFamily="34" charset="0"/>
              </a:rPr>
              <a:t>– </a:t>
            </a:r>
            <a:r>
              <a:rPr lang="cs-CZ" sz="2400" dirty="0" smtClean="0"/>
              <a:t>Milešovka</a:t>
            </a:r>
            <a:endParaRPr lang="cs-CZ" sz="2400" dirty="0" smtClean="0">
              <a:latin typeface="Calibri Light" pitchFamily="34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Calibri Light" pitchFamily="34" charset="0"/>
              </a:rPr>
              <a:t>2 přítoky </a:t>
            </a:r>
            <a:r>
              <a:rPr lang="cs-CZ" sz="2400" dirty="0" smtClean="0">
                <a:latin typeface="Calibri Light" pitchFamily="34" charset="0"/>
              </a:rPr>
              <a:t>Labe – </a:t>
            </a:r>
            <a:r>
              <a:rPr lang="cs-CZ" sz="2400" dirty="0" smtClean="0"/>
              <a:t>Ohře, Bílina</a:t>
            </a:r>
            <a:endParaRPr lang="cs-CZ" sz="2400" dirty="0" smtClean="0">
              <a:latin typeface="Calibri Light" pitchFamily="34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Calibri Light" pitchFamily="34" charset="0"/>
              </a:rPr>
              <a:t>Proč je v tomto kraji teplé a suché </a:t>
            </a:r>
            <a:r>
              <a:rPr lang="cs-CZ" sz="2400" dirty="0" smtClean="0">
                <a:latin typeface="Calibri Light" pitchFamily="34" charset="0"/>
              </a:rPr>
              <a:t>podnebí? </a:t>
            </a:r>
            <a:r>
              <a:rPr lang="cs-CZ" sz="2400" dirty="0" smtClean="0"/>
              <a:t>–</a:t>
            </a:r>
            <a:r>
              <a:rPr lang="cs-CZ" sz="2400" dirty="0" smtClean="0"/>
              <a:t> </a:t>
            </a:r>
            <a:r>
              <a:rPr lang="cs-CZ" sz="2400" dirty="0" smtClean="0"/>
              <a:t>srážkový stín</a:t>
            </a:r>
            <a:endParaRPr lang="cs-CZ" sz="2400" dirty="0" smtClean="0">
              <a:latin typeface="Calibri Light" pitchFamily="34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Calibri Light" pitchFamily="34" charset="0"/>
              </a:rPr>
              <a:t>Která oblast je nejhustěji osídlená</a:t>
            </a:r>
            <a:r>
              <a:rPr lang="cs-CZ" sz="2400" dirty="0" smtClean="0">
                <a:latin typeface="Calibri Light" pitchFamily="34" charset="0"/>
              </a:rPr>
              <a:t>? –</a:t>
            </a:r>
            <a:r>
              <a:rPr lang="cs-CZ" sz="2400" dirty="0" smtClean="0"/>
              <a:t> </a:t>
            </a:r>
            <a:r>
              <a:rPr lang="cs-CZ" sz="2400" dirty="0" smtClean="0"/>
              <a:t>Mostecká pánev</a:t>
            </a:r>
            <a:endParaRPr lang="cs-CZ" sz="2400" dirty="0" smtClean="0">
              <a:latin typeface="Calibri Light" pitchFamily="34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Calibri Light" pitchFamily="34" charset="0"/>
              </a:rPr>
              <a:t>Jaký typ elektráren zde převládá</a:t>
            </a:r>
            <a:r>
              <a:rPr lang="cs-CZ" sz="2400" dirty="0" smtClean="0">
                <a:latin typeface="Calibri Light" pitchFamily="34" charset="0"/>
              </a:rPr>
              <a:t>? – </a:t>
            </a:r>
            <a:r>
              <a:rPr lang="cs-CZ" sz="2400" dirty="0" smtClean="0"/>
              <a:t>tepelné</a:t>
            </a:r>
            <a:endParaRPr lang="cs-CZ" sz="2400" dirty="0" smtClean="0">
              <a:latin typeface="Calibri Light" pitchFamily="34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Calibri Light" pitchFamily="34" charset="0"/>
              </a:rPr>
              <a:t>Doplň převládající průmysl </a:t>
            </a:r>
            <a:r>
              <a:rPr lang="cs-CZ" sz="2400" dirty="0" smtClean="0">
                <a:latin typeface="Calibri Light" pitchFamily="34" charset="0"/>
              </a:rPr>
              <a:t>v:</a:t>
            </a:r>
            <a:endParaRPr lang="cs-CZ" sz="2400" dirty="0" smtClean="0">
              <a:latin typeface="Calibri Light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Calibri Light" pitchFamily="34" charset="0"/>
              </a:rPr>
              <a:t>	</a:t>
            </a:r>
            <a:r>
              <a:rPr lang="cs-CZ" sz="2400" dirty="0" smtClean="0">
                <a:latin typeface="Calibri Light" pitchFamily="34" charset="0"/>
              </a:rPr>
              <a:t>Litvínov </a:t>
            </a:r>
            <a:r>
              <a:rPr lang="cs-CZ" sz="2400" dirty="0" smtClean="0"/>
              <a:t>–</a:t>
            </a:r>
            <a:r>
              <a:rPr lang="cs-CZ" sz="2400" dirty="0" smtClean="0"/>
              <a:t> </a:t>
            </a:r>
            <a:r>
              <a:rPr lang="cs-CZ" sz="2400" dirty="0" smtClean="0"/>
              <a:t>chemický</a:t>
            </a:r>
            <a:endParaRPr lang="cs-CZ" sz="2400" dirty="0" smtClean="0">
              <a:latin typeface="Calibri Light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Calibri Light" pitchFamily="34" charset="0"/>
              </a:rPr>
              <a:t>	</a:t>
            </a:r>
            <a:r>
              <a:rPr lang="cs-CZ" sz="2400" dirty="0" smtClean="0">
                <a:latin typeface="Calibri Light" pitchFamily="34" charset="0"/>
              </a:rPr>
              <a:t>Chomutov – </a:t>
            </a:r>
            <a:r>
              <a:rPr lang="cs-CZ" sz="2400" dirty="0" smtClean="0"/>
              <a:t>hutnický</a:t>
            </a:r>
            <a:endParaRPr lang="cs-CZ" sz="2400" dirty="0" smtClean="0">
              <a:latin typeface="Calibri Light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Calibri Light" pitchFamily="34" charset="0"/>
              </a:rPr>
              <a:t>	</a:t>
            </a:r>
            <a:r>
              <a:rPr lang="cs-CZ" sz="2400" dirty="0" smtClean="0">
                <a:latin typeface="Calibri Light" pitchFamily="34" charset="0"/>
              </a:rPr>
              <a:t>Děčín </a:t>
            </a:r>
            <a:r>
              <a:rPr lang="cs-CZ" sz="2400" dirty="0" smtClean="0"/>
              <a:t>–</a:t>
            </a:r>
            <a:r>
              <a:rPr lang="cs-CZ" sz="2400" dirty="0" smtClean="0"/>
              <a:t> strojírenský</a:t>
            </a:r>
            <a:endParaRPr lang="cs-CZ" sz="2400" dirty="0" smtClean="0">
              <a:latin typeface="Calibri Light" pitchFamily="34" charset="0"/>
            </a:endParaRPr>
          </a:p>
          <a:p>
            <a:pPr marL="1257300" lvl="3" indent="0">
              <a:buNone/>
            </a:pPr>
            <a:endParaRPr lang="cs-CZ" sz="1000" dirty="0" smtClean="0"/>
          </a:p>
          <a:p>
            <a:pPr marL="457200" indent="-457200">
              <a:buAutoNum type="arabicPeriod"/>
            </a:pPr>
            <a:endParaRPr lang="cs-CZ" sz="22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428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6868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ZDROJE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cs.wikipedia.org/wiki/Soubor:Usti_skala.jpg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upload.wikimedia.org/wikipedia/commons/f/f7/Soutok_labe-ohre.jpg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http://cs.wikipedia.org/wiki/Soubor:Milesovka.JPG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http://cs.wikipedia.org/wiki/Soubor:Litom%C4%9B%C5%99ice_Sv_%</a:t>
            </a:r>
            <a:r>
              <a:rPr lang="cs-CZ" sz="1800" dirty="0" smtClean="0">
                <a:hlinkClick r:id="rId5"/>
              </a:rPr>
              <a:t>C5%A0t%C4%9Bp%C3%A1n.jpg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http://cs.wikipedia.org/wiki/Soubor:Louny01.jpg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4017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206</Words>
  <Application>Microsoft Office PowerPoint</Application>
  <PresentationFormat>Předvádění na obrazovce (4:3)</PresentationFormat>
  <Paragraphs>114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Ústecký kraj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Radomíra Fišerová</dc:creator>
  <cp:lastModifiedBy>U1</cp:lastModifiedBy>
  <cp:revision>35</cp:revision>
  <dcterms:created xsi:type="dcterms:W3CDTF">2013-06-19T12:52:09Z</dcterms:created>
  <dcterms:modified xsi:type="dcterms:W3CDTF">2013-06-25T20:40:55Z</dcterms:modified>
</cp:coreProperties>
</file>