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7" r:id="rId2"/>
    <p:sldId id="322" r:id="rId3"/>
    <p:sldId id="323" r:id="rId4"/>
    <p:sldId id="373" r:id="rId5"/>
    <p:sldId id="305" r:id="rId6"/>
    <p:sldId id="327" r:id="rId7"/>
    <p:sldId id="328" r:id="rId8"/>
    <p:sldId id="329" r:id="rId9"/>
    <p:sldId id="331" r:id="rId10"/>
    <p:sldId id="330" r:id="rId11"/>
    <p:sldId id="332" r:id="rId12"/>
    <p:sldId id="333" r:id="rId13"/>
    <p:sldId id="375" r:id="rId14"/>
    <p:sldId id="334" r:id="rId15"/>
    <p:sldId id="335" r:id="rId16"/>
    <p:sldId id="336" r:id="rId17"/>
    <p:sldId id="337" r:id="rId18"/>
    <p:sldId id="342" r:id="rId19"/>
    <p:sldId id="374" r:id="rId20"/>
    <p:sldId id="338" r:id="rId21"/>
    <p:sldId id="340" r:id="rId22"/>
    <p:sldId id="343" r:id="rId23"/>
    <p:sldId id="341" r:id="rId24"/>
    <p:sldId id="376" r:id="rId25"/>
    <p:sldId id="345" r:id="rId26"/>
    <p:sldId id="346" r:id="rId27"/>
    <p:sldId id="347" r:id="rId28"/>
    <p:sldId id="348" r:id="rId29"/>
    <p:sldId id="349" r:id="rId30"/>
    <p:sldId id="350" r:id="rId31"/>
    <p:sldId id="351" r:id="rId32"/>
    <p:sldId id="354" r:id="rId33"/>
    <p:sldId id="356" r:id="rId34"/>
    <p:sldId id="357" r:id="rId35"/>
    <p:sldId id="358" r:id="rId36"/>
    <p:sldId id="359" r:id="rId37"/>
    <p:sldId id="360" r:id="rId38"/>
    <p:sldId id="324" r:id="rId39"/>
    <p:sldId id="361" r:id="rId40"/>
    <p:sldId id="325" r:id="rId41"/>
    <p:sldId id="326" r:id="rId42"/>
    <p:sldId id="364" r:id="rId43"/>
    <p:sldId id="365" r:id="rId44"/>
    <p:sldId id="372" r:id="rId45"/>
    <p:sldId id="377" r:id="rId46"/>
    <p:sldId id="371" r:id="rId47"/>
    <p:sldId id="363" r:id="rId48"/>
    <p:sldId id="362" r:id="rId49"/>
    <p:sldId id="366" r:id="rId50"/>
    <p:sldId id="369" r:id="rId51"/>
    <p:sldId id="367" r:id="rId52"/>
    <p:sldId id="370" r:id="rId53"/>
    <p:sldId id="368" r:id="rId5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A9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216" autoAdjust="0"/>
    <p:restoredTop sz="86010" autoAdjust="0"/>
  </p:normalViewPr>
  <p:slideViewPr>
    <p:cSldViewPr>
      <p:cViewPr>
        <p:scale>
          <a:sx n="125" d="100"/>
          <a:sy n="125" d="100"/>
        </p:scale>
        <p:origin x="630" y="2226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8E54C-D0A7-4906-8F19-EB782F4823C2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2D9A4-8EFB-409A-AB90-69741CAA5A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 smtClean="0"/>
              <a:t>Obrázek tematický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office.</a:t>
            </a:r>
            <a:r>
              <a:rPr lang="cs-CZ" i="1" dirty="0" err="1" smtClean="0"/>
              <a:t>microsoft.com</a:t>
            </a:r>
            <a:r>
              <a:rPr lang="cs-CZ" dirty="0" smtClean="0"/>
              <a:t> [online]. [cit. 31.8.2012]. Dostupný na WWW: 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=chemie&amp;ex=1#</a:t>
            </a:r>
            <a:r>
              <a:rPr lang="cs-CZ" dirty="0" err="1" smtClean="0"/>
              <a:t>pg</a:t>
            </a:r>
            <a:r>
              <a:rPr lang="cs-CZ" dirty="0" smtClean="0"/>
              <a:t>:5|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HCH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i="1" dirty="0" smtClean="0"/>
              <a:t>http://arnika.</a:t>
            </a:r>
            <a:r>
              <a:rPr lang="cs-CZ" i="1" dirty="0" err="1" smtClean="0"/>
              <a:t>org</a:t>
            </a:r>
            <a:r>
              <a:rPr lang="cs-CZ" i="1" dirty="0" smtClean="0"/>
              <a:t>/</a:t>
            </a:r>
            <a:r>
              <a:rPr lang="cs-CZ" i="1" dirty="0" err="1" smtClean="0"/>
              <a:t>hexachlorcyklohexan</a:t>
            </a:r>
            <a:r>
              <a:rPr lang="cs-CZ" i="1" dirty="0" smtClean="0"/>
              <a:t>-</a:t>
            </a:r>
            <a:r>
              <a:rPr lang="cs-CZ" i="1" dirty="0" err="1" smtClean="0"/>
              <a:t>hch</a:t>
            </a:r>
            <a:endParaRPr lang="cs-CZ" i="1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odkaliště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odkaliště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Potlačení jeho působení je součástí léčby alergických stavů (antihistaminika H1) a žaludečního vředu (antihistaminika H2).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odkaliště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25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27</a:t>
            </a:fld>
            <a:endParaRPr lang="cs-CZ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28</a:t>
            </a:fld>
            <a:endParaRPr lang="cs-CZ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29</a:t>
            </a:fld>
            <a:endParaRPr lang="cs-CZ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30</a:t>
            </a:fld>
            <a:endParaRPr lang="cs-CZ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31</a:t>
            </a:fld>
            <a:endParaRPr lang="cs-CZ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32</a:t>
            </a:fld>
            <a:endParaRPr lang="cs-CZ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33</a:t>
            </a:fld>
            <a:endParaRPr lang="cs-CZ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34</a:t>
            </a:fld>
            <a:endParaRPr lang="cs-CZ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35</a:t>
            </a:fld>
            <a:endParaRPr lang="cs-CZ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36</a:t>
            </a:fld>
            <a:endParaRPr lang="cs-CZ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37</a:t>
            </a:fld>
            <a:endParaRPr lang="cs-CZ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39</a:t>
            </a:fld>
            <a:endParaRPr lang="cs-CZ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http://cs.wikipedia.org/wiki/Stearin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43</a:t>
            </a:fld>
            <a:endParaRPr lang="cs-CZ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http://cs.wikipedia.org/wiki/Stearin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44</a:t>
            </a:fld>
            <a:endParaRPr lang="cs-CZ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EDGAR181.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19.4.2013]. Dostupný na WWW: http://cs.wikipedia.org/wiki/Soubor:ALAnumbering.svg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46</a:t>
            </a:fld>
            <a:endParaRPr lang="cs-CZ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RHODODENDRONBUSCH.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19.4.2013]. Dostupný na WWW: http://cs.wikipedia.org/wiki/Soubor:Benzoic-acid.svg </a:t>
            </a:r>
          </a:p>
          <a:p>
            <a:endParaRPr lang="cs-CZ" dirty="0" smtClean="0"/>
          </a:p>
          <a:p>
            <a:r>
              <a:rPr lang="cs-CZ" dirty="0" smtClean="0"/>
              <a:t>JARLHELM.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19.4.2013]. Dostupný na WWW: http://cs.wikipedia.org/wiki/Soubor:Bread_with_mustard.JPG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2D9A4-8EFB-409A-AB90-69741CAA5A13}" type="slidenum">
              <a:rPr lang="cs-CZ" smtClean="0"/>
              <a:pPr/>
              <a:t>48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68345-9025-4679-BE1B-0219CC608713}" type="datetimeFigureOut">
              <a:rPr lang="cs-CZ" smtClean="0"/>
              <a:pPr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C2C18-5602-4FC8-8248-A4CA71A207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rmes-press.com/ozoneone.htm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lytetrafluorethylen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lyvinylchlorid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lyamidov%C3%A1_vl%C3%A1kna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Methanol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cs.wikipedia.org/wiki/Ethano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lkoholismus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ynamit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://cs.wikipedia.org/wiki/Nitroglycer%C3%ADn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Fenol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zu.cz/uploads/documents/chzp/ovzdusi/konz_dny_a_seminare/2010/08_formaldehyd_2010.pdf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ceton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Kyselina_acetyloctov%C3%A1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yselin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7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Denaturat.jpg" TargetMode="External"/><Relationship Id="rId13" Type="http://schemas.openxmlformats.org/officeDocument/2006/relationships/hyperlink" Target="http://cs.wikipedia.org/wiki/Soubor:Phenol_chemical_structure.png" TargetMode="External"/><Relationship Id="rId3" Type="http://schemas.openxmlformats.org/officeDocument/2006/relationships/hyperlink" Target="http://cs.wikipedia.org/wiki/Soubor:ALAnumbering.svg" TargetMode="External"/><Relationship Id="rId7" Type="http://schemas.openxmlformats.org/officeDocument/2006/relationships/hyperlink" Target="http://office.microsoft.com/cs-cz/images/results.aspx?qu=p%C3%A1nvi%C4%8Dka&amp;ex=1" TargetMode="External"/><Relationship Id="rId12" Type="http://schemas.openxmlformats.org/officeDocument/2006/relationships/hyperlink" Target="http://cs.wikipedia.org/wiki/Soubor:Dynamite-3.svg" TargetMode="External"/><Relationship Id="rId2" Type="http://schemas.openxmlformats.org/officeDocument/2006/relationships/hyperlink" Target="http://office.microsoft.com/cs-cz/images/results.aspx?qu=chemie&amp;ex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ucumbers_-_Vladimir_Morozov.jpg" TargetMode="External"/><Relationship Id="rId11" Type="http://schemas.openxmlformats.org/officeDocument/2006/relationships/hyperlink" Target="http://cs.wikipedia.org/wiki/Soubor:Trinitrotoluene.svg" TargetMode="External"/><Relationship Id="rId5" Type="http://schemas.openxmlformats.org/officeDocument/2006/relationships/hyperlink" Target="http://cs.wikipedia.org/wiki/Soubor:Benzoid_acid.jpg" TargetMode="External"/><Relationship Id="rId10" Type="http://schemas.openxmlformats.org/officeDocument/2006/relationships/hyperlink" Target="http://cs.wikipedia.org/wiki/Soubor:Hazard_C.svg" TargetMode="External"/><Relationship Id="rId4" Type="http://schemas.openxmlformats.org/officeDocument/2006/relationships/hyperlink" Target="http://cs.wikipedia.org/wiki/Soubor:Benzoic-acid.svg" TargetMode="External"/><Relationship Id="rId9" Type="http://schemas.openxmlformats.org/officeDocument/2006/relationships/hyperlink" Target="http://cs.wikipedia.org/wiki/Soubor:Hazard_X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285852" y="357166"/>
          <a:ext cx="6643734" cy="5645288"/>
        </p:xfrm>
        <a:graphic>
          <a:graphicData uri="http://schemas.openxmlformats.org/drawingml/2006/table">
            <a:tbl>
              <a:tblPr/>
              <a:tblGrid>
                <a:gridCol w="1571636"/>
                <a:gridCol w="5072098"/>
              </a:tblGrid>
              <a:tr h="57600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Číslo projektu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CZ.1.07/1.5.00/34.0565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Číslo materiálu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+mn-lt"/>
                          <a:ea typeface="Times New Roman"/>
                          <a:cs typeface="Calibri"/>
                        </a:rPr>
                        <a:t>VY_32_INOVACE_360_Deriváty uhlovodíků I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Název školy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90000"/>
                        </a:lnSpc>
                        <a:spcAft>
                          <a:spcPts val="0"/>
                        </a:spcAft>
                        <a:tabLst>
                          <a:tab pos="990600" algn="l"/>
                          <a:tab pos="1890395" algn="ctr"/>
                        </a:tabLst>
                      </a:pPr>
                      <a:r>
                        <a:rPr lang="cs-CZ" sz="900" b="1" dirty="0" smtClean="0">
                          <a:latin typeface="Calibri"/>
                          <a:ea typeface="Times New Roman"/>
                          <a:cs typeface="Calibri"/>
                        </a:rPr>
                        <a:t>                Masarykova </a:t>
                      </a:r>
                      <a:r>
                        <a:rPr lang="cs-CZ" sz="900" b="1" dirty="0">
                          <a:latin typeface="Calibri"/>
                          <a:ea typeface="Times New Roman"/>
                          <a:cs typeface="Calibri"/>
                        </a:rPr>
                        <a:t>střední  škola zemědělská a Vyšší odborná škola, Opava, příspěvková organizace</a:t>
                      </a:r>
                      <a:endParaRPr lang="cs-CZ" sz="900" b="1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Autor </a:t>
                      </a: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Mgr. Hana </a:t>
                      </a:r>
                      <a:r>
                        <a:rPr lang="cs-CZ" sz="900" kern="120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Glatterová</a:t>
                      </a:r>
                      <a:endParaRPr lang="cs-CZ" sz="900" kern="12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Průřezové téma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Člověk a životní prostředí</a:t>
                      </a:r>
                      <a:endParaRPr lang="cs-CZ" sz="9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Tematický 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celek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Calibri"/>
                          <a:ea typeface="Times New Roman"/>
                        </a:rPr>
                        <a:t>Chemie</a:t>
                      </a:r>
                      <a:endParaRPr lang="cs-CZ" sz="1200" b="1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Ročník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1.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Datum tvorby </a:t>
                      </a:r>
                      <a:endParaRPr lang="cs-CZ" sz="9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19.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 4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. 2013 </a:t>
                      </a:r>
                      <a:endParaRPr lang="cs-CZ" sz="9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Datum a místo ověření</a:t>
                      </a:r>
                      <a:endParaRPr lang="cs-CZ" sz="9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23. 4. a 24. 4. 2013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chemie 1.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Za</a:t>
                      </a:r>
                      <a:endParaRPr lang="cs-CZ" sz="9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Druh učebního materiálu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Prezentace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1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Anotace 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300"/>
                        </a:spcAft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Materiál je podkladem pro frontálně vedený způsob výuky.  Obsahuje stručný průřez tématu</a:t>
                      </a:r>
                      <a:r>
                        <a:rPr lang="cs-CZ" sz="9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 deriváty uhlovodíku.  </a:t>
                      </a:r>
                    </a:p>
                    <a:p>
                      <a:pPr algn="l">
                        <a:spcAft>
                          <a:spcPts val="300"/>
                        </a:spcAft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Materiál svým obsahem a rozsahem odpovídá ŠVP pro učební obory Zahradník (41-52-H/01) a Zemědělec - farmář (41-51-H/01).</a:t>
                      </a:r>
                    </a:p>
                  </a:txBody>
                  <a:tcPr marL="89535" marR="89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Klíčová slova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i="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Deriváty uhlovodíků, heteroatom, </a:t>
                      </a:r>
                      <a:r>
                        <a:rPr lang="cs-CZ" sz="900" i="0" kern="120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halogenderiváty</a:t>
                      </a:r>
                      <a:r>
                        <a:rPr lang="cs-CZ" sz="900" i="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 freony, teflon, DDT a HCH, PVC, dusíkaté deriváty, nitrosloučeniny, TNT, aminy, anilín, polyamidová vlákna, kyslíkaté deriváty, </a:t>
                      </a:r>
                      <a:r>
                        <a:rPr lang="cs-CZ" sz="900" i="0" kern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hydroxysloučeniny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alkoholy, </a:t>
                      </a:r>
                      <a:r>
                        <a:rPr lang="cs-CZ" sz="900" i="0" kern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ethanol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</a:t>
                      </a:r>
                      <a:r>
                        <a:rPr lang="cs-CZ" sz="900" i="0" kern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methanol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denaturovaný líh, glycerol, dynamit, fenoly, </a:t>
                      </a:r>
                      <a:r>
                        <a:rPr lang="cs-CZ" sz="900" i="0" kern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éthery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 </a:t>
                      </a:r>
                      <a:r>
                        <a:rPr lang="cs-CZ" sz="900" i="0" kern="1200" baseline="0" dirty="0" err="1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diethyléter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karbonylové sloučeniny, aldehydy, ketony, formaldehyd, aceton, karboxylové kyseliny, kyselina mravenčí, octová, máselná, vyšší mastné kyseliny, kyselina šťavelová, kyselina benzoová</a:t>
                      </a:r>
                      <a:r>
                        <a:rPr lang="cs-CZ" sz="900" i="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mýdla</a:t>
                      </a:r>
                      <a:r>
                        <a:rPr lang="cs-CZ" sz="900" i="0" kern="1200" baseline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, vosky</a:t>
                      </a:r>
                      <a:endParaRPr lang="cs-CZ" sz="900" i="0" kern="1200" dirty="0" smtClean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01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Metodický pokyn 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Vzhledem k šíři tématu učitel pečlivě zváží, kterým snímkům bude</a:t>
                      </a:r>
                      <a:r>
                        <a:rPr lang="cs-CZ" sz="9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 věnovat zvýšenou pozornost a které popř. vynechá. </a:t>
                      </a:r>
                    </a:p>
                    <a:p>
                      <a:pPr>
                        <a:spcAft>
                          <a:spcPts val="600"/>
                        </a:spcAft>
                        <a:buFont typeface="Arial" pitchFamily="34" charset="0"/>
                        <a:buNone/>
                      </a:pPr>
                      <a:r>
                        <a:rPr lang="cs-CZ" sz="900" b="0" kern="12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Calibri"/>
                        </a:rPr>
                        <a:t>Časová dotace: 2 vyučovací hodiny</a:t>
                      </a:r>
                    </a:p>
                    <a:p>
                      <a:pPr>
                        <a:spcAft>
                          <a:spcPts val="1200"/>
                        </a:spcAft>
                        <a:buFont typeface="Arial" pitchFamily="34" charset="0"/>
                        <a:buNone/>
                      </a:pPr>
                      <a:endParaRPr lang="cs-CZ" sz="900" b="0" kern="1200" dirty="0" smtClean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0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Pokud není </a:t>
                      </a:r>
                      <a:r>
                        <a:rPr lang="cs-CZ" sz="900">
                          <a:latin typeface="Calibri"/>
                          <a:ea typeface="Times New Roman"/>
                          <a:cs typeface="Calibri"/>
                        </a:rPr>
                        <a:t>uvedeno </a:t>
                      </a:r>
                      <a:r>
                        <a:rPr lang="cs-CZ" sz="900" smtClean="0">
                          <a:latin typeface="Calibri"/>
                          <a:ea typeface="Times New Roman"/>
                          <a:cs typeface="Calibri"/>
                        </a:rPr>
                        <a:t>jinak, je použitý </a:t>
                      </a:r>
                      <a:r>
                        <a:rPr lang="cs-CZ" sz="900">
                          <a:latin typeface="Calibri"/>
                          <a:ea typeface="Times New Roman"/>
                          <a:cs typeface="Calibri"/>
                        </a:rPr>
                        <a:t>materiál </a:t>
                      </a:r>
                      <a:r>
                        <a:rPr lang="cs-CZ" sz="900" smtClean="0">
                          <a:latin typeface="Calibri"/>
                          <a:ea typeface="Times New Roman"/>
                          <a:cs typeface="Calibri"/>
                        </a:rPr>
                        <a:t>z</a:t>
                      </a:r>
                      <a:r>
                        <a:rPr lang="cs-CZ" sz="900" dirty="0">
                          <a:latin typeface="Calibri"/>
                          <a:ea typeface="Times New Roman"/>
                          <a:cs typeface="Calibri"/>
                        </a:rPr>
                        <a:t> vlastních zdrojů </a:t>
                      </a:r>
                      <a:r>
                        <a:rPr lang="cs-CZ" sz="900" dirty="0" smtClean="0">
                          <a:latin typeface="Calibri"/>
                          <a:ea typeface="Times New Roman"/>
                          <a:cs typeface="Calibri"/>
                        </a:rPr>
                        <a:t>autora. </a:t>
                      </a:r>
                      <a:endParaRPr lang="cs-CZ" sz="800" dirty="0">
                        <a:latin typeface="Times New Roman"/>
                        <a:ea typeface="Times New Roman"/>
                      </a:endParaRPr>
                    </a:p>
                  </a:txBody>
                  <a:tcPr marL="60687" marR="60687" marT="30343" marB="3034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3" name="Picture 1" descr="mszes_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357298"/>
            <a:ext cx="285752" cy="280684"/>
          </a:xfrm>
          <a:prstGeom prst="rect">
            <a:avLst/>
          </a:prstGeom>
          <a:noFill/>
        </p:spPr>
      </p:pic>
      <p:pic>
        <p:nvPicPr>
          <p:cNvPr id="5" name="Obrázek 4" descr="OPVK_hor_zakladni_logolink_RGB_cz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14678" y="285728"/>
            <a:ext cx="2880360" cy="6294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3571876"/>
            <a:ext cx="7772400" cy="1470025"/>
          </a:xfrm>
          <a:solidFill>
            <a:srgbClr val="FFFF00"/>
          </a:solidFill>
        </p:spPr>
        <p:txBody>
          <a:bodyPr/>
          <a:lstStyle/>
          <a:p>
            <a:pPr>
              <a:spcAft>
                <a:spcPts val="0"/>
              </a:spcAft>
            </a:pPr>
            <a:r>
              <a:rPr lang="cs-CZ" b="1" dirty="0" smtClean="0"/>
              <a:t>Deriváty uhlovodíků I</a:t>
            </a:r>
            <a:endParaRPr lang="cs-CZ" b="1" dirty="0">
              <a:latin typeface="Times New Roman"/>
              <a:ea typeface="Times New Roman"/>
            </a:endParaRPr>
          </a:p>
        </p:txBody>
      </p:sp>
      <p:pic>
        <p:nvPicPr>
          <p:cNvPr id="4" name="Obrázek 3" descr="MC90028706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28604"/>
            <a:ext cx="2793571" cy="3071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Deriváty uhlovodíků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 odvozují od uhlovodíků </a:t>
            </a:r>
            <a:r>
              <a:rPr lang="cs-CZ" b="1" dirty="0" smtClean="0"/>
              <a:t>nahrazením </a:t>
            </a:r>
            <a:r>
              <a:rPr lang="cs-CZ" dirty="0" smtClean="0"/>
              <a:t>jednoho nebo více </a:t>
            </a:r>
            <a:r>
              <a:rPr lang="cs-CZ" b="1" dirty="0" smtClean="0"/>
              <a:t>atomů vodíku charakteristickou (funkční) skupinou</a:t>
            </a:r>
          </a:p>
          <a:p>
            <a:pPr lvl="1">
              <a:buNone/>
            </a:pPr>
            <a:r>
              <a:rPr lang="cs-CZ" b="1" dirty="0" smtClean="0"/>
              <a:t>např. -OH</a:t>
            </a:r>
          </a:p>
          <a:p>
            <a:r>
              <a:rPr lang="cs-CZ" dirty="0" smtClean="0"/>
              <a:t>charakteristická skupina obsahuje jeden nebo více tzv. </a:t>
            </a:r>
            <a:r>
              <a:rPr lang="cs-CZ" b="1" dirty="0" smtClean="0"/>
              <a:t>heteroatomů</a:t>
            </a:r>
          </a:p>
          <a:p>
            <a:pPr lvl="1">
              <a:buNone/>
            </a:pPr>
            <a:r>
              <a:rPr lang="cs-CZ" b="1" dirty="0" smtClean="0"/>
              <a:t>např. O</a:t>
            </a:r>
            <a:r>
              <a:rPr lang="cs-CZ" dirty="0" smtClean="0"/>
              <a:t> </a:t>
            </a:r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pc="50" dirty="0" smtClean="0">
                <a:solidFill>
                  <a:srgbClr val="FF6600"/>
                </a:solidFill>
                <a:latin typeface="Brush 455 AT" pitchFamily="2" charset="0"/>
              </a:rPr>
              <a:t>Najděte heteroatomy</a:t>
            </a:r>
            <a:endParaRPr lang="cs-CZ" spc="50" dirty="0">
              <a:solidFill>
                <a:srgbClr val="FF6600"/>
              </a:solidFill>
              <a:latin typeface="Brush 455 AT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b="1" dirty="0" smtClean="0"/>
              <a:t>CHClF</a:t>
            </a:r>
            <a:r>
              <a:rPr lang="cs-CZ" sz="4400" b="1" baseline="-25000" dirty="0" smtClean="0"/>
              <a:t>2 </a:t>
            </a:r>
          </a:p>
          <a:p>
            <a:r>
              <a:rPr lang="cs-CZ" sz="4400" b="1" dirty="0" smtClean="0"/>
              <a:t>C</a:t>
            </a:r>
            <a:r>
              <a:rPr lang="cs-CZ" sz="4400" b="1" baseline="-25000" dirty="0" smtClean="0"/>
              <a:t>6</a:t>
            </a:r>
            <a:r>
              <a:rPr lang="cs-CZ" sz="4400" b="1" dirty="0" smtClean="0"/>
              <a:t>H</a:t>
            </a:r>
            <a:r>
              <a:rPr lang="cs-CZ" sz="4400" b="1" baseline="-25000" dirty="0" smtClean="0"/>
              <a:t>5</a:t>
            </a:r>
            <a:r>
              <a:rPr lang="cs-CZ" sz="4400" b="1" dirty="0" smtClean="0"/>
              <a:t> – NH</a:t>
            </a:r>
            <a:r>
              <a:rPr lang="cs-CZ" sz="4400" b="1" baseline="-25000" dirty="0" smtClean="0"/>
              <a:t>2</a:t>
            </a:r>
          </a:p>
          <a:p>
            <a:r>
              <a:rPr lang="cs-CZ" sz="4400" b="1" dirty="0" smtClean="0"/>
              <a:t>CH</a:t>
            </a:r>
            <a:r>
              <a:rPr lang="cs-CZ" sz="4400" b="1" baseline="-25000" dirty="0" smtClean="0"/>
              <a:t>3</a:t>
            </a:r>
            <a:r>
              <a:rPr lang="cs-CZ" sz="4400" b="1" dirty="0" smtClean="0"/>
              <a:t>COOH</a:t>
            </a:r>
          </a:p>
          <a:p>
            <a:r>
              <a:rPr lang="cs-CZ" sz="4400" b="1" dirty="0" smtClean="0"/>
              <a:t>C</a:t>
            </a:r>
            <a:r>
              <a:rPr lang="cs-CZ" sz="4400" b="1" baseline="-25000" dirty="0" smtClean="0"/>
              <a:t>6</a:t>
            </a:r>
            <a:r>
              <a:rPr lang="cs-CZ" sz="4400" b="1" dirty="0" smtClean="0"/>
              <a:t>H</a:t>
            </a:r>
            <a:r>
              <a:rPr lang="cs-CZ" sz="4400" b="1" baseline="-25000" dirty="0" smtClean="0"/>
              <a:t>5</a:t>
            </a:r>
            <a:r>
              <a:rPr lang="cs-CZ" sz="4400" b="1" dirty="0" smtClean="0"/>
              <a:t> – NO</a:t>
            </a:r>
            <a:r>
              <a:rPr lang="cs-CZ" sz="4400" b="1" baseline="-25000" dirty="0" smtClean="0"/>
              <a:t>2</a:t>
            </a:r>
          </a:p>
          <a:p>
            <a:endParaRPr lang="cs-CZ" sz="4400" b="1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1643050"/>
            <a:ext cx="972000" cy="720000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57422" y="2571744"/>
            <a:ext cx="468000" cy="540000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00232" y="3357562"/>
            <a:ext cx="792000" cy="540000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57422" y="4071942"/>
            <a:ext cx="1044000" cy="720000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7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nejběžnějších derivátů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14601" t="26042" r="56582" b="15798"/>
          <a:stretch>
            <a:fillRect/>
          </a:stretch>
        </p:blipFill>
        <p:spPr bwMode="auto">
          <a:xfrm>
            <a:off x="1643042" y="1357298"/>
            <a:ext cx="5917625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Názvosloví derivátů uhlovodíků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12679" t="26909" r="52357" b="33160"/>
          <a:stretch>
            <a:fillRect/>
          </a:stretch>
        </p:blipFill>
        <p:spPr bwMode="auto">
          <a:xfrm>
            <a:off x="428596" y="1428736"/>
            <a:ext cx="8338057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3428992" y="5429264"/>
            <a:ext cx="2157514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ukázky</a:t>
            </a:r>
            <a:endParaRPr lang="cs-CZ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err="1" smtClean="0"/>
              <a:t>Halogenderiváty</a:t>
            </a:r>
            <a:r>
              <a:rPr lang="cs-CZ" b="1" dirty="0" smtClean="0"/>
              <a:t> uhlovodíků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jsou organické sloučeniny, které obsahují v molekule </a:t>
            </a:r>
            <a:r>
              <a:rPr lang="cs-CZ" b="1" dirty="0" smtClean="0"/>
              <a:t>jeden nebo více atomů halogenu, vázaných na uhlíkové atomy</a:t>
            </a:r>
            <a:r>
              <a:rPr lang="cs-CZ" dirty="0" smtClean="0"/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3231" t="32648" r="64570" b="64039"/>
          <a:stretch>
            <a:fillRect/>
          </a:stretch>
        </p:blipFill>
        <p:spPr bwMode="auto">
          <a:xfrm>
            <a:off x="3428992" y="3571876"/>
            <a:ext cx="2250297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Freony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plynné náplně všech typů </a:t>
            </a:r>
            <a:r>
              <a:rPr lang="cs-CZ" b="1" dirty="0" smtClean="0"/>
              <a:t>chladicích zařízení </a:t>
            </a:r>
            <a:r>
              <a:rPr lang="cs-CZ" dirty="0" smtClean="0"/>
              <a:t>a </a:t>
            </a:r>
            <a:r>
              <a:rPr lang="cs-CZ" b="1" dirty="0" smtClean="0"/>
              <a:t>hnací plyny ve sprejích</a:t>
            </a:r>
            <a:r>
              <a:rPr lang="cs-CZ" dirty="0" smtClean="0"/>
              <a:t>.</a:t>
            </a:r>
          </a:p>
          <a:p>
            <a:pPr lvl="1"/>
            <a:r>
              <a:rPr lang="cs-CZ" dirty="0" smtClean="0"/>
              <a:t>Př. jednoho z nejčastěji používaných: </a:t>
            </a:r>
          </a:p>
          <a:p>
            <a:pPr lvl="1" algn="ctr">
              <a:buNone/>
            </a:pPr>
            <a:r>
              <a:rPr lang="cs-CZ" b="1" dirty="0" smtClean="0"/>
              <a:t>R12</a:t>
            </a:r>
            <a:r>
              <a:rPr lang="cs-CZ" dirty="0" smtClean="0"/>
              <a:t>: CCl</a:t>
            </a:r>
            <a:r>
              <a:rPr lang="cs-CZ" baseline="-25000" dirty="0" smtClean="0"/>
              <a:t>2</a:t>
            </a:r>
            <a:r>
              <a:rPr lang="cs-CZ" dirty="0" smtClean="0"/>
              <a:t>F</a:t>
            </a:r>
            <a:r>
              <a:rPr lang="cs-CZ" baseline="-25000" dirty="0" smtClean="0"/>
              <a:t>2</a:t>
            </a:r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Freony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Snadno reagují s ozónem, ničí tak přirozený filtr Země proti UV záření</a:t>
            </a:r>
          </a:p>
          <a:p>
            <a:pPr lvl="2">
              <a:buNone/>
            </a:pPr>
            <a:r>
              <a:rPr lang="cs-CZ" sz="1400" dirty="0" smtClean="0"/>
              <a:t>obrázek tematický a schéma sféry: </a:t>
            </a:r>
            <a:r>
              <a:rPr lang="cs-CZ" sz="1200" dirty="0" smtClean="0">
                <a:hlinkClick r:id="rId3"/>
              </a:rPr>
              <a:t>http://www.</a:t>
            </a:r>
            <a:r>
              <a:rPr lang="cs-CZ" sz="1200" dirty="0" err="1" smtClean="0">
                <a:hlinkClick r:id="rId3"/>
              </a:rPr>
              <a:t>hermes</a:t>
            </a:r>
            <a:r>
              <a:rPr lang="cs-CZ" sz="1200" dirty="0" smtClean="0">
                <a:hlinkClick r:id="rId3"/>
              </a:rPr>
              <a:t>-</a:t>
            </a:r>
            <a:r>
              <a:rPr lang="cs-CZ" sz="1200" dirty="0" err="1" smtClean="0">
                <a:hlinkClick r:id="rId3"/>
              </a:rPr>
              <a:t>press.com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ozoneone.htm</a:t>
            </a:r>
            <a:endParaRPr lang="cs-CZ" sz="1200" dirty="0" smtClean="0"/>
          </a:p>
          <a:p>
            <a:pPr lvl="2">
              <a:buNone/>
            </a:pPr>
            <a:endParaRPr lang="cs-CZ" dirty="0" smtClean="0"/>
          </a:p>
        </p:txBody>
      </p:sp>
      <p:sp>
        <p:nvSpPr>
          <p:cNvPr id="5" name="Šestiúhelník 4"/>
          <p:cNvSpPr/>
          <p:nvPr/>
        </p:nvSpPr>
        <p:spPr>
          <a:xfrm>
            <a:off x="6357950" y="428604"/>
            <a:ext cx="2357454" cy="928694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ekologický problém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6" name="Volný tvar 5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Teflon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chemicky velmi odolný</a:t>
            </a:r>
          </a:p>
          <a:p>
            <a:pPr lvl="1"/>
            <a:r>
              <a:rPr lang="cs-CZ" dirty="0" smtClean="0"/>
              <a:t>zkratka: PTFE</a:t>
            </a:r>
          </a:p>
          <a:p>
            <a:pPr lvl="2">
              <a:buNone/>
            </a:pPr>
            <a:r>
              <a:rPr lang="cs-CZ" sz="1200" dirty="0" smtClean="0">
                <a:hlinkClick r:id="rId3"/>
              </a:rPr>
              <a:t>http://cs.wikipedia.org/wiki/Polytetrafluorethylen</a:t>
            </a:r>
            <a:endParaRPr lang="cs-CZ" sz="1200" dirty="0" smtClean="0"/>
          </a:p>
          <a:p>
            <a:r>
              <a:rPr lang="cs-CZ" dirty="0" smtClean="0"/>
              <a:t>používá se v průmyslu i v domácnostech</a:t>
            </a:r>
          </a:p>
          <a:p>
            <a:pPr lvl="1"/>
            <a:r>
              <a:rPr lang="cs-CZ" dirty="0" smtClean="0"/>
              <a:t>např. ochranná vrstva pánví</a:t>
            </a:r>
          </a:p>
          <a:p>
            <a:pPr lvl="1">
              <a:buNone/>
            </a:pPr>
            <a:endParaRPr lang="cs-CZ" dirty="0" smtClean="0"/>
          </a:p>
        </p:txBody>
      </p:sp>
      <p:pic>
        <p:nvPicPr>
          <p:cNvPr id="75778" name="Picture 2" descr="domácnost,hrnce,nádobí,pánve,pánvi&amp;ccaron;k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3929066"/>
            <a:ext cx="2500330" cy="2500330"/>
          </a:xfrm>
          <a:prstGeom prst="rect">
            <a:avLst/>
          </a:prstGeom>
          <a:noFill/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DDT </a:t>
            </a:r>
            <a:r>
              <a:rPr lang="cs-CZ" dirty="0" smtClean="0"/>
              <a:t>a</a:t>
            </a:r>
            <a:r>
              <a:rPr lang="cs-CZ" b="1" dirty="0" smtClean="0"/>
              <a:t> HCH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složitější  </a:t>
            </a:r>
            <a:r>
              <a:rPr lang="cs-CZ" dirty="0" err="1" smtClean="0"/>
              <a:t>halogenderiváty</a:t>
            </a:r>
            <a:r>
              <a:rPr lang="cs-CZ" dirty="0" smtClean="0"/>
              <a:t> </a:t>
            </a:r>
          </a:p>
          <a:p>
            <a:r>
              <a:rPr lang="cs-CZ" dirty="0" smtClean="0"/>
              <a:t>mají </a:t>
            </a:r>
            <a:r>
              <a:rPr lang="cs-CZ" b="1" dirty="0" smtClean="0"/>
              <a:t>výrazné biologické účinky </a:t>
            </a:r>
            <a:r>
              <a:rPr lang="cs-CZ" dirty="0" smtClean="0"/>
              <a:t>=&gt; DDT </a:t>
            </a:r>
            <a:r>
              <a:rPr lang="cs-CZ" b="1" dirty="0" smtClean="0"/>
              <a:t>jako pesticid, </a:t>
            </a:r>
            <a:r>
              <a:rPr lang="cs-CZ" dirty="0" smtClean="0"/>
              <a:t>HCH</a:t>
            </a:r>
            <a:r>
              <a:rPr lang="cs-CZ" b="1" dirty="0" smtClean="0"/>
              <a:t> jako insekticid</a:t>
            </a:r>
          </a:p>
          <a:p>
            <a:r>
              <a:rPr lang="cs-CZ" i="1" dirty="0" smtClean="0"/>
              <a:t>dnes DDT i HCH zakázáno</a:t>
            </a:r>
          </a:p>
          <a:p>
            <a:endParaRPr lang="cs-CZ" dirty="0" smtClean="0"/>
          </a:p>
        </p:txBody>
      </p:sp>
      <p:sp>
        <p:nvSpPr>
          <p:cNvPr id="4" name="Šestiúhelník 3"/>
          <p:cNvSpPr/>
          <p:nvPr/>
        </p:nvSpPr>
        <p:spPr>
          <a:xfrm>
            <a:off x="6357950" y="428604"/>
            <a:ext cx="2357454" cy="928694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ekologický problém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PVC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třetí nejpoužívanější umělá hmota na Zemi</a:t>
            </a:r>
          </a:p>
          <a:p>
            <a:pPr lvl="1"/>
            <a:r>
              <a:rPr lang="cs-CZ" dirty="0" smtClean="0"/>
              <a:t>z toho přibližně polovina produkce ve stavebnictví</a:t>
            </a:r>
          </a:p>
          <a:p>
            <a:pPr lvl="2">
              <a:buNone/>
            </a:pPr>
            <a:r>
              <a:rPr lang="cs-CZ" sz="1200" b="1" dirty="0" smtClean="0">
                <a:hlinkClick r:id="rId3"/>
              </a:rPr>
              <a:t>http://cs.wikipedia.org/wiki/Polyvinylchlorid</a:t>
            </a:r>
            <a:endParaRPr lang="cs-CZ" sz="1200" b="1" dirty="0" smtClean="0"/>
          </a:p>
          <a:p>
            <a:pPr lvl="1"/>
            <a:r>
              <a:rPr lang="cs-CZ" b="1" dirty="0" smtClean="0"/>
              <a:t>Poznámka: </a:t>
            </a:r>
          </a:p>
          <a:p>
            <a:pPr lvl="2"/>
            <a:r>
              <a:rPr lang="cs-CZ" dirty="0" smtClean="0"/>
              <a:t>neměkčený, tvrdý - </a:t>
            </a:r>
            <a:r>
              <a:rPr lang="cs-CZ" b="1" i="1" dirty="0" smtClean="0"/>
              <a:t>novodur</a:t>
            </a:r>
            <a:r>
              <a:rPr lang="cs-CZ" dirty="0" smtClean="0"/>
              <a:t>, </a:t>
            </a:r>
          </a:p>
          <a:p>
            <a:pPr lvl="2"/>
            <a:r>
              <a:rPr lang="cs-CZ" dirty="0" smtClean="0"/>
              <a:t>měkčený - </a:t>
            </a:r>
            <a:r>
              <a:rPr lang="cs-CZ" b="1" i="1" dirty="0" smtClean="0"/>
              <a:t>novoplast</a:t>
            </a:r>
            <a:r>
              <a:rPr lang="cs-CZ" dirty="0" smtClean="0"/>
              <a:t>.</a:t>
            </a:r>
            <a:endParaRPr lang="cs-CZ" b="1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Šestiúhelník 3"/>
          <p:cNvSpPr/>
          <p:nvPr/>
        </p:nvSpPr>
        <p:spPr>
          <a:xfrm>
            <a:off x="6357950" y="428604"/>
            <a:ext cx="2357454" cy="928694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ekologický problém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Dusíkaté deriváty</a:t>
            </a:r>
            <a:endParaRPr lang="cs-CZ" b="1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Dusíkaté deriváty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Nitrosloučeniny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Aminy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68262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/>
              <a:t>odvozené od amoniaku NH</a:t>
            </a:r>
            <a:r>
              <a:rPr lang="cs-CZ" baseline="-25000" dirty="0" smtClean="0"/>
              <a:t>3</a:t>
            </a:r>
            <a:r>
              <a:rPr lang="cs-CZ" dirty="0" smtClean="0"/>
              <a:t>: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33306" t="36561" r="63884" b="59811"/>
          <a:stretch>
            <a:fillRect/>
          </a:stretch>
        </p:blipFill>
        <p:spPr bwMode="auto">
          <a:xfrm>
            <a:off x="785786" y="2357430"/>
            <a:ext cx="150019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33346" t="43333" r="62439" b="41734"/>
          <a:stretch>
            <a:fillRect/>
          </a:stretch>
        </p:blipFill>
        <p:spPr bwMode="auto">
          <a:xfrm>
            <a:off x="5072066" y="2786058"/>
            <a:ext cx="195890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Nitrosloučeniny</a:t>
            </a:r>
            <a:endParaRPr lang="cs-CZ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3306" t="36561" r="63884" b="59811"/>
          <a:stretch>
            <a:fillRect/>
          </a:stretch>
        </p:blipFill>
        <p:spPr bwMode="auto">
          <a:xfrm>
            <a:off x="3071802" y="1643050"/>
            <a:ext cx="2928958" cy="167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Obrázek 7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4286256"/>
            <a:ext cx="139604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1000100" y="3786190"/>
            <a:ext cx="4429156" cy="1000132"/>
          </a:xfrm>
          <a:prstGeom prst="wedgeRoundRectCallout">
            <a:avLst>
              <a:gd name="adj1" fmla="val 70465"/>
              <a:gd name="adj2" fmla="val 88860"/>
              <a:gd name="adj3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200"/>
              </a:spcBef>
            </a:pPr>
            <a:r>
              <a:rPr lang="cs-CZ" sz="2800" b="1" dirty="0" smtClean="0"/>
              <a:t>R je uhlovodíkový zbytek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TNT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2,4,6-tri</a:t>
            </a:r>
            <a:r>
              <a:rPr lang="cs-CZ" b="1" dirty="0" smtClean="0"/>
              <a:t>nitro</a:t>
            </a:r>
            <a:r>
              <a:rPr lang="cs-CZ" dirty="0" smtClean="0"/>
              <a:t>toluen</a:t>
            </a:r>
          </a:p>
          <a:p>
            <a:r>
              <a:rPr lang="cs-CZ" dirty="0" smtClean="0"/>
              <a:t>má široké využití jako </a:t>
            </a:r>
            <a:r>
              <a:rPr lang="cs-CZ" b="1" dirty="0" smtClean="0"/>
              <a:t>klasická výbušnina</a:t>
            </a:r>
          </a:p>
          <a:p>
            <a:endParaRPr lang="cs-CZ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Obrázek 5" descr="250px-Trinitrotoluen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357562"/>
            <a:ext cx="3562509" cy="3035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Aminy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3932" t="43333" r="71381" b="41734"/>
          <a:stretch>
            <a:fillRect/>
          </a:stretch>
        </p:blipFill>
        <p:spPr bwMode="auto">
          <a:xfrm>
            <a:off x="1928794" y="1785926"/>
            <a:ext cx="278608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33305" t="43333" r="62439" b="41734"/>
          <a:stretch>
            <a:fillRect/>
          </a:stretch>
        </p:blipFill>
        <p:spPr bwMode="auto">
          <a:xfrm>
            <a:off x="4643438" y="1785926"/>
            <a:ext cx="252992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Aminy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mají </a:t>
            </a:r>
            <a:r>
              <a:rPr lang="cs-CZ" b="1" dirty="0" smtClean="0"/>
              <a:t>zásaditý charakter</a:t>
            </a:r>
          </a:p>
          <a:p>
            <a:r>
              <a:rPr lang="cs-CZ" dirty="0" smtClean="0"/>
              <a:t>s kyselinami poskytují </a:t>
            </a:r>
            <a:r>
              <a:rPr lang="cs-CZ" b="1" dirty="0" smtClean="0"/>
              <a:t>amoniové soli</a:t>
            </a:r>
            <a:r>
              <a:rPr lang="cs-CZ" dirty="0" smtClean="0"/>
              <a:t>, které jsou dobře rozpustné ve vodě</a:t>
            </a:r>
          </a:p>
          <a:p>
            <a:r>
              <a:rPr lang="cs-CZ" dirty="0" smtClean="0"/>
              <a:t>charakteristický </a:t>
            </a:r>
            <a:r>
              <a:rPr lang="cs-CZ" b="1" dirty="0" smtClean="0"/>
              <a:t>nepříjemný zápach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Aminy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živých organismech jako </a:t>
            </a:r>
            <a:r>
              <a:rPr lang="cs-CZ" b="1" dirty="0" smtClean="0"/>
              <a:t>(mezi)produkty metabolismu, např. </a:t>
            </a:r>
            <a:r>
              <a:rPr lang="cs-CZ" dirty="0" smtClean="0"/>
              <a:t>při hnití masa</a:t>
            </a:r>
            <a:endParaRPr lang="cs-CZ" b="1" dirty="0" smtClean="0"/>
          </a:p>
          <a:p>
            <a:r>
              <a:rPr lang="cs-CZ" i="1" dirty="0" smtClean="0"/>
              <a:t>při vyšší koncentraci </a:t>
            </a:r>
            <a:r>
              <a:rPr lang="cs-CZ" dirty="0" smtClean="0"/>
              <a:t>jsou </a:t>
            </a:r>
            <a:r>
              <a:rPr lang="cs-CZ" b="1" dirty="0" smtClean="0"/>
              <a:t>toxické</a:t>
            </a:r>
            <a:r>
              <a:rPr lang="cs-CZ" dirty="0" smtClean="0"/>
              <a:t>, některé jsou </a:t>
            </a:r>
            <a:r>
              <a:rPr lang="cs-CZ" b="1" dirty="0" smtClean="0"/>
              <a:t>karcinogenní</a:t>
            </a:r>
          </a:p>
          <a:p>
            <a:r>
              <a:rPr lang="cs-CZ" b="1" dirty="0" smtClean="0"/>
              <a:t>histamin – hormon v lidském těle </a:t>
            </a:r>
            <a:r>
              <a:rPr lang="cs-CZ" dirty="0" smtClean="0"/>
              <a:t>(jeho </a:t>
            </a:r>
            <a:r>
              <a:rPr lang="cs-CZ" i="1" dirty="0" smtClean="0"/>
              <a:t>nadměrné uvolnění při alergické reakci způsobuje zúžení průdušek (u astmatu), kopřivku aj. </a:t>
            </a:r>
            <a:endParaRPr lang="cs-CZ" b="1" i="1" dirty="0" smtClean="0"/>
          </a:p>
          <a:p>
            <a:endParaRPr lang="cs-CZ" dirty="0" smtClean="0"/>
          </a:p>
        </p:txBody>
      </p:sp>
      <p:sp>
        <p:nvSpPr>
          <p:cNvPr id="6" name="Volný tvar 5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Anilín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</a:t>
            </a:r>
            <a:r>
              <a:rPr lang="cs-CZ" b="1" baseline="-25000" dirty="0" smtClean="0"/>
              <a:t>6</a:t>
            </a:r>
            <a:r>
              <a:rPr lang="cs-CZ" b="1" dirty="0" smtClean="0"/>
              <a:t>H</a:t>
            </a:r>
            <a:r>
              <a:rPr lang="cs-CZ" b="1" baseline="-25000" dirty="0" smtClean="0"/>
              <a:t>5</a:t>
            </a:r>
            <a:r>
              <a:rPr lang="cs-CZ" b="1" dirty="0" smtClean="0"/>
              <a:t> – NH</a:t>
            </a:r>
            <a:r>
              <a:rPr lang="cs-CZ" b="1" baseline="-25000" dirty="0" smtClean="0"/>
              <a:t>2</a:t>
            </a:r>
          </a:p>
          <a:p>
            <a:r>
              <a:rPr lang="cs-CZ" b="1" dirty="0" smtClean="0"/>
              <a:t>olejovitá jedovatá kapalina</a:t>
            </a:r>
          </a:p>
          <a:p>
            <a:r>
              <a:rPr lang="cs-CZ" dirty="0" smtClean="0"/>
              <a:t>výroba léčiv a barviv (azobarviva)</a:t>
            </a:r>
          </a:p>
          <a:p>
            <a:r>
              <a:rPr lang="cs-CZ" dirty="0" smtClean="0"/>
              <a:t>má zásaditý charakter:</a:t>
            </a:r>
          </a:p>
          <a:p>
            <a:pPr lvl="1">
              <a:buNone/>
            </a:pPr>
            <a:r>
              <a:rPr lang="cs-CZ" dirty="0" smtClean="0"/>
              <a:t>C</a:t>
            </a:r>
            <a:r>
              <a:rPr lang="cs-CZ" baseline="-25000" dirty="0" smtClean="0"/>
              <a:t>6</a:t>
            </a:r>
            <a:r>
              <a:rPr lang="cs-CZ" dirty="0" smtClean="0"/>
              <a:t>H</a:t>
            </a:r>
            <a:r>
              <a:rPr lang="cs-CZ" baseline="-25000" dirty="0" smtClean="0"/>
              <a:t>5</a:t>
            </a:r>
            <a:r>
              <a:rPr lang="cs-CZ" dirty="0" smtClean="0"/>
              <a:t>NH</a:t>
            </a:r>
            <a:r>
              <a:rPr lang="cs-CZ" baseline="-25000" dirty="0" smtClean="0"/>
              <a:t>2</a:t>
            </a:r>
            <a:r>
              <a:rPr lang="cs-CZ" dirty="0" smtClean="0"/>
              <a:t> + HCl -&gt; </a:t>
            </a:r>
            <a:r>
              <a:rPr lang="cs-CZ" b="1" dirty="0" smtClean="0"/>
              <a:t>C</a:t>
            </a:r>
            <a:r>
              <a:rPr lang="cs-CZ" b="1" baseline="-25000" dirty="0" smtClean="0"/>
              <a:t>6</a:t>
            </a:r>
            <a:r>
              <a:rPr lang="cs-CZ" b="1" dirty="0" smtClean="0"/>
              <a:t>H</a:t>
            </a:r>
            <a:r>
              <a:rPr lang="cs-CZ" b="1" baseline="-25000" dirty="0" smtClean="0"/>
              <a:t>5</a:t>
            </a:r>
            <a:r>
              <a:rPr lang="cs-CZ" b="1" dirty="0" smtClean="0"/>
              <a:t>NH</a:t>
            </a:r>
            <a:r>
              <a:rPr lang="cs-CZ" b="1" baseline="-25000" dirty="0" smtClean="0"/>
              <a:t>3</a:t>
            </a:r>
            <a:r>
              <a:rPr lang="cs-CZ" b="1" baseline="30000" dirty="0" smtClean="0"/>
              <a:t>+</a:t>
            </a:r>
            <a:r>
              <a:rPr lang="cs-CZ" b="1" dirty="0" smtClean="0"/>
              <a:t>Cl</a:t>
            </a:r>
            <a:r>
              <a:rPr lang="cs-CZ" b="1" baseline="30000" dirty="0" smtClean="0"/>
              <a:t>–</a:t>
            </a:r>
          </a:p>
          <a:p>
            <a:pPr lvl="1">
              <a:buNone/>
            </a:pPr>
            <a:r>
              <a:rPr lang="cs-CZ" b="1" baseline="30000" dirty="0" smtClean="0"/>
              <a:t>					</a:t>
            </a:r>
            <a:r>
              <a:rPr lang="cs-CZ" sz="4000" baseline="30000" dirty="0" err="1" smtClean="0"/>
              <a:t>fenyl</a:t>
            </a:r>
            <a:r>
              <a:rPr lang="cs-CZ" sz="4000" b="1" baseline="30000" dirty="0" err="1" smtClean="0"/>
              <a:t>amonium</a:t>
            </a:r>
            <a:r>
              <a:rPr lang="cs-CZ" sz="4000" baseline="30000" dirty="0" err="1" smtClean="0"/>
              <a:t>chlorid</a:t>
            </a:r>
            <a:endParaRPr lang="cs-CZ" sz="4000" baseline="30000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Polyamidová vlákna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PA, PAD</a:t>
            </a:r>
          </a:p>
          <a:p>
            <a:r>
              <a:rPr lang="cs-CZ" b="1" dirty="0" smtClean="0"/>
              <a:t>Nylon 6,6</a:t>
            </a:r>
          </a:p>
          <a:p>
            <a:pPr lvl="1"/>
            <a:r>
              <a:rPr lang="cs-CZ" dirty="0" smtClean="0"/>
              <a:t>syntetické vlákno vyrobené z H</a:t>
            </a:r>
            <a:r>
              <a:rPr lang="cs-CZ" baseline="-25000" dirty="0" smtClean="0"/>
              <a:t>2</a:t>
            </a:r>
            <a:r>
              <a:rPr lang="cs-CZ" dirty="0" smtClean="0"/>
              <a:t>N–(CH</a:t>
            </a:r>
            <a:r>
              <a:rPr lang="cs-CZ" baseline="-25000" dirty="0" smtClean="0"/>
              <a:t>2</a:t>
            </a:r>
            <a:r>
              <a:rPr lang="cs-CZ" dirty="0" smtClean="0"/>
              <a:t>)</a:t>
            </a:r>
            <a:r>
              <a:rPr lang="cs-CZ" baseline="-25000" dirty="0" smtClean="0"/>
              <a:t>6</a:t>
            </a:r>
            <a:r>
              <a:rPr lang="cs-CZ" dirty="0" smtClean="0"/>
              <a:t>–NH</a:t>
            </a:r>
            <a:r>
              <a:rPr lang="cs-CZ" baseline="-25000" dirty="0" smtClean="0"/>
              <a:t>2</a:t>
            </a:r>
          </a:p>
          <a:p>
            <a:pPr lvl="2">
              <a:buNone/>
            </a:pPr>
            <a:r>
              <a:rPr lang="cs-CZ" sz="1200" dirty="0" smtClean="0">
                <a:hlinkClick r:id="rId3"/>
              </a:rPr>
              <a:t>http://cs.wikipedia.org/wiki/Polyamidov%C3%A1_vl%C3%A1kna</a:t>
            </a:r>
            <a:endParaRPr lang="cs-CZ" sz="1200" dirty="0" smtClean="0"/>
          </a:p>
          <a:p>
            <a:r>
              <a:rPr lang="cs-CZ" b="1" dirty="0" smtClean="0"/>
              <a:t>Silon</a:t>
            </a:r>
            <a:r>
              <a:rPr lang="cs-CZ" dirty="0" smtClean="0"/>
              <a:t> (československý výrobek)</a:t>
            </a:r>
          </a:p>
          <a:p>
            <a:endParaRPr lang="cs-CZ" baseline="-25000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Kyslíkaté deriváty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23282" t="58266" r="57221" b="17370"/>
          <a:stretch>
            <a:fillRect/>
          </a:stretch>
        </p:blipFill>
        <p:spPr bwMode="auto">
          <a:xfrm>
            <a:off x="571472" y="1643050"/>
            <a:ext cx="800759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err="1" smtClean="0">
                <a:solidFill>
                  <a:sysClr val="windowText" lastClr="000000"/>
                </a:solidFill>
              </a:rPr>
              <a:t>Hydroxysloučeniny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Alkoholy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Např.</a:t>
            </a:r>
          </a:p>
          <a:p>
            <a:r>
              <a:rPr lang="cs-CZ" sz="3200" dirty="0" smtClean="0"/>
              <a:t>CH</a:t>
            </a:r>
            <a:r>
              <a:rPr lang="cs-CZ" sz="3200" baseline="-25000" dirty="0" smtClean="0"/>
              <a:t>4</a:t>
            </a:r>
            <a:r>
              <a:rPr lang="cs-CZ" sz="3200" dirty="0" smtClean="0"/>
              <a:t> – OH</a:t>
            </a:r>
          </a:p>
          <a:p>
            <a:r>
              <a:rPr lang="cs-CZ" sz="3200" dirty="0" smtClean="0"/>
              <a:t>C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H</a:t>
            </a:r>
            <a:r>
              <a:rPr lang="cs-CZ" sz="3200" baseline="-25000" dirty="0" smtClean="0"/>
              <a:t>5</a:t>
            </a:r>
            <a:r>
              <a:rPr lang="cs-CZ" sz="3200" dirty="0" smtClean="0"/>
              <a:t> – OH</a:t>
            </a:r>
          </a:p>
          <a:p>
            <a:r>
              <a:rPr lang="cs-CZ" sz="3200" dirty="0" smtClean="0"/>
              <a:t>HO – C</a:t>
            </a:r>
            <a:r>
              <a:rPr lang="cs-CZ" sz="3200" baseline="-25000" dirty="0" smtClean="0"/>
              <a:t>2</a:t>
            </a:r>
            <a:r>
              <a:rPr lang="cs-CZ" sz="3200" dirty="0" smtClean="0"/>
              <a:t>H</a:t>
            </a:r>
            <a:r>
              <a:rPr lang="cs-CZ" sz="3200" baseline="-25000" dirty="0" smtClean="0"/>
              <a:t>4</a:t>
            </a:r>
            <a:r>
              <a:rPr lang="cs-CZ" sz="3200" dirty="0" smtClean="0"/>
              <a:t> – OH</a:t>
            </a:r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Fenoly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>
              <a:buNone/>
            </a:pPr>
            <a:r>
              <a:rPr lang="cs-CZ" sz="3200" dirty="0" smtClean="0">
                <a:solidFill>
                  <a:prstClr val="black"/>
                </a:solidFill>
              </a:rPr>
              <a:t>Např.</a:t>
            </a:r>
          </a:p>
          <a:p>
            <a:pPr lvl="0"/>
            <a:r>
              <a:rPr lang="cs-CZ" sz="3200" dirty="0" smtClean="0">
                <a:solidFill>
                  <a:prstClr val="black"/>
                </a:solidFill>
              </a:rPr>
              <a:t>C</a:t>
            </a:r>
            <a:r>
              <a:rPr lang="cs-CZ" sz="3200" baseline="-25000" dirty="0" smtClean="0">
                <a:solidFill>
                  <a:prstClr val="black"/>
                </a:solidFill>
              </a:rPr>
              <a:t>6</a:t>
            </a:r>
            <a:r>
              <a:rPr lang="cs-CZ" sz="3200" dirty="0" smtClean="0">
                <a:solidFill>
                  <a:prstClr val="black"/>
                </a:solidFill>
              </a:rPr>
              <a:t>H</a:t>
            </a:r>
            <a:r>
              <a:rPr lang="cs-CZ" sz="3200" baseline="-25000" dirty="0" smtClean="0">
                <a:solidFill>
                  <a:prstClr val="black"/>
                </a:solidFill>
              </a:rPr>
              <a:t>5</a:t>
            </a:r>
            <a:r>
              <a:rPr lang="cs-CZ" sz="3200" dirty="0" smtClean="0">
                <a:solidFill>
                  <a:prstClr val="black"/>
                </a:solidFill>
              </a:rPr>
              <a:t> – OH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  <p:bldP spid="5" grpId="0" uiExpand="1" build="p"/>
      <p:bldP spid="6" grpId="0" build="p"/>
      <p:bldP spid="7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Alkoholy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400" b="1" dirty="0" smtClean="0"/>
              <a:t>–OH</a:t>
            </a:r>
          </a:p>
          <a:p>
            <a:pPr algn="ctr">
              <a:buNone/>
            </a:pPr>
            <a:r>
              <a:rPr lang="cs-CZ" b="1" dirty="0" smtClean="0"/>
              <a:t>hydroxylová skupina</a:t>
            </a:r>
            <a:endParaRPr lang="cs-CZ" b="1" dirty="0"/>
          </a:p>
        </p:txBody>
      </p:sp>
      <p:sp>
        <p:nvSpPr>
          <p:cNvPr id="9" name="Volný tvar 8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Alkoholy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Methanol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CH</a:t>
            </a:r>
            <a:r>
              <a:rPr lang="cs-CZ" sz="2800" baseline="-25000" dirty="0" smtClean="0"/>
              <a:t>4</a:t>
            </a:r>
            <a:r>
              <a:rPr lang="cs-CZ" sz="2800" dirty="0" smtClean="0"/>
              <a:t> – OH, „dřevný líh“</a:t>
            </a:r>
          </a:p>
          <a:p>
            <a:r>
              <a:rPr lang="cs-CZ" sz="2800" dirty="0" smtClean="0"/>
              <a:t>bezbarvá, velmi jedovatá hořlavá kapalina</a:t>
            </a:r>
          </a:p>
          <a:p>
            <a:r>
              <a:rPr lang="cs-CZ" sz="2800" dirty="0" smtClean="0"/>
              <a:t>dobře se mísí s vodou</a:t>
            </a:r>
          </a:p>
          <a:p>
            <a:r>
              <a:rPr lang="cs-CZ" sz="2800" dirty="0" smtClean="0"/>
              <a:t>t.v.: </a:t>
            </a:r>
            <a:r>
              <a:rPr lang="cs-CZ" sz="2800" b="1" dirty="0" smtClean="0"/>
              <a:t>64,7 °C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rozpouštědlo a palivo do motorů</a:t>
            </a:r>
          </a:p>
          <a:p>
            <a:pPr lvl="1">
              <a:buNone/>
            </a:pPr>
            <a:r>
              <a:rPr lang="cs-CZ" sz="1200" dirty="0" smtClean="0">
                <a:hlinkClick r:id="rId3"/>
              </a:rPr>
              <a:t>http://cs.wikipedia.org/wiki/Methanol</a:t>
            </a:r>
            <a:endParaRPr lang="cs-CZ" sz="1200" dirty="0" smtClean="0"/>
          </a:p>
          <a:p>
            <a:pPr>
              <a:buNone/>
            </a:pPr>
            <a:endParaRPr lang="cs-CZ" sz="2800" dirty="0" smtClean="0"/>
          </a:p>
          <a:p>
            <a:endParaRPr lang="cs-CZ" sz="32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Ethanol</a:t>
            </a: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C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H</a:t>
            </a:r>
            <a:r>
              <a:rPr lang="cs-CZ" sz="2800" baseline="-25000" dirty="0" smtClean="0"/>
              <a:t>5</a:t>
            </a:r>
            <a:r>
              <a:rPr lang="cs-CZ" sz="2800" dirty="0" smtClean="0"/>
              <a:t> – OH, „líh“</a:t>
            </a:r>
          </a:p>
          <a:p>
            <a:r>
              <a:rPr lang="cs-CZ" sz="2800" dirty="0" smtClean="0"/>
              <a:t>bezbarvá, jedovatá hořlavá kapalina</a:t>
            </a:r>
          </a:p>
          <a:p>
            <a:r>
              <a:rPr lang="cs-CZ" sz="2800" dirty="0" smtClean="0"/>
              <a:t>dobře se mísí s vodou</a:t>
            </a:r>
          </a:p>
          <a:p>
            <a:r>
              <a:rPr lang="cs-CZ" sz="2800" dirty="0" smtClean="0"/>
              <a:t>t.v.: </a:t>
            </a:r>
            <a:r>
              <a:rPr lang="cs-CZ" sz="2800" b="1" dirty="0" smtClean="0"/>
              <a:t>78,3 °C </a:t>
            </a:r>
          </a:p>
          <a:p>
            <a:r>
              <a:rPr lang="cs-CZ" sz="2800" dirty="0" smtClean="0"/>
              <a:t>rozpouštědlo, součást alkoholických nápojů, …</a:t>
            </a:r>
          </a:p>
          <a:p>
            <a:pPr lvl="1">
              <a:buNone/>
            </a:pPr>
            <a:r>
              <a:rPr lang="cs-CZ" sz="1200" dirty="0" smtClean="0">
                <a:hlinkClick r:id="rId4"/>
              </a:rPr>
              <a:t>http://cs.wikipedia.org/wiki/Ethanol</a:t>
            </a:r>
            <a:endParaRPr lang="cs-CZ" sz="1200" dirty="0" smtClean="0"/>
          </a:p>
          <a:p>
            <a:pPr>
              <a:buNone/>
            </a:pPr>
            <a:endParaRPr lang="cs-CZ" sz="2800" dirty="0" smtClean="0"/>
          </a:p>
          <a:p>
            <a:pPr lvl="0"/>
            <a:endParaRPr lang="cs-CZ" sz="2800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s-CZ" sz="2800" dirty="0"/>
          </a:p>
        </p:txBody>
      </p:sp>
      <p:sp>
        <p:nvSpPr>
          <p:cNvPr id="8" name="Volný tvar 7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  <p:bldP spid="5" grpId="0" uiExpand="1" build="p"/>
      <p:bldP spid="6" grpId="0" build="p"/>
      <p:bldP spid="7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err="1" smtClean="0"/>
              <a:t>Ethanol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Vyrábí se </a:t>
            </a:r>
          </a:p>
          <a:p>
            <a:pPr lvl="1"/>
            <a:r>
              <a:rPr lang="cs-CZ" b="1" dirty="0" smtClean="0"/>
              <a:t>kvašením cukerných odpadů (řepa, brambory)</a:t>
            </a:r>
          </a:p>
          <a:p>
            <a:pPr lvl="1"/>
            <a:r>
              <a:rPr lang="cs-CZ" b="1" dirty="0" smtClean="0"/>
              <a:t>synteticky z </a:t>
            </a:r>
            <a:r>
              <a:rPr lang="cs-CZ" b="1" dirty="0" err="1" smtClean="0"/>
              <a:t>ethenu</a:t>
            </a:r>
            <a:r>
              <a:rPr lang="cs-CZ" b="1" dirty="0" smtClean="0"/>
              <a:t> CH</a:t>
            </a:r>
            <a:r>
              <a:rPr lang="cs-CZ" b="1" baseline="-25000" dirty="0" smtClean="0"/>
              <a:t>2</a:t>
            </a:r>
            <a:r>
              <a:rPr lang="cs-CZ" b="1" dirty="0" smtClean="0"/>
              <a:t>=CH</a:t>
            </a:r>
            <a:r>
              <a:rPr lang="cs-CZ" b="1" baseline="-25000" dirty="0" smtClean="0"/>
              <a:t>2</a:t>
            </a:r>
          </a:p>
          <a:p>
            <a:r>
              <a:rPr lang="cs-CZ" b="1" dirty="0" smtClean="0"/>
              <a:t>návykový jed, alkoholismus</a:t>
            </a:r>
          </a:p>
          <a:p>
            <a:pPr lvl="1"/>
            <a:r>
              <a:rPr lang="cs-CZ" dirty="0" smtClean="0"/>
              <a:t>4 až 5 promile alkoholu v krvi =&gt; obvykle končí smrtí</a:t>
            </a:r>
          </a:p>
          <a:p>
            <a:pPr lvl="2">
              <a:buNone/>
            </a:pPr>
            <a:r>
              <a:rPr lang="cs-CZ" sz="1200" dirty="0" smtClean="0">
                <a:hlinkClick r:id="rId3"/>
              </a:rPr>
              <a:t>http://cs.wikipedia.org/wiki/Alkoholismus</a:t>
            </a:r>
            <a:endParaRPr lang="cs-CZ" sz="1200" dirty="0" smtClean="0"/>
          </a:p>
          <a:p>
            <a:pPr lvl="2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i="1" dirty="0" smtClean="0"/>
              <a:t>Denaturovaný líh</a:t>
            </a:r>
            <a:endParaRPr lang="cs-CZ" i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denaturace lihu</a:t>
            </a:r>
            <a:r>
              <a:rPr lang="cs-CZ" dirty="0" smtClean="0"/>
              <a:t> </a:t>
            </a:r>
            <a:r>
              <a:rPr lang="cs-CZ" b="1" dirty="0" smtClean="0"/>
              <a:t>=</a:t>
            </a:r>
            <a:r>
              <a:rPr lang="cs-CZ" dirty="0" smtClean="0"/>
              <a:t> </a:t>
            </a:r>
            <a:r>
              <a:rPr lang="cs-CZ" b="1" dirty="0" smtClean="0"/>
              <a:t>přidání aditiv </a:t>
            </a:r>
            <a:r>
              <a:rPr lang="cs-CZ" i="1" dirty="0" smtClean="0"/>
              <a:t>(např. aceton, pyridin)</a:t>
            </a:r>
            <a:r>
              <a:rPr lang="cs-CZ" dirty="0" smtClean="0"/>
              <a:t>, zabránění konzumaci</a:t>
            </a:r>
          </a:p>
          <a:p>
            <a:r>
              <a:rPr lang="cs-CZ" dirty="0" smtClean="0"/>
              <a:t>někdy bývá obarven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Denaturat.jpg"/>
          <p:cNvPicPr>
            <a:picLocks noChangeAspect="1"/>
          </p:cNvPicPr>
          <p:nvPr/>
        </p:nvPicPr>
        <p:blipFill>
          <a:blip r:embed="rId3"/>
          <a:srcRect b="3390"/>
          <a:stretch>
            <a:fillRect/>
          </a:stretch>
        </p:blipFill>
        <p:spPr>
          <a:xfrm>
            <a:off x="6429388" y="2357430"/>
            <a:ext cx="1811396" cy="4071966"/>
          </a:xfrm>
          <a:prstGeom prst="rect">
            <a:avLst/>
          </a:prstGeom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Glycerol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19"/>
          </a:xfrm>
        </p:spPr>
        <p:txBody>
          <a:bodyPr>
            <a:normAutofit/>
          </a:bodyPr>
          <a:lstStyle/>
          <a:p>
            <a:r>
              <a:rPr lang="cs-CZ" dirty="0" smtClean="0"/>
              <a:t>nejvýznamnější </a:t>
            </a:r>
            <a:r>
              <a:rPr lang="cs-CZ" b="1" dirty="0" smtClean="0"/>
              <a:t>trojsytný alkohol</a:t>
            </a:r>
          </a:p>
          <a:p>
            <a:pPr>
              <a:spcBef>
                <a:spcPts val="12000"/>
              </a:spcBef>
            </a:pPr>
            <a:r>
              <a:rPr lang="cs-CZ" b="1" dirty="0" smtClean="0"/>
              <a:t>sirupovitá kapalina sladké chuti</a:t>
            </a:r>
          </a:p>
          <a:p>
            <a:r>
              <a:rPr lang="cs-CZ" b="1" dirty="0" smtClean="0"/>
              <a:t>dobře mísitelný s vodou</a:t>
            </a:r>
          </a:p>
          <a:p>
            <a:r>
              <a:rPr lang="cs-CZ" spc="-40" dirty="0" smtClean="0"/>
              <a:t>ve vázané formě je přítomen </a:t>
            </a:r>
            <a:r>
              <a:rPr lang="cs-CZ" b="1" dirty="0" smtClean="0"/>
              <a:t>v tucích a olejích</a:t>
            </a:r>
            <a:r>
              <a:rPr lang="cs-CZ" dirty="0" smtClean="0"/>
              <a:t>; z nich se také získává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GLYCEROL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285992"/>
            <a:ext cx="3303392" cy="1285884"/>
          </a:xfrm>
          <a:prstGeom prst="rect">
            <a:avLst/>
          </a:prstGeom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Dynamit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Výbušnina</a:t>
            </a:r>
            <a:r>
              <a:rPr lang="cs-CZ" dirty="0" smtClean="0"/>
              <a:t> vynalezená </a:t>
            </a:r>
            <a:r>
              <a:rPr lang="cs-CZ" i="1" dirty="0" smtClean="0"/>
              <a:t>Alfrédem Nobelem</a:t>
            </a:r>
          </a:p>
          <a:p>
            <a:pPr lvl="2">
              <a:buNone/>
            </a:pPr>
            <a:r>
              <a:rPr lang="cs-CZ" sz="1200" i="1" dirty="0" smtClean="0">
                <a:hlinkClick r:id="rId3"/>
              </a:rPr>
              <a:t>http://cs.wikipedia.org/wiki/Dynamit</a:t>
            </a:r>
            <a:endParaRPr lang="cs-CZ" sz="1200" i="1" dirty="0" smtClean="0"/>
          </a:p>
          <a:p>
            <a:r>
              <a:rPr lang="cs-CZ" dirty="0" smtClean="0"/>
              <a:t>podstatou je </a:t>
            </a:r>
            <a:r>
              <a:rPr lang="cs-CZ" i="1" dirty="0" smtClean="0"/>
              <a:t>propan-1,2,3-</a:t>
            </a:r>
            <a:r>
              <a:rPr lang="cs-CZ" i="1" dirty="0" err="1" smtClean="0"/>
              <a:t>triyltrinitrá</a:t>
            </a:r>
            <a:r>
              <a:rPr lang="cs-CZ" dirty="0" err="1" smtClean="0"/>
              <a:t>t</a:t>
            </a:r>
            <a:r>
              <a:rPr lang="cs-CZ" dirty="0" smtClean="0"/>
              <a:t>, dříve </a:t>
            </a:r>
            <a:r>
              <a:rPr lang="cs-CZ" b="1" i="1" dirty="0" smtClean="0"/>
              <a:t>glyceroltrinitrát</a:t>
            </a:r>
            <a:r>
              <a:rPr lang="cs-CZ" dirty="0" smtClean="0"/>
              <a:t>, nesprávně označovaný jako </a:t>
            </a:r>
            <a:r>
              <a:rPr lang="cs-CZ" i="1" dirty="0" smtClean="0"/>
              <a:t>nitroglycerín</a:t>
            </a:r>
          </a:p>
          <a:p>
            <a:r>
              <a:rPr lang="cs-CZ" dirty="0" smtClean="0"/>
              <a:t>„nitroglycerín“ se používá jako lék při srdečních chorobách</a:t>
            </a:r>
          </a:p>
          <a:p>
            <a:pPr lvl="2">
              <a:buNone/>
            </a:pPr>
            <a:r>
              <a:rPr lang="cs-CZ" sz="1200" dirty="0" smtClean="0">
                <a:hlinkClick r:id="rId4"/>
              </a:rPr>
              <a:t>http://cs.wikipedia.org/wiki/Nitroglycer%C3%ADn</a:t>
            </a:r>
            <a:endParaRPr lang="cs-CZ" sz="1200" dirty="0" smtClean="0"/>
          </a:p>
          <a:p>
            <a:pPr lvl="2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Obrázek 6" descr="263px-Dynamite-3.sv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4500570"/>
            <a:ext cx="2076447" cy="18948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Fenoly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–OH</a:t>
            </a:r>
            <a:r>
              <a:rPr lang="cs-CZ" dirty="0" smtClean="0"/>
              <a:t> skupina je vázána </a:t>
            </a:r>
            <a:r>
              <a:rPr lang="cs-CZ" b="1" dirty="0" smtClean="0"/>
              <a:t>přímo na aromatické jádro</a:t>
            </a:r>
          </a:p>
          <a:p>
            <a:r>
              <a:rPr lang="cs-CZ" dirty="0" smtClean="0"/>
              <a:t>jsou </a:t>
            </a:r>
            <a:r>
              <a:rPr lang="cs-CZ" b="1" dirty="0" smtClean="0"/>
              <a:t>kyselejší než alkoholy</a:t>
            </a:r>
          </a:p>
        </p:txBody>
      </p:sp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Obrázek 5" descr="Phenol_chemical_structu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3429000"/>
            <a:ext cx="4396772" cy="26527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Fenol</a:t>
            </a:r>
            <a:r>
              <a:rPr lang="cs-CZ" dirty="0" smtClean="0"/>
              <a:t> </a:t>
            </a:r>
            <a:r>
              <a:rPr lang="cs-CZ" sz="3200" dirty="0" smtClean="0"/>
              <a:t>(neboli </a:t>
            </a:r>
            <a:r>
              <a:rPr lang="cs-CZ" sz="3200" b="1" dirty="0" smtClean="0"/>
              <a:t>karbol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bezbarvá krystalická látka</a:t>
            </a:r>
          </a:p>
          <a:p>
            <a:pPr lvl="2">
              <a:buNone/>
            </a:pPr>
            <a:r>
              <a:rPr lang="cs-CZ" sz="1200" dirty="0" smtClean="0">
                <a:solidFill>
                  <a:prstClr val="black"/>
                </a:solidFill>
                <a:hlinkClick r:id="rId3"/>
              </a:rPr>
              <a:t>http://cs.wikipedia.org/wiki/Fenol</a:t>
            </a:r>
            <a:endParaRPr lang="cs-CZ" dirty="0" smtClean="0"/>
          </a:p>
          <a:p>
            <a:r>
              <a:rPr lang="cs-CZ" b="1" dirty="0" smtClean="0"/>
              <a:t>žíravý, toxický</a:t>
            </a:r>
          </a:p>
          <a:p>
            <a:r>
              <a:rPr lang="cs-CZ" dirty="0" smtClean="0"/>
              <a:t>má </a:t>
            </a:r>
            <a:r>
              <a:rPr lang="cs-CZ" b="1" dirty="0" smtClean="0"/>
              <a:t>antiseptické vlastnosti</a:t>
            </a:r>
          </a:p>
          <a:p>
            <a:r>
              <a:rPr lang="cs-CZ" dirty="0" smtClean="0"/>
              <a:t>mj. k výrobě </a:t>
            </a:r>
            <a:r>
              <a:rPr lang="cs-CZ" b="1" dirty="0" smtClean="0"/>
              <a:t>prostředků k ochraně zemědělských kultur (herbicidy – proti plevelům)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Ethery </a:t>
            </a:r>
            <a:endParaRPr lang="cs-CZ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33370" t="63768" r="63499" b="33481"/>
          <a:stretch>
            <a:fillRect/>
          </a:stretch>
        </p:blipFill>
        <p:spPr bwMode="auto">
          <a:xfrm>
            <a:off x="3143240" y="3071810"/>
            <a:ext cx="275546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err="1" smtClean="0"/>
              <a:t>Diethylether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</a:t>
            </a:r>
            <a:r>
              <a:rPr lang="cs-CZ" b="1" baseline="-25000" dirty="0" smtClean="0"/>
              <a:t>2</a:t>
            </a:r>
            <a:r>
              <a:rPr lang="cs-CZ" b="1" dirty="0" smtClean="0"/>
              <a:t>H</a:t>
            </a:r>
            <a:r>
              <a:rPr lang="cs-CZ" b="1" baseline="-25000" dirty="0" smtClean="0"/>
              <a:t>5</a:t>
            </a:r>
            <a:r>
              <a:rPr lang="cs-CZ" b="1" dirty="0" smtClean="0"/>
              <a:t> – O – C</a:t>
            </a:r>
            <a:r>
              <a:rPr lang="cs-CZ" b="1" baseline="-25000" dirty="0" smtClean="0"/>
              <a:t>2</a:t>
            </a:r>
            <a:r>
              <a:rPr lang="cs-CZ" b="1" dirty="0" smtClean="0"/>
              <a:t>H</a:t>
            </a:r>
            <a:r>
              <a:rPr lang="cs-CZ" b="1" baseline="-25000" dirty="0" smtClean="0"/>
              <a:t>5</a:t>
            </a:r>
          </a:p>
          <a:p>
            <a:r>
              <a:rPr lang="cs-CZ" dirty="0" smtClean="0"/>
              <a:t>těkavá bezbarvá kapalina, </a:t>
            </a:r>
            <a:r>
              <a:rPr lang="cs-CZ" b="1" dirty="0" smtClean="0"/>
              <a:t>t.v.: 35°C</a:t>
            </a:r>
          </a:p>
          <a:p>
            <a:r>
              <a:rPr lang="cs-CZ" b="1" dirty="0" smtClean="0"/>
              <a:t>výborné rozpouštědlo </a:t>
            </a:r>
            <a:r>
              <a:rPr lang="cs-CZ" dirty="0" smtClean="0"/>
              <a:t>v organické chemii</a:t>
            </a:r>
          </a:p>
          <a:p>
            <a:r>
              <a:rPr lang="cs-CZ" dirty="0" smtClean="0"/>
              <a:t>hořlavá, páry se vzduchem výbušné</a:t>
            </a:r>
          </a:p>
          <a:p>
            <a:r>
              <a:rPr lang="cs-CZ" dirty="0" smtClean="0"/>
              <a:t>dříve </a:t>
            </a:r>
            <a:r>
              <a:rPr lang="cs-CZ" b="1" dirty="0" smtClean="0"/>
              <a:t>v lékařství jako narkotikum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Karbonylové sloučeniny 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Aldehydy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ysClr val="windowText" lastClr="000000"/>
                </a:solidFill>
              </a:rPr>
              <a:t>Ketony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 l="33370" t="70055" r="62977" b="26801"/>
          <a:stretch>
            <a:fillRect/>
          </a:stretch>
        </p:blipFill>
        <p:spPr bwMode="auto">
          <a:xfrm>
            <a:off x="2214546" y="1571612"/>
            <a:ext cx="150019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33370" t="73199" r="62977" b="23657"/>
          <a:stretch>
            <a:fillRect/>
          </a:stretch>
        </p:blipFill>
        <p:spPr bwMode="auto">
          <a:xfrm>
            <a:off x="6072198" y="1571612"/>
            <a:ext cx="150019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Zástupný symbol pro obsah 1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typické zakončení názvu:</a:t>
            </a:r>
          </a:p>
          <a:p>
            <a:pPr algn="ctr">
              <a:buNone/>
            </a:pPr>
            <a:r>
              <a:rPr lang="cs-CZ" sz="3200" b="1" dirty="0" smtClean="0"/>
              <a:t>-al</a:t>
            </a:r>
            <a:endParaRPr lang="cs-CZ" sz="3200" b="1" dirty="0"/>
          </a:p>
        </p:txBody>
      </p:sp>
      <p:pic>
        <p:nvPicPr>
          <p:cNvPr id="18" name="Zástupný symbol pro obsah 11" descr="karbonyl_skup.bmp"/>
          <p:cNvPicPr>
            <a:picLocks noChangeAspect="1"/>
          </p:cNvPicPr>
          <p:nvPr/>
        </p:nvPicPr>
        <p:blipFill>
          <a:blip r:embed="rId4"/>
          <a:srcRect r="52873"/>
          <a:stretch>
            <a:fillRect/>
          </a:stretch>
        </p:blipFill>
        <p:spPr>
          <a:xfrm>
            <a:off x="1142976" y="4143380"/>
            <a:ext cx="1785950" cy="1643074"/>
          </a:xfrm>
          <a:prstGeom prst="rect">
            <a:avLst/>
          </a:prstGeom>
        </p:spPr>
      </p:pic>
      <p:sp>
        <p:nvSpPr>
          <p:cNvPr id="19" name="Zástupný symbol pro obsah 18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typické zakončení názvu:</a:t>
            </a:r>
          </a:p>
          <a:p>
            <a:pPr algn="ctr">
              <a:buNone/>
            </a:pPr>
            <a:r>
              <a:rPr lang="cs-CZ" sz="3200" b="1" dirty="0" smtClean="0"/>
              <a:t>-on</a:t>
            </a:r>
          </a:p>
          <a:p>
            <a:endParaRPr lang="cs-CZ" sz="2800" dirty="0"/>
          </a:p>
        </p:txBody>
      </p:sp>
      <p:pic>
        <p:nvPicPr>
          <p:cNvPr id="20" name="Zástupný symbol pro obsah 11" descr="karbonyl_skup.bmp"/>
          <p:cNvPicPr>
            <a:picLocks noChangeAspect="1"/>
          </p:cNvPicPr>
          <p:nvPr/>
        </p:nvPicPr>
        <p:blipFill>
          <a:blip r:embed="rId4"/>
          <a:srcRect l="47127" r="9516"/>
          <a:stretch>
            <a:fillRect/>
          </a:stretch>
        </p:blipFill>
        <p:spPr>
          <a:xfrm>
            <a:off x="5572132" y="4143380"/>
            <a:ext cx="1643074" cy="1643074"/>
          </a:xfrm>
          <a:prstGeom prst="rect">
            <a:avLst/>
          </a:prstGeom>
        </p:spPr>
      </p:pic>
      <p:sp>
        <p:nvSpPr>
          <p:cNvPr id="12" name="Volný tvar 11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build="p"/>
      <p:bldP spid="6" grpId="0" build="p"/>
      <p:bldP spid="17" grpId="0" uiExpand="1" build="p"/>
      <p:bldP spid="19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Formaldehyd</a:t>
            </a:r>
            <a:endParaRPr lang="cs-CZ" b="1" dirty="0"/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HCOH</a:t>
            </a:r>
          </a:p>
          <a:p>
            <a:r>
              <a:rPr lang="cs-CZ" b="1" dirty="0" err="1" smtClean="0"/>
              <a:t>methanal</a:t>
            </a:r>
            <a:r>
              <a:rPr lang="cs-CZ" dirty="0" smtClean="0"/>
              <a:t>, také: aldehyd kyseliny mravenčí</a:t>
            </a:r>
          </a:p>
          <a:p>
            <a:r>
              <a:rPr lang="cs-CZ" b="1" dirty="0" smtClean="0"/>
              <a:t>jedovatý, bezbarvý štiplavý plyn</a:t>
            </a:r>
          </a:p>
          <a:p>
            <a:r>
              <a:rPr lang="cs-CZ" b="1" dirty="0" smtClean="0"/>
              <a:t>snadno rozpustný ve vodě</a:t>
            </a:r>
          </a:p>
          <a:p>
            <a:r>
              <a:rPr lang="cs-CZ" i="1" dirty="0" smtClean="0"/>
              <a:t>pro výrobu plastů a barviv</a:t>
            </a:r>
          </a:p>
          <a:p>
            <a:r>
              <a:rPr lang="cs-CZ" i="1" dirty="0" smtClean="0"/>
              <a:t>používán v textilním, kožedělném a nábytkářském průmyslu</a:t>
            </a:r>
          </a:p>
          <a:p>
            <a:r>
              <a:rPr lang="cs-CZ" i="1" dirty="0" smtClean="0"/>
              <a:t>SZÚ: </a:t>
            </a:r>
            <a:r>
              <a:rPr lang="cs-CZ" sz="1200" i="1" dirty="0" smtClean="0">
                <a:hlinkClick r:id="rId3"/>
              </a:rPr>
              <a:t>http://www.</a:t>
            </a:r>
            <a:r>
              <a:rPr lang="cs-CZ" sz="1200" i="1" dirty="0" err="1" smtClean="0">
                <a:hlinkClick r:id="rId3"/>
              </a:rPr>
              <a:t>szu.cz</a:t>
            </a:r>
            <a:r>
              <a:rPr lang="cs-CZ" sz="1200" i="1" dirty="0" smtClean="0">
                <a:hlinkClick r:id="rId3"/>
              </a:rPr>
              <a:t>/</a:t>
            </a:r>
            <a:r>
              <a:rPr lang="cs-CZ" sz="1200" i="1" dirty="0" err="1" smtClean="0">
                <a:hlinkClick r:id="rId3"/>
              </a:rPr>
              <a:t>uploads</a:t>
            </a:r>
            <a:r>
              <a:rPr lang="cs-CZ" sz="1200" i="1" dirty="0" smtClean="0">
                <a:hlinkClick r:id="rId3"/>
              </a:rPr>
              <a:t>/</a:t>
            </a:r>
            <a:r>
              <a:rPr lang="cs-CZ" sz="1200" i="1" dirty="0" err="1" smtClean="0">
                <a:hlinkClick r:id="rId3"/>
              </a:rPr>
              <a:t>documents</a:t>
            </a:r>
            <a:r>
              <a:rPr lang="cs-CZ" sz="1200" i="1" dirty="0" smtClean="0">
                <a:hlinkClick r:id="rId3"/>
              </a:rPr>
              <a:t>/</a:t>
            </a:r>
            <a:r>
              <a:rPr lang="cs-CZ" sz="1200" i="1" dirty="0" err="1" smtClean="0">
                <a:hlinkClick r:id="rId3"/>
              </a:rPr>
              <a:t>chzp</a:t>
            </a:r>
            <a:r>
              <a:rPr lang="cs-CZ" sz="1200" i="1" dirty="0" smtClean="0">
                <a:hlinkClick r:id="rId3"/>
              </a:rPr>
              <a:t>/</a:t>
            </a:r>
            <a:r>
              <a:rPr lang="cs-CZ" sz="1200" i="1" dirty="0" err="1" smtClean="0">
                <a:hlinkClick r:id="rId3"/>
              </a:rPr>
              <a:t>ovzdusi</a:t>
            </a:r>
            <a:r>
              <a:rPr lang="cs-CZ" sz="1200" i="1" dirty="0" smtClean="0">
                <a:hlinkClick r:id="rId3"/>
              </a:rPr>
              <a:t>/</a:t>
            </a:r>
            <a:r>
              <a:rPr lang="cs-CZ" sz="1200" i="1" dirty="0" err="1" smtClean="0">
                <a:hlinkClick r:id="rId3"/>
              </a:rPr>
              <a:t>konz</a:t>
            </a:r>
            <a:r>
              <a:rPr lang="cs-CZ" sz="1200" i="1" dirty="0" smtClean="0">
                <a:hlinkClick r:id="rId3"/>
              </a:rPr>
              <a:t>_dny_a_</a:t>
            </a:r>
            <a:r>
              <a:rPr lang="cs-CZ" sz="1200" i="1" dirty="0" err="1" smtClean="0">
                <a:hlinkClick r:id="rId3"/>
              </a:rPr>
              <a:t>seminare</a:t>
            </a:r>
            <a:r>
              <a:rPr lang="cs-CZ" sz="1200" i="1" dirty="0" smtClean="0">
                <a:hlinkClick r:id="rId3"/>
              </a:rPr>
              <a:t>/2010/08_formaldehyd_2010.pdf</a:t>
            </a:r>
            <a:endParaRPr lang="cs-CZ" sz="1200" i="1" dirty="0" smtClean="0"/>
          </a:p>
          <a:p>
            <a:endParaRPr lang="cs-CZ" sz="1200" i="1" dirty="0" smtClean="0"/>
          </a:p>
          <a:p>
            <a:pPr>
              <a:buNone/>
            </a:pPr>
            <a:endParaRPr lang="cs-CZ" sz="1200" i="1" dirty="0" smtClean="0"/>
          </a:p>
          <a:p>
            <a:endParaRPr lang="cs-CZ" sz="1200" dirty="0"/>
          </a:p>
        </p:txBody>
      </p:sp>
      <p:sp>
        <p:nvSpPr>
          <p:cNvPr id="19" name="Šestiúhelník 18"/>
          <p:cNvSpPr/>
          <p:nvPr/>
        </p:nvSpPr>
        <p:spPr>
          <a:xfrm>
            <a:off x="6357950" y="428604"/>
            <a:ext cx="2357454" cy="928694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ekologický problém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Aceton</a:t>
            </a:r>
            <a:r>
              <a:rPr lang="cs-CZ" dirty="0" smtClean="0"/>
              <a:t> (propan-2-on) 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CH</a:t>
            </a:r>
            <a:r>
              <a:rPr lang="cs-CZ" b="1" baseline="-25000" dirty="0" smtClean="0"/>
              <a:t>3</a:t>
            </a:r>
            <a:r>
              <a:rPr lang="cs-CZ" b="1" dirty="0" smtClean="0"/>
              <a:t> – CO – CH</a:t>
            </a:r>
            <a:r>
              <a:rPr lang="cs-CZ" b="1" baseline="-25000" dirty="0" smtClean="0"/>
              <a:t>3</a:t>
            </a:r>
          </a:p>
          <a:p>
            <a:r>
              <a:rPr lang="cs-CZ" i="1" dirty="0" smtClean="0"/>
              <a:t>nejjednodušší a nedůležitější keton</a:t>
            </a:r>
          </a:p>
          <a:p>
            <a:r>
              <a:rPr lang="cs-CZ" b="1" dirty="0" smtClean="0"/>
              <a:t>průmyslové rozpouštědlo nátěrových hmot</a:t>
            </a:r>
          </a:p>
          <a:p>
            <a:r>
              <a:rPr lang="cs-CZ" dirty="0" smtClean="0"/>
              <a:t>k výrobě </a:t>
            </a:r>
            <a:r>
              <a:rPr lang="cs-CZ" b="1" dirty="0" smtClean="0"/>
              <a:t>umělého hedvábí a plastů</a:t>
            </a:r>
          </a:p>
          <a:p>
            <a:r>
              <a:rPr lang="cs-CZ" b="1" dirty="0" smtClean="0"/>
              <a:t>vysoce hořlavý, dráždivý</a:t>
            </a:r>
          </a:p>
          <a:p>
            <a:pPr lvl="2">
              <a:buNone/>
            </a:pPr>
            <a:endParaRPr lang="cs-CZ" b="1" dirty="0" smtClean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Aceton </a:t>
            </a:r>
            <a:r>
              <a:rPr lang="cs-CZ" dirty="0" smtClean="0"/>
              <a:t>(propan-2-on) 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hlinkClick r:id="rId3"/>
              </a:rPr>
              <a:t>http://cs.wikipedia.org/wiki/Aceton</a:t>
            </a:r>
            <a:r>
              <a:rPr lang="cs-CZ" sz="2000" dirty="0" smtClean="0"/>
              <a:t> uvádí: </a:t>
            </a:r>
            <a:r>
              <a:rPr lang="cs-CZ" sz="2800" dirty="0" smtClean="0"/>
              <a:t>„</a:t>
            </a:r>
            <a:r>
              <a:rPr lang="cs-CZ" sz="2800" b="1" dirty="0" smtClean="0"/>
              <a:t>V lidském organismu vzniká aceton v malém množství </a:t>
            </a:r>
            <a:r>
              <a:rPr lang="cs-CZ" sz="2800" dirty="0" smtClean="0"/>
              <a:t>spontánní dekarboxylací </a:t>
            </a:r>
            <a:r>
              <a:rPr lang="cs-CZ" sz="2800" dirty="0" err="1" smtClean="0"/>
              <a:t>acetacetátu</a:t>
            </a:r>
            <a:r>
              <a:rPr lang="cs-CZ" sz="2800" dirty="0" smtClean="0"/>
              <a:t>, látky, která vzniká v játrech při zpracování mastných kyselin (z tuků). </a:t>
            </a:r>
            <a:r>
              <a:rPr lang="cs-CZ" sz="2800" b="1" dirty="0" err="1" smtClean="0"/>
              <a:t>Acetacetát</a:t>
            </a:r>
            <a:r>
              <a:rPr lang="cs-CZ" sz="2800" b="1" dirty="0" smtClean="0"/>
              <a:t> je tzv. ketolátka, která slouží jako alternativní zdroj energie (místo glukózy) pro buňky během hladovění.</a:t>
            </a:r>
            <a:r>
              <a:rPr lang="cs-CZ" sz="2800" dirty="0" smtClean="0"/>
              <a:t> Aceton je vydýcháván v plicích. </a:t>
            </a:r>
            <a:r>
              <a:rPr lang="cs-CZ" sz="2800" b="1" dirty="0" smtClean="0"/>
              <a:t>Při diabetu se tvoří zvýšené množství ketolátek</a:t>
            </a:r>
            <a:r>
              <a:rPr lang="cs-CZ" sz="2800" dirty="0" smtClean="0"/>
              <a:t>, proto je dech diabetiků cítit po acetonu.“</a:t>
            </a:r>
          </a:p>
          <a:p>
            <a:pPr>
              <a:buNone/>
            </a:pPr>
            <a:r>
              <a:rPr lang="cs-CZ" sz="2000" i="1" u="sng" dirty="0" smtClean="0"/>
              <a:t>Poznámka:</a:t>
            </a:r>
            <a:r>
              <a:rPr lang="cs-CZ" sz="2000" dirty="0" smtClean="0"/>
              <a:t> </a:t>
            </a:r>
            <a:r>
              <a:rPr lang="cs-CZ" sz="2000" dirty="0" err="1" smtClean="0"/>
              <a:t>Acetacetát</a:t>
            </a:r>
            <a:r>
              <a:rPr lang="cs-CZ" sz="2000" dirty="0" smtClean="0"/>
              <a:t> – </a:t>
            </a:r>
            <a:r>
              <a:rPr lang="cs-CZ" sz="1200" dirty="0" smtClean="0">
                <a:hlinkClick r:id="rId4"/>
              </a:rPr>
              <a:t>http://cs.wikipedia.org/wiki/Kyselina_acetyloctov%C3%A1</a:t>
            </a:r>
            <a:endParaRPr lang="cs-CZ" sz="1200" dirty="0" smtClean="0"/>
          </a:p>
          <a:p>
            <a:pPr>
              <a:buNone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Karboxylové kyseliny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33443" t="78638" r="62748" b="18880"/>
          <a:stretch>
            <a:fillRect/>
          </a:stretch>
        </p:blipFill>
        <p:spPr bwMode="auto">
          <a:xfrm>
            <a:off x="2786050" y="1500174"/>
            <a:ext cx="371477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2357422" y="5786454"/>
            <a:ext cx="47149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Poznámka: </a:t>
            </a:r>
            <a:r>
              <a:rPr lang="cs-CZ" sz="1200" dirty="0" smtClean="0">
                <a:hlinkClick r:id="rId3"/>
              </a:rPr>
              <a:t>http://cs.wikipedia.org/wiki/Kyselina</a:t>
            </a:r>
            <a:endParaRPr lang="cs-CZ" sz="1200" dirty="0" smtClean="0"/>
          </a:p>
          <a:p>
            <a:endParaRPr lang="cs-CZ" dirty="0"/>
          </a:p>
        </p:txBody>
      </p:sp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ysClr val="windowText" lastClr="000000"/>
                </a:solidFill>
              </a:rPr>
              <a:t>Karboxylové kyseliny</a:t>
            </a:r>
            <a:endParaRPr lang="cs-CZ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podle počtu karboxylových skupin:</a:t>
            </a:r>
          </a:p>
          <a:p>
            <a:pPr lvl="1"/>
            <a:r>
              <a:rPr lang="cs-CZ" dirty="0" smtClean="0"/>
              <a:t>jednosytné a</a:t>
            </a:r>
          </a:p>
          <a:p>
            <a:pPr lvl="1"/>
            <a:r>
              <a:rPr lang="cs-CZ" dirty="0" smtClean="0"/>
              <a:t>vícesytné</a:t>
            </a:r>
          </a:p>
          <a:p>
            <a:r>
              <a:rPr lang="cs-CZ" dirty="0" smtClean="0"/>
              <a:t>podle povahy uhlovodíkových zbytků:</a:t>
            </a:r>
          </a:p>
          <a:p>
            <a:pPr lvl="1"/>
            <a:r>
              <a:rPr lang="cs-CZ" dirty="0" smtClean="0"/>
              <a:t>nasycené</a:t>
            </a:r>
          </a:p>
          <a:p>
            <a:pPr lvl="1"/>
            <a:r>
              <a:rPr lang="cs-CZ" dirty="0" smtClean="0"/>
              <a:t>nenasycené</a:t>
            </a:r>
          </a:p>
          <a:p>
            <a:pPr lvl="1"/>
            <a:r>
              <a:rPr lang="cs-CZ" dirty="0" smtClean="0"/>
              <a:t>aromatické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Kyselina mravenčí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HCOOH</a:t>
            </a:r>
          </a:p>
          <a:p>
            <a:r>
              <a:rPr lang="cs-CZ" dirty="0" smtClean="0"/>
              <a:t>bezbarvá, ostře páchnoucí kapalina</a:t>
            </a:r>
          </a:p>
          <a:p>
            <a:r>
              <a:rPr lang="cs-CZ" b="1" dirty="0" smtClean="0"/>
              <a:t>silně leptá pokožku </a:t>
            </a:r>
            <a:r>
              <a:rPr lang="cs-CZ" sz="2000" dirty="0" smtClean="0"/>
              <a:t>(je nejsilnější z karboxylových kyselin)</a:t>
            </a:r>
          </a:p>
          <a:p>
            <a:r>
              <a:rPr lang="cs-CZ" dirty="0" smtClean="0"/>
              <a:t>ve včelím a mravenčím jedu a kopřivách, </a:t>
            </a:r>
          </a:p>
          <a:p>
            <a:r>
              <a:rPr lang="cs-CZ" b="1" dirty="0" smtClean="0"/>
              <a:t>konzervační prostředek, E236</a:t>
            </a:r>
          </a:p>
          <a:p>
            <a:r>
              <a:rPr lang="cs-CZ" dirty="0" smtClean="0"/>
              <a:t>mj. při zpracování kůží (k odvápnění)</a:t>
            </a:r>
            <a:endParaRPr lang="cs-CZ" dirty="0"/>
          </a:p>
        </p:txBody>
      </p:sp>
      <p:pic>
        <p:nvPicPr>
          <p:cNvPr id="4" name="Obrázek 3" descr="Hazard_C-upr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1142984"/>
            <a:ext cx="1341280" cy="1341280"/>
          </a:xfrm>
          <a:prstGeom prst="rect">
            <a:avLst/>
          </a:prstGeom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Kyselina octová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CH</a:t>
            </a:r>
            <a:r>
              <a:rPr lang="cs-CZ" b="1" baseline="-25000" dirty="0" smtClean="0"/>
              <a:t>3</a:t>
            </a:r>
            <a:r>
              <a:rPr lang="cs-CZ" b="1" dirty="0" smtClean="0"/>
              <a:t>COOH</a:t>
            </a:r>
          </a:p>
          <a:p>
            <a:r>
              <a:rPr lang="cs-CZ" dirty="0" smtClean="0"/>
              <a:t>bezbarvá kapalina ostrého zápachu</a:t>
            </a:r>
          </a:p>
          <a:p>
            <a:r>
              <a:rPr lang="cs-CZ" b="1" dirty="0" smtClean="0"/>
              <a:t>ocet</a:t>
            </a:r>
            <a:r>
              <a:rPr lang="cs-CZ" dirty="0" smtClean="0"/>
              <a:t> </a:t>
            </a:r>
            <a:r>
              <a:rPr lang="cs-CZ" sz="2000" dirty="0" smtClean="0"/>
              <a:t>(nejčastěji </a:t>
            </a:r>
            <a:r>
              <a:rPr lang="cs-CZ" sz="2800" dirty="0" smtClean="0"/>
              <a:t>8%</a:t>
            </a:r>
            <a:r>
              <a:rPr lang="cs-CZ" sz="2000" dirty="0" smtClean="0"/>
              <a:t> roztok) </a:t>
            </a:r>
            <a:r>
              <a:rPr lang="cs-CZ" dirty="0" smtClean="0"/>
              <a:t>= </a:t>
            </a:r>
            <a:r>
              <a:rPr lang="cs-CZ" b="1" dirty="0" smtClean="0"/>
              <a:t>potravinářská přísada </a:t>
            </a:r>
            <a:r>
              <a:rPr lang="cs-CZ" dirty="0" smtClean="0"/>
              <a:t>a </a:t>
            </a:r>
            <a:r>
              <a:rPr lang="cs-CZ" b="1" dirty="0" smtClean="0"/>
              <a:t>konzervační činidlo</a:t>
            </a:r>
          </a:p>
          <a:p>
            <a:r>
              <a:rPr lang="cs-CZ" dirty="0" smtClean="0"/>
              <a:t>žíravá</a:t>
            </a:r>
          </a:p>
          <a:p>
            <a:r>
              <a:rPr lang="cs-CZ" b="1" dirty="0" smtClean="0"/>
              <a:t>výborné rozpouštědlo </a:t>
            </a:r>
            <a:r>
              <a:rPr lang="cs-CZ" sz="2800" dirty="0" smtClean="0"/>
              <a:t>a sama se neomezeně mísí s většinou polárních i nepolárních kapalin, </a:t>
            </a:r>
            <a:r>
              <a:rPr lang="cs-CZ" sz="2800" i="1" dirty="0" smtClean="0"/>
              <a:t>např. s vodou, s alkoholy, s ethery</a:t>
            </a:r>
          </a:p>
          <a:p>
            <a:endParaRPr lang="cs-CZ" dirty="0"/>
          </a:p>
        </p:txBody>
      </p:sp>
      <p:pic>
        <p:nvPicPr>
          <p:cNvPr id="4" name="Obrázek 3" descr="Hazard_C-upr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1142984"/>
            <a:ext cx="1341280" cy="1341280"/>
          </a:xfrm>
          <a:prstGeom prst="rect">
            <a:avLst/>
          </a:prstGeom>
        </p:spPr>
      </p:pic>
      <p:pic>
        <p:nvPicPr>
          <p:cNvPr id="5" name="Obrázek 4" descr="Cucumbers_-_Vladimir_Morozo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357562"/>
            <a:ext cx="785818" cy="1173816"/>
          </a:xfrm>
          <a:prstGeom prst="rect">
            <a:avLst/>
          </a:prstGeom>
        </p:spPr>
      </p:pic>
      <p:sp>
        <p:nvSpPr>
          <p:cNvPr id="6" name="Volný tvar 5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Kyselina máselná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</a:t>
            </a:r>
            <a:r>
              <a:rPr lang="cs-CZ" dirty="0" smtClean="0"/>
              <a:t>H</a:t>
            </a:r>
            <a:r>
              <a:rPr lang="cs-CZ" baseline="-25000" dirty="0" smtClean="0"/>
              <a:t>3</a:t>
            </a:r>
            <a:r>
              <a:rPr lang="cs-CZ" b="1" dirty="0" smtClean="0"/>
              <a:t>C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b="1" dirty="0" smtClean="0"/>
              <a:t>C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b="1" dirty="0" smtClean="0"/>
              <a:t>COOH</a:t>
            </a:r>
          </a:p>
          <a:p>
            <a:r>
              <a:rPr lang="cs-CZ" b="1" dirty="0" smtClean="0"/>
              <a:t>kapalina s odporným zápachem</a:t>
            </a:r>
          </a:p>
          <a:p>
            <a:r>
              <a:rPr lang="cs-CZ" dirty="0" smtClean="0"/>
              <a:t>ve </a:t>
            </a:r>
            <a:r>
              <a:rPr lang="cs-CZ" b="1" dirty="0" smtClean="0"/>
              <a:t>žluklém másle</a:t>
            </a:r>
            <a:r>
              <a:rPr lang="cs-CZ" dirty="0" smtClean="0"/>
              <a:t> a v </a:t>
            </a:r>
            <a:r>
              <a:rPr lang="cs-CZ" b="1" dirty="0" smtClean="0"/>
              <a:t>potu</a:t>
            </a:r>
          </a:p>
          <a:p>
            <a:r>
              <a:rPr lang="cs-CZ" dirty="0" smtClean="0"/>
              <a:t>první tzv. mastná kyselina</a:t>
            </a:r>
            <a:endParaRPr lang="cs-CZ" dirty="0"/>
          </a:p>
        </p:txBody>
      </p:sp>
      <p:pic>
        <p:nvPicPr>
          <p:cNvPr id="4" name="Obrázek 3" descr="Hazard_C-upr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1142984"/>
            <a:ext cx="1341280" cy="1341280"/>
          </a:xfrm>
          <a:prstGeom prst="rect">
            <a:avLst/>
          </a:prstGeom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Vyšší mastné kyseliny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kyseliny s dlouhým uhlovodíkovým řetězcem:</a:t>
            </a:r>
          </a:p>
          <a:p>
            <a:pPr lvl="1">
              <a:buNone/>
            </a:pPr>
            <a:r>
              <a:rPr lang="cs-CZ" i="1" dirty="0" smtClean="0"/>
              <a:t>nasycené, </a:t>
            </a:r>
            <a:r>
              <a:rPr lang="cs-CZ" i="1" dirty="0" err="1" smtClean="0"/>
              <a:t>nejznámnější</a:t>
            </a:r>
            <a:r>
              <a:rPr lang="cs-CZ" i="1" dirty="0" smtClean="0"/>
              <a:t>: </a:t>
            </a:r>
          </a:p>
          <a:p>
            <a:pPr lvl="1"/>
            <a:r>
              <a:rPr lang="cs-CZ" b="1" dirty="0" smtClean="0"/>
              <a:t>C</a:t>
            </a:r>
            <a:r>
              <a:rPr lang="cs-CZ" b="1" baseline="-25000" dirty="0" smtClean="0"/>
              <a:t>15</a:t>
            </a:r>
            <a:r>
              <a:rPr lang="cs-CZ" b="1" dirty="0" smtClean="0"/>
              <a:t>H</a:t>
            </a:r>
            <a:r>
              <a:rPr lang="cs-CZ" b="1" baseline="-25000" dirty="0" smtClean="0"/>
              <a:t>31</a:t>
            </a:r>
            <a:r>
              <a:rPr lang="cs-CZ" b="1" dirty="0" smtClean="0"/>
              <a:t>COOH</a:t>
            </a:r>
            <a:r>
              <a:rPr lang="cs-CZ" dirty="0" smtClean="0"/>
              <a:t> kyselina palmitová</a:t>
            </a:r>
          </a:p>
          <a:p>
            <a:pPr lvl="1"/>
            <a:r>
              <a:rPr lang="cs-CZ" dirty="0" smtClean="0"/>
              <a:t> </a:t>
            </a:r>
            <a:r>
              <a:rPr lang="cs-CZ" b="1" dirty="0" smtClean="0"/>
              <a:t>C</a:t>
            </a:r>
            <a:r>
              <a:rPr lang="cs-CZ" b="1" baseline="-25000" dirty="0" smtClean="0"/>
              <a:t>17</a:t>
            </a:r>
            <a:r>
              <a:rPr lang="cs-CZ" b="1" dirty="0" smtClean="0"/>
              <a:t>H</a:t>
            </a:r>
            <a:r>
              <a:rPr lang="cs-CZ" b="1" baseline="-25000" dirty="0" smtClean="0"/>
              <a:t>35</a:t>
            </a:r>
            <a:r>
              <a:rPr lang="cs-CZ" b="1" dirty="0" smtClean="0"/>
              <a:t>COOH</a:t>
            </a:r>
            <a:r>
              <a:rPr lang="cs-CZ" dirty="0" smtClean="0"/>
              <a:t> kyselina stearová </a:t>
            </a:r>
          </a:p>
          <a:p>
            <a:r>
              <a:rPr lang="cs-CZ" dirty="0" smtClean="0"/>
              <a:t>bílé pevné látky</a:t>
            </a:r>
          </a:p>
          <a:p>
            <a:r>
              <a:rPr lang="cs-CZ" dirty="0" smtClean="0"/>
              <a:t>směs = </a:t>
            </a:r>
            <a:r>
              <a:rPr lang="cs-CZ" b="1" dirty="0" smtClean="0"/>
              <a:t>stearin - </a:t>
            </a:r>
            <a:r>
              <a:rPr lang="cs-CZ" dirty="0" smtClean="0"/>
              <a:t>pro výrobu svíček (+ parafín)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Vyšší mastné kyseliny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kyseliny s dlouhým uhlovodíkovým řetězcem:</a:t>
            </a:r>
          </a:p>
          <a:p>
            <a:pPr lvl="1">
              <a:buNone/>
            </a:pPr>
            <a:r>
              <a:rPr lang="cs-CZ" i="1" dirty="0" smtClean="0"/>
              <a:t>nenasycené, např.</a:t>
            </a:r>
          </a:p>
          <a:p>
            <a:pPr lvl="1"/>
            <a:r>
              <a:rPr lang="cs-CZ" dirty="0" smtClean="0"/>
              <a:t> </a:t>
            </a:r>
            <a:r>
              <a:rPr lang="cs-CZ" b="1" dirty="0" smtClean="0"/>
              <a:t>C</a:t>
            </a:r>
            <a:r>
              <a:rPr lang="cs-CZ" b="1" baseline="-25000" dirty="0" smtClean="0"/>
              <a:t>17</a:t>
            </a:r>
            <a:r>
              <a:rPr lang="cs-CZ" b="1" dirty="0" smtClean="0"/>
              <a:t>H</a:t>
            </a:r>
            <a:r>
              <a:rPr lang="cs-CZ" b="1" baseline="-25000" dirty="0" smtClean="0"/>
              <a:t>33</a:t>
            </a:r>
            <a:r>
              <a:rPr lang="cs-CZ" b="1" dirty="0" smtClean="0"/>
              <a:t>COOH</a:t>
            </a:r>
            <a:r>
              <a:rPr lang="cs-CZ" dirty="0" smtClean="0"/>
              <a:t> kyselina olejová</a:t>
            </a:r>
          </a:p>
          <a:p>
            <a:pPr lvl="2"/>
            <a:r>
              <a:rPr lang="cs-CZ" sz="2800" dirty="0" smtClean="0"/>
              <a:t>bledě žlutá až hnědá kapalina s charakteristickým zápachem</a:t>
            </a:r>
          </a:p>
          <a:p>
            <a:pPr lvl="2"/>
            <a:r>
              <a:rPr lang="cs-CZ" sz="2800" dirty="0" smtClean="0"/>
              <a:t>nerozpustná ve vodě </a:t>
            </a:r>
          </a:p>
          <a:p>
            <a:pPr lvl="2"/>
            <a:r>
              <a:rPr lang="cs-CZ" sz="2800" dirty="0" smtClean="0"/>
              <a:t>tvoří </a:t>
            </a:r>
            <a:r>
              <a:rPr lang="cs-CZ" sz="2800" b="1" dirty="0" smtClean="0"/>
              <a:t>55-80 % olivového oleje</a:t>
            </a:r>
            <a:r>
              <a:rPr lang="cs-CZ" sz="2800" dirty="0" smtClean="0"/>
              <a:t> a 15-20 % hroznového oleje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Pamatujte si: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Vyšší mastné kyseliny </a:t>
            </a:r>
            <a:r>
              <a:rPr lang="cs-CZ" dirty="0" smtClean="0"/>
              <a:t>navázané na </a:t>
            </a:r>
            <a:r>
              <a:rPr lang="cs-CZ" b="1" dirty="0" smtClean="0"/>
              <a:t>glycerol</a:t>
            </a:r>
            <a:r>
              <a:rPr lang="cs-CZ" dirty="0" smtClean="0"/>
              <a:t> = </a:t>
            </a:r>
            <a:r>
              <a:rPr lang="cs-CZ" b="1" dirty="0" smtClean="0"/>
              <a:t>tuky a oleje</a:t>
            </a:r>
            <a:endParaRPr lang="cs-CZ" b="1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Omega-3 nenasycené mastné kyseliny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skupina kyselin s dvojnou vazbou mezi uhlíky na třetím místě </a:t>
            </a:r>
            <a:r>
              <a:rPr lang="cs-CZ" sz="2800" i="1" dirty="0" smtClean="0"/>
              <a:t>(počítáno od koncového </a:t>
            </a:r>
            <a:r>
              <a:rPr lang="cs-CZ" sz="2800" i="1" dirty="0" err="1" smtClean="0"/>
              <a:t>methylu</a:t>
            </a:r>
            <a:r>
              <a:rPr lang="cs-CZ" sz="2800" i="1" dirty="0" smtClean="0"/>
              <a:t>)</a:t>
            </a:r>
          </a:p>
          <a:p>
            <a:r>
              <a:rPr lang="cs-CZ" dirty="0" smtClean="0"/>
              <a:t>Např. Alfa-linoleová kyselina</a:t>
            </a:r>
          </a:p>
          <a:p>
            <a:endParaRPr lang="cs-CZ" dirty="0"/>
          </a:p>
        </p:txBody>
      </p:sp>
      <p:pic>
        <p:nvPicPr>
          <p:cNvPr id="4" name="Obrázek 3" descr="ALAnumbering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3500438"/>
            <a:ext cx="8047971" cy="12144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Kyselina šťavelová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HOOC – COOH </a:t>
            </a:r>
          </a:p>
          <a:p>
            <a:r>
              <a:rPr lang="cs-CZ" dirty="0" smtClean="0"/>
              <a:t>nejjednodušší dikarboxylová kyselina</a:t>
            </a:r>
          </a:p>
          <a:p>
            <a:r>
              <a:rPr lang="cs-CZ" dirty="0" smtClean="0"/>
              <a:t>z dikarboxylových kyselin nejsilnější </a:t>
            </a:r>
          </a:p>
          <a:p>
            <a:r>
              <a:rPr lang="cs-CZ" b="1" dirty="0" smtClean="0"/>
              <a:t>zdraví škodlivá krystalická látka </a:t>
            </a:r>
          </a:p>
          <a:p>
            <a:r>
              <a:rPr lang="cs-CZ" b="1" dirty="0" smtClean="0"/>
              <a:t>její soli jsou obsaženy v rostlinách (šťovík, rebarbora)</a:t>
            </a:r>
            <a:endParaRPr lang="cs-CZ" b="1" dirty="0"/>
          </a:p>
        </p:txBody>
      </p:sp>
      <p:pic>
        <p:nvPicPr>
          <p:cNvPr id="4" name="Obrázek 3" descr="500px-Hazard_X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2330" y="1142984"/>
            <a:ext cx="1428760" cy="1428760"/>
          </a:xfrm>
          <a:prstGeom prst="rect">
            <a:avLst/>
          </a:prstGeom>
        </p:spPr>
      </p:pic>
      <p:sp>
        <p:nvSpPr>
          <p:cNvPr id="5" name="Volný tvar 4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Kyselina benzoová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</a:t>
            </a:r>
            <a:r>
              <a:rPr lang="cs-CZ" b="1" baseline="-25000" dirty="0" smtClean="0"/>
              <a:t>6</a:t>
            </a:r>
            <a:r>
              <a:rPr lang="cs-CZ" b="1" dirty="0" smtClean="0"/>
              <a:t>H</a:t>
            </a:r>
            <a:r>
              <a:rPr lang="cs-CZ" b="1" baseline="-25000" dirty="0" smtClean="0"/>
              <a:t>5</a:t>
            </a:r>
            <a:r>
              <a:rPr lang="cs-CZ" b="1" dirty="0" smtClean="0"/>
              <a:t>COOH </a:t>
            </a:r>
          </a:p>
          <a:p>
            <a:r>
              <a:rPr lang="cs-CZ" i="1" dirty="0" smtClean="0"/>
              <a:t>nejjednodušší aromatická kyselina </a:t>
            </a:r>
          </a:p>
          <a:p>
            <a:r>
              <a:rPr lang="cs-CZ" dirty="0" smtClean="0"/>
              <a:t>bílá krystalická látka </a:t>
            </a:r>
          </a:p>
          <a:p>
            <a:r>
              <a:rPr lang="cs-CZ" b="1" dirty="0" smtClean="0"/>
              <a:t>ke konzervaci potravin a k výrobě některých barviv (E…)</a:t>
            </a:r>
            <a:endParaRPr lang="cs-CZ" b="1" dirty="0"/>
          </a:p>
        </p:txBody>
      </p:sp>
      <p:pic>
        <p:nvPicPr>
          <p:cNvPr id="4" name="Obrázek 3" descr="Benzoid_acid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rcRect l="15680" t="20519" r="16376" b="11083"/>
          <a:stretch>
            <a:fillRect/>
          </a:stretch>
        </p:blipFill>
        <p:spPr>
          <a:xfrm>
            <a:off x="5500694" y="4192838"/>
            <a:ext cx="2786082" cy="2143140"/>
          </a:xfrm>
          <a:prstGeom prst="rect">
            <a:avLst/>
          </a:prstGeom>
        </p:spPr>
      </p:pic>
      <p:pic>
        <p:nvPicPr>
          <p:cNvPr id="6" name="Obrázek 5" descr="500px-Hazard_X.sv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2330" y="1142984"/>
            <a:ext cx="1428760" cy="1428760"/>
          </a:xfrm>
          <a:prstGeom prst="rect">
            <a:avLst/>
          </a:prstGeom>
        </p:spPr>
      </p:pic>
      <p:sp>
        <p:nvSpPr>
          <p:cNvPr id="7" name="Volný tvar 6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Obrázek 7" descr="PICT0072-upr-700px.jpg"/>
          <p:cNvPicPr>
            <a:picLocks noChangeAspect="1"/>
          </p:cNvPicPr>
          <p:nvPr/>
        </p:nvPicPr>
        <p:blipFill>
          <a:blip r:embed="rId5" cstate="print">
            <a:lum bright="10000" contrast="20000"/>
          </a:blip>
          <a:stretch>
            <a:fillRect/>
          </a:stretch>
        </p:blipFill>
        <p:spPr>
          <a:xfrm>
            <a:off x="3143240" y="4286256"/>
            <a:ext cx="2172983" cy="19525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3600" b="1" dirty="0" smtClean="0"/>
              <a:t>Chemické reakce karboxylových kyselin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nejvýznamnější reakcí je </a:t>
            </a:r>
            <a:r>
              <a:rPr lang="cs-CZ" b="1" dirty="0" smtClean="0"/>
              <a:t>esterifikace</a:t>
            </a:r>
            <a:r>
              <a:rPr lang="cs-CZ" dirty="0" smtClean="0"/>
              <a:t> </a:t>
            </a:r>
          </a:p>
          <a:p>
            <a:r>
              <a:rPr lang="cs-CZ" b="1" dirty="0" smtClean="0"/>
              <a:t>opakem</a:t>
            </a:r>
            <a:r>
              <a:rPr lang="cs-CZ" dirty="0" smtClean="0"/>
              <a:t> esterifikace </a:t>
            </a:r>
            <a:r>
              <a:rPr lang="cs-CZ" b="1" dirty="0" smtClean="0"/>
              <a:t>je hydrolýza </a:t>
            </a:r>
            <a:r>
              <a:rPr lang="cs-CZ" dirty="0" smtClean="0"/>
              <a:t>esterů </a:t>
            </a:r>
          </a:p>
          <a:p>
            <a:r>
              <a:rPr lang="cs-CZ" b="1" dirty="0" smtClean="0"/>
              <a:t>alkalický průběh hydrolýzy = zmýdelňování</a:t>
            </a:r>
            <a:r>
              <a:rPr lang="cs-CZ" dirty="0" smtClean="0"/>
              <a:t> </a:t>
            </a:r>
          </a:p>
          <a:p>
            <a:r>
              <a:rPr lang="cs-CZ" dirty="0" smtClean="0"/>
              <a:t>zmýdelňování je podstatou průmyslové výroby mýdla </a:t>
            </a:r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Mýdla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základem mýdla jsou soli (K+ nebo Na+) vyšších mastných kyselin</a:t>
            </a:r>
          </a:p>
          <a:p>
            <a:r>
              <a:rPr lang="cs-CZ" dirty="0" smtClean="0"/>
              <a:t>např. palmitan sodný</a:t>
            </a:r>
            <a:endParaRPr lang="cs-CZ" dirty="0"/>
          </a:p>
        </p:txBody>
      </p:sp>
      <p:pic>
        <p:nvPicPr>
          <p:cNvPr id="4" name="Obrázek 3" descr="palmitansodny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3429001"/>
            <a:ext cx="7786742" cy="166001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14348" y="5500702"/>
            <a:ext cx="7715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smtClean="0"/>
              <a:t> část hydrofobní – „vody se bojící“ 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 část hydrofilní – „vodu milující“</a:t>
            </a:r>
            <a:endParaRPr lang="cs-CZ" sz="2800" dirty="0"/>
          </a:p>
        </p:txBody>
      </p:sp>
      <p:sp>
        <p:nvSpPr>
          <p:cNvPr id="6" name="Volný tvar 5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Účinek mýdla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pH</a:t>
            </a:r>
            <a:r>
              <a:rPr lang="cs-CZ" dirty="0" smtClean="0"/>
              <a:t> mýdelného roztoku </a:t>
            </a:r>
            <a:r>
              <a:rPr lang="cs-CZ" b="1" dirty="0" smtClean="0"/>
              <a:t>je zásadité </a:t>
            </a:r>
          </a:p>
          <a:p>
            <a:r>
              <a:rPr lang="cs-CZ" i="1" dirty="0" smtClean="0"/>
              <a:t>pH lidské pokožky je slabě kyselé (pH asi 5,5)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Vosky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sloučeniny</a:t>
            </a:r>
            <a:r>
              <a:rPr lang="cs-CZ" dirty="0" smtClean="0"/>
              <a:t> </a:t>
            </a:r>
            <a:r>
              <a:rPr lang="cs-CZ" i="1" dirty="0" smtClean="0"/>
              <a:t>vyšších mastných kysel</a:t>
            </a:r>
            <a:r>
              <a:rPr lang="cs-CZ" dirty="0" smtClean="0"/>
              <a:t>in a </a:t>
            </a:r>
            <a:r>
              <a:rPr lang="cs-CZ" i="1" dirty="0" smtClean="0"/>
              <a:t>vyšších jednosytných alkoholů</a:t>
            </a:r>
          </a:p>
          <a:p>
            <a:r>
              <a:rPr lang="cs-CZ" sz="2800" dirty="0" smtClean="0"/>
              <a:t>v přírodě u rostlin i u živočichů; k ochraně před vysycháním a průnikem choroboplodných zárodků</a:t>
            </a:r>
          </a:p>
          <a:p>
            <a:r>
              <a:rPr lang="cs-CZ" dirty="0" smtClean="0"/>
              <a:t>nejsou živočichy stravitelné</a:t>
            </a:r>
          </a:p>
          <a:p>
            <a:r>
              <a:rPr lang="cs-CZ" sz="2800" i="1" u="sng" dirty="0" smtClean="0"/>
              <a:t>Poznámka:</a:t>
            </a:r>
            <a:r>
              <a:rPr lang="cs-CZ" sz="2800" dirty="0" smtClean="0"/>
              <a:t> Přírodní vosky obsahují řadu příměsí (např. volné karboxylové kyseliny, alkoholy apod.)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8683618" y="0"/>
            <a:ext cx="460382" cy="492443"/>
          </a:xfrm>
          <a:custGeom>
            <a:avLst/>
            <a:gdLst>
              <a:gd name="connsiteX0" fmla="*/ 0 w 460382"/>
              <a:gd name="connsiteY0" fmla="*/ 0 h 468000"/>
              <a:gd name="connsiteX1" fmla="*/ 460382 w 460382"/>
              <a:gd name="connsiteY1" fmla="*/ 0 h 468000"/>
              <a:gd name="connsiteX2" fmla="*/ 460382 w 460382"/>
              <a:gd name="connsiteY2" fmla="*/ 468000 h 468000"/>
              <a:gd name="connsiteX3" fmla="*/ 0 w 460382"/>
              <a:gd name="connsiteY3" fmla="*/ 468000 h 468000"/>
              <a:gd name="connsiteX4" fmla="*/ 0 w 460382"/>
              <a:gd name="connsiteY4" fmla="*/ 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382" h="468000">
                <a:moveTo>
                  <a:pt x="0" y="0"/>
                </a:moveTo>
                <a:lnTo>
                  <a:pt x="460382" y="0"/>
                </a:lnTo>
                <a:lnTo>
                  <a:pt x="460382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lang="cs-CZ" sz="3200" b="1" cap="none" spc="0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</a:t>
            </a:r>
            <a:endParaRPr lang="cs-CZ" sz="3200" b="1" cap="none" spc="0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115328" cy="4625989"/>
          </a:xfrm>
        </p:spPr>
        <p:txBody>
          <a:bodyPr>
            <a:normAutofit fontScale="70000" lnSpcReduction="20000"/>
          </a:bodyPr>
          <a:lstStyle/>
          <a:p>
            <a:pPr marL="0" lvl="0" indent="0">
              <a:spcBef>
                <a:spcPts val="0"/>
              </a:spcBef>
              <a:buNone/>
              <a:defRPr/>
            </a:pPr>
            <a:r>
              <a:rPr lang="cs-CZ" sz="1200" b="1" dirty="0" smtClean="0">
                <a:solidFill>
                  <a:prstClr val="black"/>
                </a:solidFill>
              </a:rPr>
              <a:t>Obrázek tematický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1200" dirty="0" smtClean="0">
                <a:solidFill>
                  <a:prstClr val="black"/>
                </a:solidFill>
              </a:rPr>
              <a:t>AUTOR NEUVEDEN. </a:t>
            </a:r>
            <a:r>
              <a:rPr lang="cs-CZ" sz="1200" i="1" dirty="0" smtClean="0">
                <a:solidFill>
                  <a:prstClr val="black"/>
                </a:solidFill>
              </a:rPr>
              <a:t>office.</a:t>
            </a:r>
            <a:r>
              <a:rPr lang="cs-CZ" sz="1200" i="1" dirty="0" err="1" smtClean="0">
                <a:solidFill>
                  <a:prstClr val="black"/>
                </a:solidFill>
              </a:rPr>
              <a:t>microsoft.com</a:t>
            </a:r>
            <a:r>
              <a:rPr lang="cs-CZ" sz="1200" dirty="0" smtClean="0">
                <a:solidFill>
                  <a:prstClr val="black"/>
                </a:solidFill>
              </a:rPr>
              <a:t> [online]. [cit. 31.8.2012]. Dostupný na WWW: 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http://office.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microsoft.com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/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cs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-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cz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/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images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/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results.aspx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?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qu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=chemie&amp;ex=1#</a:t>
            </a:r>
            <a:r>
              <a:rPr lang="cs-CZ" sz="1200" dirty="0" err="1" smtClean="0">
                <a:solidFill>
                  <a:prstClr val="black"/>
                </a:solidFill>
                <a:hlinkClick r:id="rId2"/>
              </a:rPr>
              <a:t>pg</a:t>
            </a:r>
            <a:r>
              <a:rPr lang="cs-CZ" sz="1200" dirty="0" smtClean="0">
                <a:solidFill>
                  <a:prstClr val="black"/>
                </a:solidFill>
                <a:hlinkClick r:id="rId2"/>
              </a:rPr>
              <a:t>:5|</a:t>
            </a:r>
            <a:endParaRPr lang="cs-CZ" sz="1200" dirty="0" smtClean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vzorec Alfa-linoleové kyseliny</a:t>
            </a:r>
            <a:endParaRPr lang="cs-CZ" sz="1200" dirty="0" smtClean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EDGAR181.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19.4.2013]. Dostupný na WWW: </a:t>
            </a:r>
            <a:r>
              <a:rPr lang="cs-CZ" sz="1200" dirty="0" smtClean="0">
                <a:hlinkClick r:id="rId3"/>
              </a:rPr>
              <a:t>http://cs.wikipedia.org/wiki/Soubor:ALAnumbering.svg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vzorec kyseliny benzoové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HODODENDRONBUSCH.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19.4.2013]. Dostupný na WWW: </a:t>
            </a:r>
            <a:r>
              <a:rPr lang="cs-CZ" sz="1200" dirty="0" smtClean="0">
                <a:hlinkClick r:id="rId4"/>
              </a:rPr>
              <a:t>http://cs.wikipedia.org/wiki/Soubor:Benzoic-acid.svg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kyseliny benzoové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NORSCI.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19.4.2013]. Dostupný na WWW: </a:t>
            </a:r>
            <a:r>
              <a:rPr lang="cs-CZ" sz="1200" dirty="0" smtClean="0">
                <a:hlinkClick r:id="rId5"/>
              </a:rPr>
              <a:t>http://cs.wikipedia.org/wiki/Soubor:Benzoid_acid.jpg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láhve nakládaných okurek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MOROZOV, </a:t>
            </a:r>
            <a:r>
              <a:rPr lang="cs-CZ" sz="1200" dirty="0" err="1" smtClean="0"/>
              <a:t>Vladimir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19.4.2013]. Dostupný na WWW: </a:t>
            </a:r>
            <a:r>
              <a:rPr lang="cs-CZ" sz="1200" dirty="0" smtClean="0">
                <a:hlinkClick r:id="rId6"/>
              </a:rPr>
              <a:t>http://cs.wikipedia.org/wiki/Soubor:Cucumbers_-_Vladimir_Morozov.jpg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pánviček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AUTOR NEUVEDEN. </a:t>
            </a:r>
            <a:r>
              <a:rPr lang="cs-CZ" sz="1200" i="1" dirty="0" smtClean="0"/>
              <a:t>office.</a:t>
            </a:r>
            <a:r>
              <a:rPr lang="cs-CZ" sz="1200" i="1" dirty="0" err="1" smtClean="0"/>
              <a:t>microsoft.com</a:t>
            </a:r>
            <a:r>
              <a:rPr lang="cs-CZ" sz="1200" dirty="0" smtClean="0"/>
              <a:t> [online]. [cit. 19.4.2013]. Dostupný na WWW: </a:t>
            </a:r>
            <a:r>
              <a:rPr lang="cs-CZ" sz="1200" dirty="0" smtClean="0">
                <a:hlinkClick r:id="rId7"/>
              </a:rPr>
              <a:t>http://office.</a:t>
            </a:r>
            <a:r>
              <a:rPr lang="cs-CZ" sz="1200" dirty="0" err="1" smtClean="0">
                <a:hlinkClick r:id="rId7"/>
              </a:rPr>
              <a:t>microsoft.com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cs</a:t>
            </a:r>
            <a:r>
              <a:rPr lang="cs-CZ" sz="1200" dirty="0" smtClean="0">
                <a:hlinkClick r:id="rId7"/>
              </a:rPr>
              <a:t>-</a:t>
            </a:r>
            <a:r>
              <a:rPr lang="cs-CZ" sz="1200" dirty="0" err="1" smtClean="0">
                <a:hlinkClick r:id="rId7"/>
              </a:rPr>
              <a:t>cz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images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results.aspx</a:t>
            </a:r>
            <a:r>
              <a:rPr lang="cs-CZ" sz="1200" dirty="0" smtClean="0">
                <a:hlinkClick r:id="rId7"/>
              </a:rPr>
              <a:t>?</a:t>
            </a:r>
            <a:r>
              <a:rPr lang="cs-CZ" sz="1200" dirty="0" err="1" smtClean="0">
                <a:hlinkClick r:id="rId7"/>
              </a:rPr>
              <a:t>qu</a:t>
            </a:r>
            <a:r>
              <a:rPr lang="cs-CZ" sz="1200" dirty="0" smtClean="0">
                <a:hlinkClick r:id="rId7"/>
              </a:rPr>
              <a:t>=p%C3%A1nvi%C4%8Dka&amp;ex=1#</a:t>
            </a:r>
            <a:r>
              <a:rPr lang="cs-CZ" sz="1200" dirty="0" err="1" smtClean="0">
                <a:hlinkClick r:id="rId7"/>
              </a:rPr>
              <a:t>ai</a:t>
            </a:r>
            <a:r>
              <a:rPr lang="cs-CZ" sz="1200" dirty="0" smtClean="0">
                <a:hlinkClick r:id="rId7"/>
              </a:rPr>
              <a:t>:MC900340216|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lahve denaturovaného lihu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HIUPPO. </a:t>
            </a:r>
            <a:r>
              <a:rPr lang="cs-CZ" sz="1200" i="1" dirty="0" err="1" smtClean="0"/>
              <a:t>Wikipedia.cz</a:t>
            </a:r>
            <a:r>
              <a:rPr lang="cs-CZ" sz="1200" dirty="0" smtClean="0"/>
              <a:t> [online]. [cit. 19.4.2013]. Dostupný na WWW: </a:t>
            </a:r>
            <a:r>
              <a:rPr lang="cs-CZ" sz="1200" dirty="0" smtClean="0">
                <a:hlinkClick r:id="rId8"/>
              </a:rPr>
              <a:t>http://cs.wikipedia.org/wiki/Soubor:Denaturat.jpg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>
                <a:solidFill>
                  <a:prstClr val="black"/>
                </a:solidFill>
              </a:rPr>
              <a:t>Obrázek </a:t>
            </a:r>
            <a:r>
              <a:rPr lang="cs-CZ" sz="1200" b="1" dirty="0" err="1" smtClean="0">
                <a:solidFill>
                  <a:prstClr val="black"/>
                </a:solidFill>
              </a:rPr>
              <a:t>piktogrami</a:t>
            </a:r>
            <a:r>
              <a:rPr lang="cs-CZ" sz="1200" b="1" dirty="0" smtClean="0">
                <a:solidFill>
                  <a:prstClr val="black"/>
                </a:solidFill>
              </a:rPr>
              <a:t>: </a:t>
            </a:r>
            <a:r>
              <a:rPr lang="cs-CZ" sz="1200" b="1" dirty="0" err="1" smtClean="0">
                <a:solidFill>
                  <a:prstClr val="black"/>
                </a:solidFill>
              </a:rPr>
              <a:t>hazadr</a:t>
            </a:r>
            <a:r>
              <a:rPr lang="cs-CZ" sz="1200" b="1" dirty="0" smtClean="0">
                <a:solidFill>
                  <a:prstClr val="black"/>
                </a:solidFill>
              </a:rPr>
              <a:t> X</a:t>
            </a: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100" dirty="0" smtClean="0"/>
              <a:t>AUTOR NEUVEDEN. </a:t>
            </a:r>
            <a:r>
              <a:rPr lang="cs-CZ" sz="1100" i="1" dirty="0" err="1" smtClean="0"/>
              <a:t>Wikipedia.cz</a:t>
            </a:r>
            <a:r>
              <a:rPr lang="cs-CZ" sz="1100" dirty="0" smtClean="0"/>
              <a:t> [online]. [cit. 19.4.2013]. Dostupný na WWW: </a:t>
            </a:r>
            <a:r>
              <a:rPr lang="cs-CZ" sz="1100" dirty="0" smtClean="0">
                <a:hlinkClick r:id="rId9"/>
              </a:rPr>
              <a:t>http://cs.wikipedia.org/wiki/Soubor:Hazard_X.svg</a:t>
            </a:r>
            <a:endParaRPr lang="cs-CZ" sz="11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100" b="1" dirty="0" smtClean="0"/>
              <a:t>Obrázek piktogramu žíravin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100" dirty="0" smtClean="0"/>
              <a:t>AUTOR NEUVEDEN. </a:t>
            </a:r>
            <a:r>
              <a:rPr lang="cs-CZ" sz="1100" i="1" dirty="0" err="1" smtClean="0"/>
              <a:t>Wikipedia.cz</a:t>
            </a:r>
            <a:r>
              <a:rPr lang="cs-CZ" sz="1100" dirty="0" smtClean="0"/>
              <a:t> [online]. [cit. 31.8.2012]. Dostupný pod licencí volné dílo na WWW: </a:t>
            </a:r>
            <a:r>
              <a:rPr lang="cs-CZ" sz="1100" dirty="0" smtClean="0">
                <a:hlinkClick r:id="rId10"/>
              </a:rPr>
              <a:t>http://cs.wikipedia.org/wiki/Soubor:Hazard_C.svg</a:t>
            </a:r>
            <a:endParaRPr lang="cs-CZ" sz="1100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1100" dirty="0" smtClean="0"/>
              <a:t> </a:t>
            </a:r>
            <a:r>
              <a:rPr lang="cs-CZ" sz="1100" b="1" dirty="0" smtClean="0"/>
              <a:t>Obrázek vzorce TNT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100" dirty="0" smtClean="0"/>
              <a:t>VOLNÉ DÍLO. </a:t>
            </a:r>
            <a:r>
              <a:rPr lang="cs-CZ" sz="1100" i="1" dirty="0" err="1" smtClean="0"/>
              <a:t>Wikipedia.cz</a:t>
            </a:r>
            <a:r>
              <a:rPr lang="cs-CZ" sz="1100" dirty="0" smtClean="0"/>
              <a:t> [online]. [cit. 19.4.2013]. Dostupný na WWW: </a:t>
            </a:r>
            <a:r>
              <a:rPr lang="cs-CZ" sz="1100" dirty="0" smtClean="0">
                <a:hlinkClick r:id="rId11"/>
              </a:rPr>
              <a:t>http://cs.wikipedia.org/wiki/Soubor:Trinitrotoluene.svg</a:t>
            </a:r>
            <a:endParaRPr lang="cs-CZ" sz="11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100" b="1" dirty="0" smtClean="0"/>
              <a:t>Obrázek dynamitu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100" dirty="0" smtClean="0"/>
              <a:t>PBROKS13. </a:t>
            </a:r>
            <a:r>
              <a:rPr lang="cs-CZ" sz="1100" i="1" dirty="0" err="1" smtClean="0"/>
              <a:t>Wikipedia.cz</a:t>
            </a:r>
            <a:r>
              <a:rPr lang="cs-CZ" sz="1100" dirty="0" smtClean="0"/>
              <a:t> [online]. [cit. 19.4.2013]. Dostupný na WWW: </a:t>
            </a:r>
            <a:r>
              <a:rPr lang="cs-CZ" sz="1100" dirty="0" smtClean="0">
                <a:hlinkClick r:id="rId12"/>
              </a:rPr>
              <a:t>http://cs.wikipedia.org/wiki/Soubor:Dynamite-3.svg</a:t>
            </a:r>
            <a:endParaRPr lang="cs-CZ" sz="11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100" dirty="0" smtClean="0"/>
              <a:t>CACYCLE. </a:t>
            </a:r>
            <a:r>
              <a:rPr lang="cs-CZ" sz="1100" i="1" dirty="0" err="1" smtClean="0"/>
              <a:t>Wikipedia.cz</a:t>
            </a:r>
            <a:r>
              <a:rPr lang="cs-CZ" sz="1100" dirty="0" smtClean="0"/>
              <a:t> [online]. [cit. 19.4.2013]. Dostupný na WWW: </a:t>
            </a:r>
            <a:r>
              <a:rPr lang="cs-CZ" sz="1100" dirty="0" smtClean="0">
                <a:hlinkClick r:id="rId13"/>
              </a:rPr>
              <a:t>http://cs.wikipedia.org/wiki/Soubor:Phenol_chemical_structure.png</a:t>
            </a:r>
            <a:endParaRPr lang="cs-CZ" sz="1100" dirty="0" smtClean="0"/>
          </a:p>
          <a:p>
            <a:pPr marL="0" indent="0">
              <a:spcBef>
                <a:spcPts val="0"/>
              </a:spcBef>
              <a:buNone/>
            </a:pPr>
            <a:endParaRPr lang="cs-CZ" sz="29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dirty="0" smtClean="0"/>
              <a:t> </a:t>
            </a:r>
          </a:p>
          <a:p>
            <a:pPr marL="0" lvl="0" indent="0">
              <a:spcBef>
                <a:spcPts val="0"/>
              </a:spcBef>
              <a:buNone/>
            </a:pPr>
            <a:endParaRPr lang="cs-CZ" sz="12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200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</a:spPr>
      <a:bodyPr wrap="none" lIns="91440" tIns="45720" rIns="91440" bIns="45720">
        <a:spAutoFit/>
      </a:bodyPr>
      <a:lstStyle>
        <a:defPPr algn="ctr">
          <a:defRPr sz="5400" dirty="0" smtClean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1686</TotalTime>
  <Words>1841</Words>
  <Application>Microsoft Office PowerPoint</Application>
  <PresentationFormat>Předvádění na obrazovce (4:3)</PresentationFormat>
  <Paragraphs>413</Paragraphs>
  <Slides>53</Slides>
  <Notes>39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53</vt:i4>
      </vt:variant>
    </vt:vector>
  </HeadingPairs>
  <TitlesOfParts>
    <vt:vector size="54" baseType="lpstr">
      <vt:lpstr>Motiv sady Office</vt:lpstr>
      <vt:lpstr>Snímek 1</vt:lpstr>
      <vt:lpstr>Deriváty uhlovodíků I</vt:lpstr>
      <vt:lpstr>Deriváty uhlovodíků</vt:lpstr>
      <vt:lpstr>Najděte heteroatomy</vt:lpstr>
      <vt:lpstr>Přehled nejběžnějších derivátů</vt:lpstr>
      <vt:lpstr>Názvosloví derivátů uhlovodíků</vt:lpstr>
      <vt:lpstr>Halogenderiváty uhlovodíků</vt:lpstr>
      <vt:lpstr>Freony</vt:lpstr>
      <vt:lpstr>Freony</vt:lpstr>
      <vt:lpstr>Teflon</vt:lpstr>
      <vt:lpstr>DDT a HCH</vt:lpstr>
      <vt:lpstr>PVC</vt:lpstr>
      <vt:lpstr>Dusíkaté deriváty</vt:lpstr>
      <vt:lpstr>Dusíkaté deriváty</vt:lpstr>
      <vt:lpstr>Nitrosloučeniny</vt:lpstr>
      <vt:lpstr>TNT</vt:lpstr>
      <vt:lpstr>Aminy</vt:lpstr>
      <vt:lpstr>Aminy</vt:lpstr>
      <vt:lpstr>Aminy</vt:lpstr>
      <vt:lpstr>Anilín</vt:lpstr>
      <vt:lpstr>Polyamidová vlákna</vt:lpstr>
      <vt:lpstr>Kyslíkaté deriváty</vt:lpstr>
      <vt:lpstr>Hydroxysloučeniny</vt:lpstr>
      <vt:lpstr>Alkoholy</vt:lpstr>
      <vt:lpstr>Alkoholy</vt:lpstr>
      <vt:lpstr>Ethanol</vt:lpstr>
      <vt:lpstr>Denaturovaný líh</vt:lpstr>
      <vt:lpstr>Glycerol</vt:lpstr>
      <vt:lpstr>Dynamit</vt:lpstr>
      <vt:lpstr>Fenoly</vt:lpstr>
      <vt:lpstr>Fenol (neboli karbol)</vt:lpstr>
      <vt:lpstr>Ethery </vt:lpstr>
      <vt:lpstr>Diethylether </vt:lpstr>
      <vt:lpstr>Karbonylové sloučeniny </vt:lpstr>
      <vt:lpstr>Formaldehyd</vt:lpstr>
      <vt:lpstr>Aceton (propan-2-on) </vt:lpstr>
      <vt:lpstr>Aceton (propan-2-on) </vt:lpstr>
      <vt:lpstr>Karboxylové kyseliny</vt:lpstr>
      <vt:lpstr>Karboxylové kyseliny</vt:lpstr>
      <vt:lpstr>Kyselina mravenčí</vt:lpstr>
      <vt:lpstr>Kyselina octová</vt:lpstr>
      <vt:lpstr>Kyselina máselná</vt:lpstr>
      <vt:lpstr>Vyšší mastné kyseliny</vt:lpstr>
      <vt:lpstr>Vyšší mastné kyseliny</vt:lpstr>
      <vt:lpstr>Pamatujte si:</vt:lpstr>
      <vt:lpstr>Omega-3 nenasycené mastné kyseliny</vt:lpstr>
      <vt:lpstr>Kyselina šťavelová</vt:lpstr>
      <vt:lpstr>Kyselina benzoová</vt:lpstr>
      <vt:lpstr>Chemické reakce karboxylových kyselin</vt:lpstr>
      <vt:lpstr>Mýdla</vt:lpstr>
      <vt:lpstr>Účinek mýdla</vt:lpstr>
      <vt:lpstr>Vosky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Složení a třídění chemických látek</dc:title>
  <dc:creator>x</dc:creator>
  <cp:lastModifiedBy>x</cp:lastModifiedBy>
  <cp:revision>342</cp:revision>
  <dcterms:created xsi:type="dcterms:W3CDTF">2013-04-13T08:37:52Z</dcterms:created>
  <dcterms:modified xsi:type="dcterms:W3CDTF">2013-06-23T08:16:11Z</dcterms:modified>
</cp:coreProperties>
</file>