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6" autoAdjust="0"/>
    <p:restoredTop sz="94660"/>
  </p:normalViewPr>
  <p:slideViewPr>
    <p:cSldViewPr>
      <p:cViewPr varScale="1">
        <p:scale>
          <a:sx n="103" d="100"/>
          <a:sy n="103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1F8EC7-8576-4136-A5A3-BC6B955AD6A8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F42437-995F-4F85-9E31-C6D0CF056C9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6052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3943AE2-65E8-4D4A-81F0-8DBF044EE9FD}" type="datetimeFigureOut">
              <a:rPr lang="cs-CZ" smtClean="0"/>
              <a:pPr/>
              <a:t>23.6.2013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D97418E-4038-4862-B8E7-BD7B86511A5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ower_heart.jpg" TargetMode="External"/><Relationship Id="rId2" Type="http://schemas.openxmlformats.org/officeDocument/2006/relationships/hyperlink" Target="http://upload.wikimedia.org/wikipedia/commons/thumb/b/be/Flower_heart.jpg/220px-Flower_heart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img2.mf.cz/895/045/3-038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650" y="404664"/>
            <a:ext cx="8139113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11656" y="2356342"/>
            <a:ext cx="813911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 Základní škola speciální Litvínov, Šafaříkova 991</a:t>
            </a:r>
          </a:p>
          <a:p>
            <a:endParaRPr lang="cs-CZ" dirty="0" smtClean="0"/>
          </a:p>
          <a:p>
            <a:r>
              <a:rPr lang="cs-CZ" dirty="0" smtClean="0"/>
              <a:t>Autor:  Mgr. Jaroslava Stejskalová</a:t>
            </a:r>
          </a:p>
          <a:p>
            <a:endParaRPr lang="cs-CZ" dirty="0" smtClean="0"/>
          </a:p>
          <a:p>
            <a:r>
              <a:rPr lang="cs-CZ" dirty="0" smtClean="0"/>
              <a:t>Název materiálu:  VY_32_INOVACE_44_Člověk a společnost</a:t>
            </a:r>
          </a:p>
          <a:p>
            <a:r>
              <a:rPr lang="cs-CZ" dirty="0" smtClean="0"/>
              <a:t>                                                                                                     </a:t>
            </a:r>
          </a:p>
          <a:p>
            <a:r>
              <a:rPr lang="cs-CZ" dirty="0" smtClean="0"/>
              <a:t>Téma:  Význam lásky a přátelství              </a:t>
            </a:r>
          </a:p>
          <a:p>
            <a:r>
              <a:rPr lang="cs-CZ" dirty="0" smtClean="0"/>
              <a:t>                                                   </a:t>
            </a:r>
          </a:p>
          <a:p>
            <a:r>
              <a:rPr lang="cs-CZ" dirty="0" smtClean="0"/>
              <a:t>Číslo projektu:   CZ.1.07/1.4./00/21.1535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1741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313" y="332656"/>
            <a:ext cx="8205787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59631" y="1556792"/>
            <a:ext cx="6389687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Žáci se s pomocí prezentace seznámí s pojmy přátelství a láska.  Během výuky si vysvětlíme důležitost těchto jevů v životě člověka.</a:t>
            </a:r>
          </a:p>
          <a:p>
            <a:r>
              <a:rPr lang="cs-CZ" dirty="0" smtClean="0"/>
              <a:t>Autor: Mgr. Jaroslava Stejskalová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</a:t>
            </a:r>
            <a:r>
              <a:rPr lang="cs-CZ" dirty="0"/>
              <a:t>U</a:t>
            </a:r>
            <a:r>
              <a:rPr lang="cs-CZ" dirty="0" smtClean="0"/>
              <a:t>vědomit si význam přátelství a lásky </a:t>
            </a:r>
            <a:r>
              <a:rPr lang="cs-CZ" dirty="0" smtClean="0"/>
              <a:t>                v </a:t>
            </a:r>
            <a:r>
              <a:rPr lang="cs-CZ" dirty="0" smtClean="0"/>
              <a:t>životě člověka.</a:t>
            </a:r>
          </a:p>
          <a:p>
            <a:r>
              <a:rPr lang="cs-CZ" dirty="0" smtClean="0"/>
              <a:t>Speciální vzdělávací potřeby: žádné</a:t>
            </a:r>
          </a:p>
          <a:p>
            <a:r>
              <a:rPr lang="cs-CZ" dirty="0" smtClean="0"/>
              <a:t>Klíčová slova: přátelství, láska</a:t>
            </a:r>
          </a:p>
          <a:p>
            <a:r>
              <a:rPr lang="cs-CZ" dirty="0" smtClean="0"/>
              <a:t>Druh učebního materiálu: prezentace</a:t>
            </a:r>
          </a:p>
          <a:p>
            <a:r>
              <a:rPr lang="cs-CZ" dirty="0" smtClean="0"/>
              <a:t>Druh interaktivity: aktivita</a:t>
            </a:r>
          </a:p>
          <a:p>
            <a:r>
              <a:rPr lang="cs-CZ" dirty="0" smtClean="0"/>
              <a:t>Cílová skupina:  žáci 2.stupně základní školy praktické</a:t>
            </a:r>
          </a:p>
          <a:p>
            <a:r>
              <a:rPr lang="cs-CZ" dirty="0" smtClean="0"/>
              <a:t>Stupeň a typ vzdělávání:  základní vzdělávání - lehké mentální postižení</a:t>
            </a:r>
          </a:p>
          <a:p>
            <a:r>
              <a:rPr lang="cs-CZ" dirty="0" smtClean="0"/>
              <a:t>Typická věková skupina: 13-15 let</a:t>
            </a:r>
          </a:p>
          <a:p>
            <a:r>
              <a:rPr lang="cs-CZ" dirty="0" smtClean="0"/>
              <a:t>Celková velikost: 736 kB</a:t>
            </a:r>
          </a:p>
          <a:p>
            <a:r>
              <a:rPr lang="cs-CZ" dirty="0" smtClean="0"/>
              <a:t>Datum: 20.6.2013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65984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80728"/>
            <a:ext cx="81369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* přátelství je mezilidský vztah vyznačující se vzájemnou náklonností a porozuměním.</a:t>
            </a:r>
          </a:p>
          <a:p>
            <a:endParaRPr lang="cs-CZ" dirty="0" smtClean="0"/>
          </a:p>
          <a:p>
            <a:r>
              <a:rPr lang="cs-CZ" dirty="0" smtClean="0"/>
              <a:t> * lidé v přátelském vztahu se vůči svým protějškům chovají ohleduplně a chtějí pro své přátele to nejlepší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* důležitá je také vzájemná upřímnost, důvěra a schopnost empatie; přátelé se svým protějškům mohou svěřit se svými pocity a názory bez strachu, že by za ně byli odsuzováni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* v přátelství je také běžná vzájemná pomoc a touha trávit se svým protějškem co nejvíce času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3888" y="405546"/>
            <a:ext cx="1941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PŘÁTELSTVÍ</a:t>
            </a:r>
            <a:endParaRPr lang="cs-CZ" sz="2400" b="1" u="sng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280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770485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* přátelství je téměř ve všech charakteristikách shodné s láskou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* na rozdíl od </a:t>
            </a:r>
            <a:r>
              <a:rPr lang="cs-CZ" dirty="0" smtClean="0">
                <a:solidFill>
                  <a:srgbClr val="FF0000"/>
                </a:solidFill>
              </a:rPr>
              <a:t>lásky</a:t>
            </a:r>
            <a:r>
              <a:rPr lang="cs-CZ" dirty="0" smtClean="0"/>
              <a:t> ale přátelé nejsou fyzicky (sexuálně) přitahováni svými protějšky a při krátkodobém odloučení netrpí pocity samoty a prázdnoty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* forma přátelství, kdy člověk cítí ke svému protějšku hluboký obdiv, trvale na něj myslí a při odloučení trpí pocity prázdnoty, se nazývá </a:t>
            </a:r>
            <a:r>
              <a:rPr lang="cs-CZ" dirty="0" smtClean="0">
                <a:solidFill>
                  <a:srgbClr val="FF0000"/>
                </a:solidFill>
              </a:rPr>
              <a:t>platonická láska</a:t>
            </a:r>
            <a:r>
              <a:rPr lang="cs-CZ" dirty="0" smtClean="0"/>
              <a:t>. Tento cit může být, stejně jako zamilovanost, pouze jednostranný.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69171" y="3411002"/>
            <a:ext cx="2603229" cy="260322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3" name="Obdélník 2"/>
          <p:cNvSpPr/>
          <p:nvPr/>
        </p:nvSpPr>
        <p:spPr>
          <a:xfrm>
            <a:off x="102033" y="5013176"/>
            <a:ext cx="6768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LÁSKA </a:t>
            </a:r>
            <a:r>
              <a:rPr lang="cs-CZ" dirty="0" smtClean="0"/>
              <a:t>- důležitý osobní vztah dvou lidí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49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57400" y="476672"/>
            <a:ext cx="23679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u="sng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LÁSKA</a:t>
            </a:r>
            <a:endParaRPr lang="cs-CZ" sz="5400" b="1" u="sng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1459038"/>
            <a:ext cx="795637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* „</a:t>
            </a:r>
            <a:r>
              <a:rPr lang="cs-CZ" dirty="0">
                <a:solidFill>
                  <a:srgbClr val="FF0000"/>
                </a:solidFill>
              </a:rPr>
              <a:t>klasická“ láska</a:t>
            </a:r>
            <a:r>
              <a:rPr lang="cs-CZ" dirty="0"/>
              <a:t>: Silný citový vztah mezi dvěma osobami, který je založený na vzájemné znalosti a důvěře. Jedná se prakticky o velmi pevné přátelství, které je většinou provázené sexuálním stykem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* </a:t>
            </a:r>
            <a:r>
              <a:rPr lang="cs-CZ" dirty="0" smtClean="0">
                <a:solidFill>
                  <a:srgbClr val="FF0000"/>
                </a:solidFill>
              </a:rPr>
              <a:t>zamilovanost</a:t>
            </a:r>
            <a:r>
              <a:rPr lang="cs-CZ" dirty="0"/>
              <a:t>: emoční stav vyznačující se touhou a závislostí na předmětu touhy, kdy člověk v nepřítomnosti druhého tíží stesk, někdy i žárlivost. </a:t>
            </a:r>
            <a:r>
              <a:rPr lang="cs-CZ" dirty="0" smtClean="0"/>
              <a:t>                Ve </a:t>
            </a:r>
            <a:r>
              <a:rPr lang="cs-CZ" dirty="0"/>
              <a:t>stavu zamilovanosti jedinec zcela přehlíží chyby a nedostatky </a:t>
            </a:r>
            <a:r>
              <a:rPr lang="cs-CZ" dirty="0" smtClean="0"/>
              <a:t>druhého.</a:t>
            </a:r>
          </a:p>
          <a:p>
            <a:endParaRPr lang="cs-CZ" dirty="0"/>
          </a:p>
          <a:p>
            <a:r>
              <a:rPr lang="cs-CZ" dirty="0" smtClean="0"/>
              <a:t> * </a:t>
            </a:r>
            <a:r>
              <a:rPr lang="cs-CZ" dirty="0" smtClean="0">
                <a:solidFill>
                  <a:srgbClr val="FF0000"/>
                </a:solidFill>
              </a:rPr>
              <a:t>platonická láska </a:t>
            </a:r>
            <a:r>
              <a:rPr lang="cs-CZ" dirty="0" smtClean="0"/>
              <a:t>je láska </a:t>
            </a:r>
            <a:r>
              <a:rPr lang="cs-CZ" dirty="0"/>
              <a:t>bez sexuálních prvků, tedy silný citový vztah, </a:t>
            </a:r>
            <a:r>
              <a:rPr lang="cs-CZ" dirty="0" smtClean="0"/>
              <a:t>               ve </a:t>
            </a:r>
            <a:r>
              <a:rPr lang="cs-CZ" dirty="0"/>
              <a:t>kterém ani jeden z partnerů netouží po sexuálním </a:t>
            </a:r>
            <a:r>
              <a:rPr lang="cs-CZ" dirty="0" smtClean="0"/>
              <a:t>styku.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*</a:t>
            </a:r>
            <a:r>
              <a:rPr lang="cs-CZ" dirty="0" smtClean="0">
                <a:solidFill>
                  <a:srgbClr val="FF0000"/>
                </a:solidFill>
              </a:rPr>
              <a:t> mateřská </a:t>
            </a:r>
            <a:r>
              <a:rPr lang="cs-CZ" dirty="0"/>
              <a:t>(příbuzenská) láska: Láska bez sexuálního podtextu, vyznačující se pečováním o druhého a plnění jeho potřeb.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* </a:t>
            </a:r>
            <a:r>
              <a:rPr lang="cs-CZ" dirty="0" smtClean="0">
                <a:solidFill>
                  <a:srgbClr val="FF0000"/>
                </a:solidFill>
              </a:rPr>
              <a:t>láska </a:t>
            </a:r>
            <a:r>
              <a:rPr lang="cs-CZ" dirty="0">
                <a:solidFill>
                  <a:srgbClr val="FF0000"/>
                </a:solidFill>
              </a:rPr>
              <a:t>k idolu: </a:t>
            </a:r>
            <a:r>
              <a:rPr lang="cs-CZ" dirty="0"/>
              <a:t>velmi častá v pubertálním věku. Jedná se </a:t>
            </a:r>
            <a:r>
              <a:rPr lang="cs-CZ" dirty="0" smtClean="0"/>
              <a:t>prakticky                          </a:t>
            </a:r>
            <a:r>
              <a:rPr lang="cs-CZ" dirty="0"/>
              <a:t>o </a:t>
            </a:r>
            <a:r>
              <a:rPr lang="cs-CZ" dirty="0" smtClean="0"/>
              <a:t>  zbožňování </a:t>
            </a:r>
            <a:r>
              <a:rPr lang="cs-CZ" dirty="0"/>
              <a:t>určité osoby, například </a:t>
            </a:r>
            <a:r>
              <a:rPr lang="cs-CZ" dirty="0" smtClean="0"/>
              <a:t>příbuzného či idolu.</a:t>
            </a:r>
            <a:endParaRPr lang="cs-CZ" dirty="0"/>
          </a:p>
          <a:p>
            <a:endParaRPr lang="cs-CZ" dirty="0"/>
          </a:p>
          <a:p>
            <a:pPr marL="285750" indent="-285750">
              <a:buFont typeface="Arial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088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2086" y="260648"/>
            <a:ext cx="3409950" cy="37719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rdce 5"/>
          <p:cNvSpPr/>
          <p:nvPr/>
        </p:nvSpPr>
        <p:spPr>
          <a:xfrm>
            <a:off x="827584" y="1340768"/>
            <a:ext cx="1584176" cy="136815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s</a:t>
            </a:r>
            <a:r>
              <a:rPr lang="cs-CZ" b="1" dirty="0" smtClean="0">
                <a:solidFill>
                  <a:schemeClr val="bg1"/>
                </a:solidFill>
              </a:rPr>
              <a:t>dílí má trápení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19560" y="260648"/>
            <a:ext cx="26725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PŘÍTEL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3609" y="1844824"/>
            <a:ext cx="1610068" cy="1271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7635" y="3356992"/>
            <a:ext cx="2033241" cy="1606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1114" y="4437112"/>
            <a:ext cx="1766000" cy="1395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958" y="4843711"/>
            <a:ext cx="1481137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3719" y="4963101"/>
            <a:ext cx="1744019" cy="1377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880509" y="3709382"/>
            <a:ext cx="17043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r</a:t>
            </a:r>
            <a:r>
              <a:rPr lang="cs-CZ" b="1" dirty="0" smtClean="0">
                <a:solidFill>
                  <a:schemeClr val="bg1"/>
                </a:solidFill>
              </a:rPr>
              <a:t>aduje se z 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m</a:t>
            </a:r>
            <a:r>
              <a:rPr lang="cs-CZ" b="1" dirty="0" smtClean="0">
                <a:solidFill>
                  <a:schemeClr val="bg1"/>
                </a:solidFill>
              </a:rPr>
              <a:t>ých úspěchů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15344" y="4865999"/>
            <a:ext cx="108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p</a:t>
            </a:r>
            <a:r>
              <a:rPr lang="cs-CZ" b="1" dirty="0" smtClean="0">
                <a:solidFill>
                  <a:schemeClr val="bg1"/>
                </a:solidFill>
              </a:rPr>
              <a:t>omůže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66045" y="2296074"/>
            <a:ext cx="9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v</a:t>
            </a:r>
            <a:r>
              <a:rPr lang="cs-CZ" b="1" dirty="0" smtClean="0">
                <a:solidFill>
                  <a:schemeClr val="bg1"/>
                </a:solidFill>
              </a:rPr>
              <a:t>ěří mi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66042" y="5128703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?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5428704"/>
            <a:ext cx="634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58201" y="6156079"/>
            <a:ext cx="2763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* doplň vlastnosti přítele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6001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77124" y="476672"/>
            <a:ext cx="63209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Samostatná práce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Ohnutý roh 3"/>
          <p:cNvSpPr/>
          <p:nvPr/>
        </p:nvSpPr>
        <p:spPr>
          <a:xfrm>
            <a:off x="935595" y="1700808"/>
            <a:ext cx="7668853" cy="4176464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r>
              <a:rPr lang="cs-CZ" dirty="0" smtClean="0"/>
              <a:t>Napiš na papír  3 vlastnosti, které by měl mít přítel…</a:t>
            </a:r>
          </a:p>
          <a:p>
            <a:pPr marL="342900" indent="-342900" algn="ctr">
              <a:buAutoNum type="arabicPeriod"/>
            </a:pPr>
            <a:endParaRPr lang="cs-CZ" dirty="0"/>
          </a:p>
          <a:p>
            <a:pPr marL="342900" indent="-342900" algn="ctr">
              <a:buAutoNum type="arabicPeriod"/>
            </a:pPr>
            <a:r>
              <a:rPr lang="cs-CZ" dirty="0" smtClean="0"/>
              <a:t>Dokážeš napsat rozdíl mezi slovy MÍT RÁD a MILOVAT ?</a:t>
            </a:r>
          </a:p>
          <a:p>
            <a:pPr marL="342900" indent="-342900" algn="ctr">
              <a:buAutoNum type="arabicPeriod"/>
            </a:pPr>
            <a:endParaRPr lang="cs-CZ" dirty="0"/>
          </a:p>
          <a:p>
            <a:pPr marL="342900" indent="-342900" algn="ctr">
              <a:buAutoNum type="arabicPeriod"/>
            </a:pPr>
            <a:r>
              <a:rPr lang="cs-CZ" dirty="0" smtClean="0"/>
              <a:t>Máš nejlepšího přítele-přítelkyni?</a:t>
            </a:r>
          </a:p>
          <a:p>
            <a:pPr marL="342900" indent="-342900" algn="ctr">
              <a:buAutoNum type="arabicPeriod"/>
            </a:pPr>
            <a:endParaRPr lang="cs-CZ" dirty="0"/>
          </a:p>
          <a:p>
            <a:pPr marL="342900" indent="-342900" algn="ctr">
              <a:buAutoNum type="arabicPeriod"/>
            </a:pPr>
            <a:r>
              <a:rPr lang="cs-CZ" dirty="0" smtClean="0"/>
              <a:t>Zkus doplnit : Život bez lásky je  ………</a:t>
            </a:r>
          </a:p>
          <a:p>
            <a:pPr marL="342900" indent="-342900" algn="ctr">
              <a:buAutoNum type="arabicPeriod"/>
            </a:pPr>
            <a:endParaRPr lang="cs-CZ" dirty="0"/>
          </a:p>
          <a:p>
            <a:pPr marL="342900" indent="-342900" algn="ctr">
              <a:buAutoNum type="arabicPeriod"/>
            </a:pPr>
            <a:r>
              <a:rPr lang="cs-CZ" dirty="0" smtClean="0"/>
              <a:t>Proč je přátelství v životě člověka důležité?</a:t>
            </a:r>
          </a:p>
          <a:p>
            <a:pPr marL="342900" indent="-342900" algn="ctr">
              <a:buAutoNum type="arabicPeriod"/>
            </a:pPr>
            <a:endParaRPr lang="cs-CZ" dirty="0"/>
          </a:p>
          <a:p>
            <a:pPr marL="342900" indent="-342900" algn="ctr"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639845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20688"/>
            <a:ext cx="8352928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hlinkClick r:id="rId2"/>
              </a:rPr>
              <a:t>ZDROJE</a:t>
            </a: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http://upload.wikimedia.org/wikipedia/commons/thumb/b/be/Flower_heart.jpg/220px-Flower_heart.jpg</a:t>
            </a:r>
            <a:endParaRPr lang="cs-CZ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u="sng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http://</a:t>
            </a: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cs.wikipedia.org/wiki/Soubor:Flower_heart.jpg</a:t>
            </a:r>
            <a:endParaRPr lang="cs-CZ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u="sng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u="sng" dirty="0">
                <a:solidFill>
                  <a:schemeClr val="tx2">
                    <a:lumMod val="75000"/>
                  </a:schemeClr>
                </a:solidFill>
                <a:hlinkClick r:id="rId4"/>
              </a:rPr>
              <a:t>http</a:t>
            </a:r>
            <a:r>
              <a:rPr lang="cs-CZ" u="sng">
                <a:solidFill>
                  <a:schemeClr val="tx2">
                    <a:lumMod val="75000"/>
                  </a:schemeClr>
                </a:solidFill>
                <a:hlinkClick r:id="rId4"/>
              </a:rPr>
              <a:t>://</a:t>
            </a:r>
            <a:r>
              <a:rPr lang="cs-CZ" u="sng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img2.mf.cz/895/045/3-038_1.jpg</a:t>
            </a:r>
            <a:endParaRPr lang="cs-CZ" u="sng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u="sng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u="sng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0875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113</TotalTime>
  <Words>531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Stejskalovi</dc:creator>
  <cp:lastModifiedBy>Dum</cp:lastModifiedBy>
  <cp:revision>11</cp:revision>
  <dcterms:created xsi:type="dcterms:W3CDTF">2013-06-22T20:31:46Z</dcterms:created>
  <dcterms:modified xsi:type="dcterms:W3CDTF">2013-06-23T13:59:11Z</dcterms:modified>
</cp:coreProperties>
</file>