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660033"/>
    <a:srgbClr val="FF0000"/>
    <a:srgbClr val="993300"/>
    <a:srgbClr val="990099"/>
    <a:srgbClr val="00CC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90" y="12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5F601E3-8F9B-4F6A-90B0-2611982A2617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79306D1-8024-4EE8-AE67-8FA7DC68549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6250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4666B6-83B2-4FC2-9F70-EAC71C119A1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5F0A89-42F4-4A4D-B615-D4F46E0C87A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7DCA-DE20-494F-8EC5-3DD99DD756D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E5250A-D48C-4ADB-91EE-AB4E56A97A59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3B3CE1-98CA-4AEF-BB32-AC272101598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0917C4-0877-4501-960F-1962834B208C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311D1-359E-4A06-ABDF-45DB7935B2E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4DFF23-2329-4E26-84CB-9A99D7B56A9A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5D2CE8-23AC-4764-A324-2EF5C1B4C251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7B332-C838-4BB4-A339-9C5535FDE43E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6E67A0-EA92-46D0-A8FD-61D7B62AFB0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762032-DAE7-4E19-A398-D3550FD646D5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A551D-DD42-481D-851E-5700885841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https://encrypted-tbn0.gstatic.com/images?q=tbn:ANd9GcSj_osBjM3De3lKjxr29hia6DWJ42X5uedrRtt8dZNTaIKsT1Amk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61491" y="17080"/>
            <a:ext cx="9144000" cy="694826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Vyjmenovaná slova po S,V,Z</a:t>
            </a:r>
            <a:endParaRPr lang="cs-CZ" sz="3600" b="1" dirty="0"/>
          </a:p>
        </p:txBody>
      </p:sp>
      <p:pic>
        <p:nvPicPr>
          <p:cNvPr id="4" name="Picture 2" descr="\\Zsserver\sablony\Log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88640"/>
            <a:ext cx="5781675" cy="14478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683568" y="2204864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Škola: Základní škola Trávníky Otrokovice, příspěvková organizace</a:t>
            </a:r>
          </a:p>
          <a:p>
            <a:r>
              <a:rPr lang="cs-CZ" sz="1200" dirty="0" smtClean="0"/>
              <a:t>Číslo projektu: CZ.1.07/1.4.00/21.2637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785175" y="2996952"/>
            <a:ext cx="8064896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Název:			Vyjmenovaná slova po S,V,Z	</a:t>
            </a:r>
          </a:p>
          <a:p>
            <a:r>
              <a:rPr lang="cs-CZ" sz="1200" dirty="0" smtClean="0"/>
              <a:t>Autor:			Mgr. Dana Staňková</a:t>
            </a:r>
          </a:p>
          <a:p>
            <a:r>
              <a:rPr lang="cs-CZ" sz="1200" dirty="0" smtClean="0"/>
              <a:t>Vytvořeno:		                          10. 3. 2013</a:t>
            </a:r>
          </a:p>
          <a:p>
            <a:r>
              <a:rPr lang="cs-CZ" sz="1200" dirty="0" smtClean="0"/>
              <a:t>Ročník:			4. ročník</a:t>
            </a:r>
          </a:p>
          <a:p>
            <a:r>
              <a:rPr lang="cs-CZ" sz="1200" dirty="0" smtClean="0"/>
              <a:t>Vzdělávací oblast:		Jazyk a jazyková komunikace</a:t>
            </a:r>
          </a:p>
          <a:p>
            <a:r>
              <a:rPr lang="cs-CZ" sz="1200" dirty="0" smtClean="0"/>
              <a:t>Vzdělávací obor:		Český jazyk a literatura</a:t>
            </a:r>
          </a:p>
          <a:p>
            <a:r>
              <a:rPr lang="cs-CZ" sz="1200" dirty="0" smtClean="0"/>
              <a:t>Tematický okruh:		Komunikační a slohová výchova</a:t>
            </a:r>
          </a:p>
          <a:p>
            <a:r>
              <a:rPr lang="cs-CZ" sz="1200" dirty="0" smtClean="0"/>
              <a:t>Téma:			Vyjmenovaná slova po S,V,Z</a:t>
            </a:r>
          </a:p>
          <a:p>
            <a:r>
              <a:rPr lang="cs-CZ" sz="1200" dirty="0" smtClean="0"/>
              <a:t>Pomůcky:			Interaktivní tabule, psací potřeby, notebook</a:t>
            </a:r>
          </a:p>
          <a:p>
            <a:r>
              <a:rPr lang="cs-CZ" sz="1200" dirty="0" smtClean="0"/>
              <a:t>Anotace:			Prezentace je zaměřena na                   						procvičování  vyjmenovaných slov.</a:t>
            </a:r>
          </a:p>
          <a:p>
            <a:endParaRPr lang="cs-CZ" sz="1200" dirty="0" smtClean="0"/>
          </a:p>
        </p:txBody>
      </p:sp>
      <p:sp>
        <p:nvSpPr>
          <p:cNvPr id="8" name="Obdélník 7"/>
          <p:cNvSpPr/>
          <p:nvPr/>
        </p:nvSpPr>
        <p:spPr>
          <a:xfrm>
            <a:off x="683568" y="5873071"/>
            <a:ext cx="6858000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sz="1200" dirty="0" smtClean="0"/>
              <a:t>Texty </a:t>
            </a:r>
            <a:r>
              <a:rPr lang="cs-CZ" sz="1200" dirty="0" smtClean="0"/>
              <a:t>je vlastní </a:t>
            </a:r>
            <a:r>
              <a:rPr lang="cs-CZ" sz="1200" smtClean="0"/>
              <a:t>originální tvorbou </a:t>
            </a:r>
            <a:r>
              <a:rPr lang="cs-CZ" sz="1200" dirty="0" smtClean="0"/>
              <a:t>autora.</a:t>
            </a:r>
            <a:endParaRPr lang="cs-CZ" sz="1200" dirty="0"/>
          </a:p>
        </p:txBody>
      </p:sp>
      <p:sp>
        <p:nvSpPr>
          <p:cNvPr id="3" name="Obdélník 2"/>
          <p:cNvSpPr/>
          <p:nvPr/>
        </p:nvSpPr>
        <p:spPr>
          <a:xfrm>
            <a:off x="683568" y="2666529"/>
            <a:ext cx="6534472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Tato práce je šířena pod licencí CC BY-SA 3.0. Odkazy a citace jsou platné k datu vytvoření této práce.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34371" y="5688405"/>
            <a:ext cx="781927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Všechny </a:t>
            </a:r>
            <a:r>
              <a:rPr lang="cs-CZ" sz="1200" dirty="0" smtClean="0"/>
              <a:t>objekty </a:t>
            </a:r>
            <a:r>
              <a:rPr lang="cs-CZ" sz="1200" dirty="0"/>
              <a:t>použité k vytvoření tohoto materiálu jsou součástí softwaru Microsoft® Office.</a:t>
            </a:r>
          </a:p>
          <a:p>
            <a:endParaRPr lang="cs-CZ" sz="1200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34371" y="5210190"/>
            <a:ext cx="6678488" cy="4782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Materiál je určen pro bezplatné používání na všech typech škol a školských zařízeních. Jakékoliv další využití podléhá autorskému zákonu.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www.photoneurope.cz/img/produkty/nahled/p1753-m4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1895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5567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chemeClr val="bg1"/>
                </a:solidFill>
              </a:rPr>
              <a:t>Syn, sytý, sýr, syrový, sychravý, usychat, sýkora, sýček, sysel, syčet sypat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3140968"/>
            <a:ext cx="4542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Najdi vyjmenovaná slova: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4077072"/>
            <a:ext cx="43885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Obilní klasy nejsou zralé.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4941168"/>
            <a:ext cx="7034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Mnohé hlasy patřily známým zpěvákům.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63688" y="404664"/>
            <a:ext cx="50479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FF00"/>
                </a:solidFill>
              </a:rPr>
              <a:t>Vyjmenovaná  slova po S:</a:t>
            </a:r>
            <a:endParaRPr lang="cs-CZ" sz="3600" b="1" u="sng" dirty="0">
              <a:solidFill>
                <a:srgbClr val="FFFF00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2" name="Picture 8" descr="https://encrypted-tbn2.gstatic.com/images?q=tbn:ANd9GcTuuJgo3KORfCmsTUvgj-sJ3oY97phwfRZndwENzEWjU7iuz72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04248"/>
          </a:xfrm>
          <a:prstGeom prst="rect">
            <a:avLst/>
          </a:prstGeom>
          <a:noFill/>
        </p:spPr>
      </p:pic>
      <p:sp>
        <p:nvSpPr>
          <p:cNvPr id="10" name="Elipsa 9"/>
          <p:cNvSpPr/>
          <p:nvPr/>
        </p:nvSpPr>
        <p:spPr>
          <a:xfrm>
            <a:off x="827584" y="404664"/>
            <a:ext cx="7560840" cy="518457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oem\AppData\Local\Microsoft\Windows\Temporary Internet Files\Content.IE5\5030990H\MC90010922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692696"/>
            <a:ext cx="1944216" cy="2343416"/>
          </a:xfrm>
          <a:prstGeom prst="rect">
            <a:avLst/>
          </a:prstGeom>
          <a:noFill/>
        </p:spPr>
      </p:pic>
      <p:pic>
        <p:nvPicPr>
          <p:cNvPr id="1029" name="Picture 5" descr="C:\Users\oem\AppData\Local\Microsoft\Windows\Temporary Internet Files\Content.IE5\YFABKWVG\MM900365150[1]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23728" y="2708920"/>
            <a:ext cx="1902694" cy="2088323"/>
          </a:xfrm>
          <a:prstGeom prst="rect">
            <a:avLst/>
          </a:prstGeom>
          <a:noFill/>
        </p:spPr>
      </p:pic>
      <p:pic>
        <p:nvPicPr>
          <p:cNvPr id="1030" name="Picture 6" descr="C:\Users\oem\AppData\Local\Microsoft\Windows\Temporary Internet Files\Content.IE5\5030990H\MC900057213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436096" y="2708920"/>
            <a:ext cx="2038251" cy="1800200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1187624" y="5877272"/>
            <a:ext cx="606146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Zvířata ve vyjmenovaných slovech: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88707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41883" y="476672"/>
            <a:ext cx="8902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993300"/>
                </a:solidFill>
              </a:rPr>
              <a:t>Slova podobně znějící, ale s jiným významem:</a:t>
            </a:r>
            <a:endParaRPr lang="cs-CZ" sz="3600" b="1" u="sng" dirty="0">
              <a:solidFill>
                <a:srgbClr val="99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35696" y="1484784"/>
            <a:ext cx="45571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sýr		</a:t>
            </a:r>
            <a:r>
              <a:rPr lang="cs-CZ" sz="3600" b="1" dirty="0" smtClean="0"/>
              <a:t>-		</a:t>
            </a:r>
            <a:r>
              <a:rPr lang="cs-CZ" sz="3600" b="1" dirty="0" smtClean="0">
                <a:solidFill>
                  <a:srgbClr val="993300"/>
                </a:solidFill>
              </a:rPr>
              <a:t>síra</a:t>
            </a:r>
            <a:endParaRPr lang="cs-CZ" sz="3600" b="1" dirty="0">
              <a:solidFill>
                <a:srgbClr val="9933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276872"/>
            <a:ext cx="34441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</a:rPr>
              <a:t>Osmažil si kus sýra.</a:t>
            </a:r>
            <a:endParaRPr lang="cs-CZ" sz="3200" b="1" dirty="0">
              <a:solidFill>
                <a:srgbClr val="9933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72000" y="2204864"/>
            <a:ext cx="39513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Síra je chemická látka.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35696" y="3501008"/>
            <a:ext cx="46570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sype	</a:t>
            </a:r>
            <a:r>
              <a:rPr lang="cs-CZ" sz="3600" b="1" dirty="0" smtClean="0"/>
              <a:t>	-		</a:t>
            </a:r>
            <a:r>
              <a:rPr lang="cs-CZ" sz="3600" b="1" dirty="0" smtClean="0">
                <a:solidFill>
                  <a:srgbClr val="993300"/>
                </a:solidFill>
              </a:rPr>
              <a:t>sípe</a:t>
            </a:r>
            <a:endParaRPr lang="cs-CZ" sz="3600" b="1" dirty="0">
              <a:solidFill>
                <a:srgbClr val="9933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5157192"/>
            <a:ext cx="3907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3300"/>
                </a:solidFill>
              </a:rPr>
              <a:t>Adélka sype ptáčkům.</a:t>
            </a:r>
            <a:endParaRPr lang="cs-CZ" sz="3200" b="1" dirty="0">
              <a:solidFill>
                <a:srgbClr val="9933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54099" y="5157192"/>
            <a:ext cx="478990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Kačka sípe, nemůže mluvit.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http://i105.photobucket.com/albums/m240/dallas-cowboyz/backgrounds/pin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835696" y="332656"/>
            <a:ext cx="49846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660033"/>
                </a:solidFill>
              </a:rPr>
              <a:t>Vyjmenovaná slova po V:</a:t>
            </a:r>
            <a:endParaRPr lang="cs-CZ" sz="3600" b="1" u="sng" dirty="0">
              <a:solidFill>
                <a:srgbClr val="6600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3528" y="1340768"/>
            <a:ext cx="836152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Vy, vysoký, výt, výskat, zvykat žvýkat, vydra, výr,</a:t>
            </a:r>
          </a:p>
          <a:p>
            <a:r>
              <a:rPr lang="cs-CZ" sz="3200" b="1" dirty="0" smtClean="0">
                <a:solidFill>
                  <a:schemeClr val="bg1"/>
                </a:solidFill>
              </a:rPr>
              <a:t> vyžle, slova s předponou vy-, </a:t>
            </a:r>
            <a:r>
              <a:rPr lang="cs-CZ" sz="3200" b="1" dirty="0" err="1" smtClean="0">
                <a:solidFill>
                  <a:schemeClr val="bg1"/>
                </a:solidFill>
              </a:rPr>
              <a:t>vý</a:t>
            </a:r>
            <a:r>
              <a:rPr lang="cs-CZ" sz="3200" b="1" dirty="0" smtClean="0">
                <a:solidFill>
                  <a:schemeClr val="bg1"/>
                </a:solidFill>
              </a:rPr>
              <a:t>-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2852936"/>
            <a:ext cx="56808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rgbClr val="7030A0"/>
                </a:solidFill>
              </a:rPr>
              <a:t>Najdi skrytá vyjmenovaná slova:</a:t>
            </a:r>
            <a:endParaRPr lang="cs-CZ" sz="3200" b="1" u="sng" dirty="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1560" y="3933056"/>
            <a:ext cx="36100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Koupil si nový rolák.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11560" y="4725144"/>
            <a:ext cx="76283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90099"/>
                </a:solidFill>
              </a:rPr>
              <a:t>V obchodě byly soustavy drahých stavebnic.</a:t>
            </a:r>
            <a:endParaRPr lang="cs-CZ" sz="3200" b="1" dirty="0">
              <a:solidFill>
                <a:srgbClr val="990099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photoneurope.cz/img/produkty/nahled/p1753-m4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18951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39552" y="476672"/>
            <a:ext cx="7927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Slova podobně znějící, ale s jiným významem: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12776"/>
            <a:ext cx="82221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FF00"/>
                </a:solidFill>
              </a:rPr>
              <a:t>výt		-		vít		-		</a:t>
            </a:r>
            <a:r>
              <a:rPr lang="cs-CZ" sz="3600" b="1" dirty="0" err="1" smtClean="0">
                <a:solidFill>
                  <a:srgbClr val="FFFF00"/>
                </a:solidFill>
              </a:rPr>
              <a:t>Vít</a:t>
            </a:r>
            <a:r>
              <a:rPr lang="cs-CZ" sz="3600" b="1" dirty="0" smtClean="0">
                <a:solidFill>
                  <a:srgbClr val="FFFF00"/>
                </a:solidFill>
              </a:rPr>
              <a:t> </a:t>
            </a:r>
            <a:endParaRPr lang="cs-CZ" sz="36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2204864"/>
            <a:ext cx="40386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Pes začal výt na Měsíc.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771800" y="2780928"/>
            <a:ext cx="46019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Kamila začala vít věneček.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27635" y="3429000"/>
            <a:ext cx="45163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50000"/>
                  </a:schemeClr>
                </a:solidFill>
              </a:rPr>
              <a:t>Spolužák se jmenoval Vít.</a:t>
            </a:r>
            <a:endParaRPr lang="cs-CZ" sz="3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267744" y="4365104"/>
            <a:ext cx="437331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výr		-		vír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5536" y="5229200"/>
            <a:ext cx="31251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Výr je velká sova.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4048" y="5229200"/>
            <a:ext cx="34846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Na vodě se točil vír.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www.fotofast.cz/img/big/11208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960098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979712" y="476672"/>
            <a:ext cx="56637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993300"/>
                </a:solidFill>
              </a:rPr>
              <a:t>vysel		-		visel</a:t>
            </a:r>
            <a:endParaRPr lang="cs-CZ" sz="3600" b="1" dirty="0">
              <a:solidFill>
                <a:srgbClr val="9933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412776"/>
            <a:ext cx="5304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Děda vysel na zahradě hrášek.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67944" y="2204864"/>
            <a:ext cx="48384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 věšáku visel tetin kabát.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835696" y="3212976"/>
            <a:ext cx="5759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</a:rPr>
              <a:t>výška		-		vížka</a:t>
            </a:r>
            <a:endParaRPr lang="cs-CZ" sz="3600" b="1" dirty="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512" y="4077072"/>
            <a:ext cx="472533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Z rozhledny vidíme daleko,</a:t>
            </a:r>
          </a:p>
          <a:p>
            <a:r>
              <a:rPr lang="cs-CZ" sz="3200" b="1" dirty="0" smtClean="0">
                <a:solidFill>
                  <a:srgbClr val="FF0000"/>
                </a:solidFill>
              </a:rPr>
              <a:t>je to pěkná výška.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18731" y="5085184"/>
            <a:ext cx="402526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0033"/>
                </a:solidFill>
              </a:rPr>
              <a:t>Kostelní vížka je štíhlá.</a:t>
            </a:r>
            <a:endParaRPr lang="cs-CZ" sz="3200" b="1" dirty="0">
              <a:solidFill>
                <a:srgbClr val="660033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3" name="Picture 5" descr="http://www.fotofast.cz/img/big/11200-falcon-eyes-papirove-pozadi-2-75-m-x-11-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6" name="Elipsa 5"/>
          <p:cNvSpPr/>
          <p:nvPr/>
        </p:nvSpPr>
        <p:spPr>
          <a:xfrm>
            <a:off x="683568" y="404664"/>
            <a:ext cx="8028384" cy="532859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0" name="Picture 2" descr="C:\Users\oem\AppData\Local\Microsoft\Windows\Temporary Internet Files\Content.IE5\YFABKWVG\MC90033795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1196752"/>
            <a:ext cx="3322005" cy="2283463"/>
          </a:xfrm>
          <a:prstGeom prst="roundRect">
            <a:avLst/>
          </a:prstGeom>
          <a:noFill/>
        </p:spPr>
      </p:pic>
      <p:pic>
        <p:nvPicPr>
          <p:cNvPr id="2051" name="Picture 3" descr="C:\Users\oem\AppData\Local\Microsoft\Windows\Temporary Internet Files\Content.IE5\XAJU633T\MP90044837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204864"/>
            <a:ext cx="2378890" cy="2520280"/>
          </a:xfrm>
          <a:prstGeom prst="round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1259632" y="5949280"/>
            <a:ext cx="680218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Zvířata ve vyjmenovaných slovech: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435541"/>
            <a:ext cx="2895600" cy="365125"/>
          </a:xfrm>
        </p:spPr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nej-ceny.cz/image-shop/208638/default/pozadi-jednobarevne-papirove-2-75x11m-svetle-modr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7020272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1547664" y="692696"/>
            <a:ext cx="570540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002060"/>
                </a:solidFill>
              </a:rPr>
              <a:t>Vyber a doplň správné slovo:</a:t>
            </a:r>
            <a:endParaRPr lang="cs-CZ" sz="3600" b="1" u="sng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2492896"/>
            <a:ext cx="5086457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</a:rPr>
              <a:t>Maminka …………..kytičky.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Na šňůře……………košile.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Pes ……….každou noc.</a:t>
            </a:r>
          </a:p>
          <a:p>
            <a:r>
              <a:rPr lang="cs-CZ" sz="3200" b="1" dirty="0" smtClean="0">
                <a:solidFill>
                  <a:srgbClr val="002060"/>
                </a:solidFill>
              </a:rPr>
              <a:t>Květinář……….vánoční věnce.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940152" y="1844824"/>
            <a:ext cx="2699792" cy="28083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vil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vyl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visela</a:t>
            </a:r>
          </a:p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vysela</a:t>
            </a:r>
            <a:endParaRPr lang="cs-CZ" sz="3200" b="1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photoneurope.cz/img/produkty/nahled/p1753-m41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218951" cy="68580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2051720" y="404664"/>
            <a:ext cx="49469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chemeClr val="bg1"/>
                </a:solidFill>
              </a:rPr>
              <a:t>Vyjmenovaná slova po Z:</a:t>
            </a:r>
            <a:endParaRPr lang="cs-CZ" sz="3600" b="1" u="sng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63688" y="1124744"/>
            <a:ext cx="534749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Brzy, jazyk, nazývat se, Ruzyně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2132856"/>
            <a:ext cx="79274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>
                <a:solidFill>
                  <a:schemeClr val="bg1"/>
                </a:solidFill>
              </a:rPr>
              <a:t>Slova podobně znějící, ale s jiným významem:</a:t>
            </a:r>
            <a:endParaRPr lang="cs-CZ" sz="3200" b="1" u="sng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3573016"/>
            <a:ext cx="38044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Brzy se bude stmívat.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2924944"/>
            <a:ext cx="5086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Brzy		-		brzičko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3573016"/>
            <a:ext cx="29245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Bude to brzičko.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4437112"/>
            <a:ext cx="597830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nazýval		-		</a:t>
            </a:r>
            <a:r>
              <a:rPr lang="cs-CZ" sz="3200" b="1" dirty="0" err="1" smtClean="0">
                <a:solidFill>
                  <a:srgbClr val="FFFF00"/>
                </a:solidFill>
              </a:rPr>
              <a:t>nazíval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3528" y="5157192"/>
            <a:ext cx="48996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Učitel děti nazýval jménem.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56343" y="5877272"/>
            <a:ext cx="47876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Ospalý divák se ale </a:t>
            </a:r>
            <a:r>
              <a:rPr lang="cs-CZ" sz="3200" b="1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nazíval</a:t>
            </a:r>
            <a:r>
              <a:rPr lang="cs-CZ" sz="32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32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VY_INOVACE_10_16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359</Words>
  <Application>Microsoft Office PowerPoint</Application>
  <PresentationFormat>Předvádění na obrazovce (4:3)</PresentationFormat>
  <Paragraphs>81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Vyjmenovaná slova po S,V,Z</vt:lpstr>
      <vt:lpstr>Syn, sytý, sýr, syrový, sychravý, usychat, sýkora, sýček, sysel, syčet sypat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S,V,Z</dc:title>
  <dc:creator>oem</dc:creator>
  <cp:lastModifiedBy>oem</cp:lastModifiedBy>
  <cp:revision>61</cp:revision>
  <dcterms:created xsi:type="dcterms:W3CDTF">2013-03-10T17:48:13Z</dcterms:created>
  <dcterms:modified xsi:type="dcterms:W3CDTF">2013-06-04T21:08:37Z</dcterms:modified>
</cp:coreProperties>
</file>