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8"/>
  </p:notesMasterIdLst>
  <p:sldIdLst>
    <p:sldId id="285" r:id="rId2"/>
    <p:sldId id="286" r:id="rId3"/>
    <p:sldId id="270" r:id="rId4"/>
    <p:sldId id="271" r:id="rId5"/>
    <p:sldId id="272" r:id="rId6"/>
    <p:sldId id="290" r:id="rId7"/>
    <p:sldId id="287" r:id="rId8"/>
    <p:sldId id="273" r:id="rId9"/>
    <p:sldId id="288" r:id="rId10"/>
    <p:sldId id="274" r:id="rId11"/>
    <p:sldId id="289" r:id="rId12"/>
    <p:sldId id="275" r:id="rId13"/>
    <p:sldId id="278" r:id="rId14"/>
    <p:sldId id="283" r:id="rId15"/>
    <p:sldId id="284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33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76763D-5721-4726-A7B1-8AC9C5079B7C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C3C072-16D5-4711-AB93-60F1ABBC0A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33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DDADEFD-33B9-4998-B304-23863C734CB2}" type="datetimeFigureOut">
              <a:rPr lang="cs-CZ" smtClean="0"/>
              <a:pPr/>
              <a:t>15.6.2013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2/Midnattssola_p%C3%A5_Furuflate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1/14/Aurora_Borealis_Salangen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2/25/Nordpole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b/b8/Pokrywa_lodowa_1999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3/31/Arctic_circle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7/71/Sea_ice_terrain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//upload.wikimedia.org/wikipedia/commons/4/48/LocationAntarctica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hyperlink" Target="//upload.wikimedia.org/wikipedia/commons/f/f2/Antarctica_(orthographic_projection).sv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8/8b/Geographic_Southpole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e/e0/Antarctica_6400px_from_Blue_Marble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mperor_Penguin_Manchot_empereur.jpg" TargetMode="External"/><Relationship Id="rId13" Type="http://schemas.openxmlformats.org/officeDocument/2006/relationships/hyperlink" Target="http://commons.wikimedia.org/wiki/File:Sea_ice_terrain.jpg?uselang=cs" TargetMode="External"/><Relationship Id="rId18" Type="http://schemas.openxmlformats.org/officeDocument/2006/relationships/hyperlink" Target="http://cs.wikipedia.org/wiki/Soubor:Pokrywa_lodowa_1999.jpg" TargetMode="External"/><Relationship Id="rId3" Type="http://schemas.openxmlformats.org/officeDocument/2006/relationships/hyperlink" Target="http://commons.wikimedia.org/wiki/File:2010_Finland_Pallastunturi_Rangifer_tarandus.JPG" TargetMode="External"/><Relationship Id="rId21" Type="http://schemas.openxmlformats.org/officeDocument/2006/relationships/hyperlink" Target="http://cs.wikipedia.org/wiki/Soubor:Aurora_Borealis_Salangen1.jpg" TargetMode="External"/><Relationship Id="rId7" Type="http://schemas.openxmlformats.org/officeDocument/2006/relationships/hyperlink" Target="http://commons.wikimedia.org/wiki/File:Ovibos_moschatus.jpg" TargetMode="External"/><Relationship Id="rId12" Type="http://schemas.openxmlformats.org/officeDocument/2006/relationships/hyperlink" Target="http://cs.wikipedia.org/wiki/Soubor:Arctic_circle.svg" TargetMode="External"/><Relationship Id="rId17" Type="http://schemas.openxmlformats.org/officeDocument/2006/relationships/hyperlink" Target="http://cs.wikipedia.org/wiki/Soubor:Geographic_Southpole.jpg" TargetMode="External"/><Relationship Id="rId2" Type="http://schemas.openxmlformats.org/officeDocument/2006/relationships/hyperlink" Target="http://commons.wikimedia.org/wiki/File:Polarfuchs_1_2004-11-17.jpg" TargetMode="External"/><Relationship Id="rId16" Type="http://schemas.openxmlformats.org/officeDocument/2006/relationships/hyperlink" Target="http://cs.wikipedia.org/wiki/Soubor:Antarctica_6400px_from_Blue_Marble.jpg" TargetMode="External"/><Relationship Id="rId20" Type="http://schemas.openxmlformats.org/officeDocument/2006/relationships/hyperlink" Target="http://commons.wikimedia.org/wiki/File:Midnattssola_p%C3%A5_Furuflaten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elting-ice-polar-bear.jpg?uselang=cs" TargetMode="External"/><Relationship Id="rId11" Type="http://schemas.openxmlformats.org/officeDocument/2006/relationships/hyperlink" Target="http://commons.wikimedia.org/wiki/File:Zalophus_californianus_wollebaeki.JPG" TargetMode="External"/><Relationship Id="rId5" Type="http://schemas.openxmlformats.org/officeDocument/2006/relationships/hyperlink" Target="http://commons.wikimedia.org/wiki/File:Polar_bears_fighting.jpg?uselang=cs" TargetMode="External"/><Relationship Id="rId15" Type="http://schemas.openxmlformats.org/officeDocument/2006/relationships/hyperlink" Target="http://cs.wikipedia.org/wiki/Soubor:Antarctica_(orthographic_projection).svg" TargetMode="External"/><Relationship Id="rId10" Type="http://schemas.openxmlformats.org/officeDocument/2006/relationships/hyperlink" Target="http://commons.wikimedia.org/wiki/File:Harbour_seal.jpg" TargetMode="External"/><Relationship Id="rId19" Type="http://schemas.openxmlformats.org/officeDocument/2006/relationships/hyperlink" Target="http://cs.wikipedia.org/wiki/Soubor:Nordpole.png" TargetMode="External"/><Relationship Id="rId4" Type="http://schemas.openxmlformats.org/officeDocument/2006/relationships/hyperlink" Target="http://commons.wikimedia.org/wiki/File:Arctic_Hare.jpg" TargetMode="External"/><Relationship Id="rId9" Type="http://schemas.openxmlformats.org/officeDocument/2006/relationships/hyperlink" Target="http://commons.wikimedia.org/wiki/File:Mirounga_leonina_male.JPG" TargetMode="External"/><Relationship Id="rId14" Type="http://schemas.openxmlformats.org/officeDocument/2006/relationships/hyperlink" Target="http://cs.wikipedia.org/wiki/Soubor:LocationAntarctic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VY_32_INOVACE_V_3_13_POLÁRNÍ PÁS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V</a:t>
            </a:r>
            <a:r>
              <a:rPr lang="cs-CZ" dirty="0" smtClean="0"/>
              <a:t>   </a:t>
            </a:r>
            <a:r>
              <a:rPr lang="cs-CZ" b="1" dirty="0" smtClean="0"/>
              <a:t>     Sada číslo: 3</a:t>
            </a:r>
            <a:r>
              <a:rPr lang="cs-CZ" dirty="0" smtClean="0"/>
              <a:t> </a:t>
            </a:r>
            <a:r>
              <a:rPr lang="cs-CZ" b="1" dirty="0" smtClean="0"/>
              <a:t>   Pořadové číslo DUM: 13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Kateřina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57181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340768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žáků s polárním pásem</a:t>
            </a:r>
          </a:p>
          <a:p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si uvědomí životní podmínky  v oblastech Antarktidy a Arktidy, seznámí se s podnebím v polárním pásu, s rostlinami a živočichy zde se vyskytujícími, chápe význam i jedinečnost těchto území a nutnost jejich ochrany.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5. ročník, 10 – 11 let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polární pás, Antarktida, Arktida, severní pól, jižní pól, polární den, polární noc, tundra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prezentace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35 minut</a:t>
            </a:r>
          </a:p>
          <a:p>
            <a:r>
              <a:rPr lang="cs-CZ" b="1" dirty="0" smtClean="0"/>
              <a:t>Metodické zhodnocení a popis práce s digitálním učebním materiálem:</a:t>
            </a:r>
            <a:r>
              <a:rPr lang="cs-CZ" dirty="0" smtClean="0"/>
              <a:t> Žáci si formou prezentace rozšíří znalosti o polárním pásu, Antarktidě a Arktidě, seznámí se s rostlinami i živočichy zde žijícími, s přírodními podmínkami. Aktivně doplňují, poznávají živočichy podle obrázků a odpovídají na zadané otázky s využitím interaktivní tabule.</a:t>
            </a:r>
            <a:endParaRPr lang="cs-CZ" b="1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39649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755576" y="3068960"/>
            <a:ext cx="7772400" cy="103252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</a:rPr>
              <a:t>POLÁRNÍ PÁS</a:t>
            </a:r>
            <a:endParaRPr lang="cs-CZ" sz="6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00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velmi studené oblasti</a:t>
            </a:r>
          </a:p>
          <a:p>
            <a:r>
              <a:rPr lang="cs-CZ" dirty="0" smtClean="0"/>
              <a:t>převážně zaledněné</a:t>
            </a:r>
          </a:p>
          <a:p>
            <a:r>
              <a:rPr lang="cs-CZ" b="1" u="sng" dirty="0" smtClean="0"/>
              <a:t>polární léto (den)</a:t>
            </a:r>
          </a:p>
          <a:p>
            <a:pPr lvl="1"/>
            <a:r>
              <a:rPr lang="cs-CZ" dirty="0" smtClean="0"/>
              <a:t>krátké období</a:t>
            </a:r>
          </a:p>
          <a:p>
            <a:pPr lvl="1"/>
            <a:r>
              <a:rPr lang="cs-CZ" dirty="0" smtClean="0"/>
              <a:t>sníh taje</a:t>
            </a:r>
          </a:p>
          <a:p>
            <a:pPr lvl="1"/>
            <a:r>
              <a:rPr lang="cs-CZ" dirty="0" smtClean="0"/>
              <a:t>Slunce svítí 24 hodin denně</a:t>
            </a:r>
          </a:p>
          <a:p>
            <a:r>
              <a:rPr lang="cs-CZ" b="1" u="sng" dirty="0" smtClean="0"/>
              <a:t>polární noc </a:t>
            </a:r>
          </a:p>
          <a:p>
            <a:pPr lvl="1"/>
            <a:r>
              <a:rPr lang="cs-CZ" dirty="0" smtClean="0"/>
              <a:t>trvá téměř půl roku</a:t>
            </a:r>
          </a:p>
          <a:p>
            <a:pPr lvl="1"/>
            <a:r>
              <a:rPr lang="cs-CZ" dirty="0" smtClean="0"/>
              <a:t>Slunce vůbec nevychází </a:t>
            </a:r>
          </a:p>
          <a:p>
            <a:pPr lvl="1"/>
            <a:r>
              <a:rPr lang="cs-CZ" dirty="0" smtClean="0"/>
              <a:t>je nad obzorem jen několik hodin</a:t>
            </a:r>
          </a:p>
          <a:p>
            <a:pPr lvl="1"/>
            <a:r>
              <a:rPr lang="cs-CZ" dirty="0" smtClean="0"/>
              <a:t>pozorujeme polární záři</a:t>
            </a:r>
          </a:p>
          <a:p>
            <a:endParaRPr lang="cs-CZ" dirty="0"/>
          </a:p>
        </p:txBody>
      </p:sp>
      <p:pic>
        <p:nvPicPr>
          <p:cNvPr id="13314" name="Picture 2" descr="File:Midnattssola på Furuflat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412776"/>
            <a:ext cx="3096344" cy="2322258"/>
          </a:xfrm>
          <a:prstGeom prst="rect">
            <a:avLst/>
          </a:prstGeom>
          <a:noFill/>
        </p:spPr>
      </p:pic>
      <p:pic>
        <p:nvPicPr>
          <p:cNvPr id="13316" name="Picture 4" descr="Soubor:Aurora Borealis Salangen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5" y="3861048"/>
            <a:ext cx="3404899" cy="22685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0705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Arktida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severní polární pás</a:t>
            </a:r>
          </a:p>
          <a:p>
            <a:r>
              <a:rPr lang="cs-CZ" b="1" dirty="0" smtClean="0"/>
              <a:t>teplota: -43 </a:t>
            </a:r>
            <a:r>
              <a:rPr lang="cs-CZ" b="1" smtClean="0"/>
              <a:t>stupňě </a:t>
            </a:r>
            <a:r>
              <a:rPr lang="cs-CZ" b="1" dirty="0" smtClean="0"/>
              <a:t>Celsia</a:t>
            </a:r>
            <a:endParaRPr lang="cs-CZ" dirty="0" smtClean="0"/>
          </a:p>
          <a:p>
            <a:r>
              <a:rPr lang="cs-CZ" b="1" u="sng" dirty="0" smtClean="0"/>
              <a:t>tundra</a:t>
            </a:r>
          </a:p>
          <a:p>
            <a:pPr lvl="1"/>
            <a:r>
              <a:rPr lang="cs-CZ" dirty="0" smtClean="0"/>
              <a:t>traviny, mechy, lišejníky,</a:t>
            </a:r>
          </a:p>
          <a:p>
            <a:pPr lvl="1"/>
            <a:r>
              <a:rPr lang="cs-CZ" dirty="0" smtClean="0"/>
              <a:t> zakrslé dřeviny, vrby, břízy</a:t>
            </a:r>
          </a:p>
          <a:p>
            <a:r>
              <a:rPr lang="cs-CZ" dirty="0" smtClean="0"/>
              <a:t>půda zůstává i v krátkém létě do hloubky promrzlá</a:t>
            </a:r>
          </a:p>
          <a:p>
            <a:r>
              <a:rPr lang="cs-CZ" dirty="0" smtClean="0"/>
              <a:t>voda se nevsakuje, tvoří se jezírka a bažiny (mračna komárů)</a:t>
            </a:r>
          </a:p>
          <a:p>
            <a:r>
              <a:rPr lang="cs-CZ" b="1" u="sng" dirty="0" smtClean="0"/>
              <a:t>živočichové</a:t>
            </a:r>
            <a:r>
              <a:rPr lang="cs-CZ" b="1" dirty="0" smtClean="0"/>
              <a:t>: </a:t>
            </a:r>
            <a:r>
              <a:rPr lang="cs-CZ" dirty="0" smtClean="0"/>
              <a:t>sobi, zajíci běláci, lední medvědi, vlci, pižmoni, polární lišky</a:t>
            </a:r>
          </a:p>
          <a:p>
            <a:r>
              <a:rPr lang="cs-CZ" b="1" u="sng" dirty="0" smtClean="0"/>
              <a:t>ochrana před zimou</a:t>
            </a:r>
            <a:r>
              <a:rPr lang="cs-CZ" b="1" dirty="0" smtClean="0"/>
              <a:t>: </a:t>
            </a:r>
            <a:r>
              <a:rPr lang="cs-CZ" dirty="0" smtClean="0"/>
              <a:t>dlouhá srst s bohatou podsadou, silná vrstva tuku, bohaté prokrvení končetin, silná vrstva prachového peří u ptáků</a:t>
            </a:r>
          </a:p>
          <a:p>
            <a:endParaRPr lang="cs-CZ" dirty="0"/>
          </a:p>
        </p:txBody>
      </p:sp>
      <p:pic>
        <p:nvPicPr>
          <p:cNvPr id="12290" name="Picture 2" descr="Soubor:Nordpol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60648"/>
            <a:ext cx="2952328" cy="29613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621840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Arktida – zalednění v roce 1999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1746" name="Picture 2" descr="Soubor:Pokrywa lodowa 199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412776"/>
            <a:ext cx="6172200" cy="4629151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Arktida – severní pól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Soubor:Arctic circl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00808"/>
            <a:ext cx="2737025" cy="3429871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1028" name="Picture 4" descr="File:Sea ice terrai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276872"/>
            <a:ext cx="5291057" cy="3578078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Arktida - živočichové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772816"/>
            <a:ext cx="2673289" cy="2085026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28800"/>
            <a:ext cx="2873896" cy="2155422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74"/>
          <a:stretch/>
        </p:blipFill>
        <p:spPr bwMode="auto">
          <a:xfrm>
            <a:off x="320634" y="1659945"/>
            <a:ext cx="2454662" cy="1751923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89040"/>
            <a:ext cx="2304256" cy="2442674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077072"/>
            <a:ext cx="1944216" cy="2028466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77072"/>
            <a:ext cx="3312368" cy="2181163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15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Antarktida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/>
              <a:t>rozloha</a:t>
            </a:r>
            <a:r>
              <a:rPr lang="cs-CZ" sz="2400" dirty="0" smtClean="0"/>
              <a:t>: 14 000 </a:t>
            </a:r>
            <a:r>
              <a:rPr lang="cs-CZ" sz="2400" dirty="0" err="1" smtClean="0"/>
              <a:t>000</a:t>
            </a:r>
            <a:r>
              <a:rPr lang="cs-CZ" sz="2400" dirty="0" smtClean="0"/>
              <a:t> km2</a:t>
            </a:r>
          </a:p>
          <a:p>
            <a:r>
              <a:rPr lang="cs-CZ" sz="2400" b="1" u="sng" dirty="0" smtClean="0"/>
              <a:t>počet obyvatel</a:t>
            </a:r>
            <a:r>
              <a:rPr lang="cs-CZ" sz="2400" dirty="0" smtClean="0"/>
              <a:t>: 1000</a:t>
            </a:r>
          </a:p>
          <a:p>
            <a:r>
              <a:rPr lang="cs-CZ" sz="2400" b="1" u="sng" dirty="0" smtClean="0"/>
              <a:t>počet států</a:t>
            </a:r>
            <a:r>
              <a:rPr lang="cs-CZ" sz="2400" dirty="0" smtClean="0"/>
              <a:t>: 0</a:t>
            </a:r>
          </a:p>
          <a:p>
            <a:r>
              <a:rPr lang="cs-CZ" sz="2400" dirty="0" smtClean="0"/>
              <a:t>oblast kolem </a:t>
            </a:r>
            <a:r>
              <a:rPr lang="cs-CZ" sz="2400" b="1" dirty="0" smtClean="0"/>
              <a:t>jižního pólu </a:t>
            </a:r>
            <a:r>
              <a:rPr lang="cs-CZ" sz="2400" dirty="0" smtClean="0"/>
              <a:t>Země</a:t>
            </a:r>
          </a:p>
          <a:p>
            <a:r>
              <a:rPr lang="cs-CZ" sz="2400" b="1" dirty="0" smtClean="0"/>
              <a:t>Smlouva o Antarktidě</a:t>
            </a:r>
            <a:endParaRPr lang="cs-CZ" sz="2400" b="1" dirty="0"/>
          </a:p>
        </p:txBody>
      </p:sp>
      <p:pic>
        <p:nvPicPr>
          <p:cNvPr id="29698" name="Picture 2" descr="Soubor:LocationAntarctic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789040"/>
            <a:ext cx="4608512" cy="2344581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</p:pic>
      <p:pic>
        <p:nvPicPr>
          <p:cNvPr id="29700" name="Picture 4" descr="Soubor:Antarctica (orthographic projection)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556792"/>
            <a:ext cx="3024873" cy="30192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Antarktida – jižní pól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jižní polární pás</a:t>
            </a:r>
          </a:p>
          <a:p>
            <a:r>
              <a:rPr lang="cs-CZ" b="1" dirty="0" smtClean="0"/>
              <a:t>ledový krunýř </a:t>
            </a:r>
            <a:r>
              <a:rPr lang="cs-CZ" dirty="0" smtClean="0"/>
              <a:t>několik kilometrů silný</a:t>
            </a:r>
          </a:p>
          <a:p>
            <a:r>
              <a:rPr lang="cs-CZ" b="1" dirty="0" smtClean="0"/>
              <a:t>podnebí nejdrsnější </a:t>
            </a:r>
            <a:r>
              <a:rPr lang="cs-CZ" dirty="0" smtClean="0"/>
              <a:t>na zeměkouli</a:t>
            </a:r>
          </a:p>
          <a:p>
            <a:r>
              <a:rPr lang="cs-CZ" dirty="0" smtClean="0"/>
              <a:t>teploty až </a:t>
            </a:r>
            <a:r>
              <a:rPr lang="cs-CZ" b="1" dirty="0" smtClean="0"/>
              <a:t>-80 stupňů Celsia</a:t>
            </a:r>
          </a:p>
          <a:p>
            <a:endParaRPr lang="cs-CZ" b="1" dirty="0" smtClean="0"/>
          </a:p>
          <a:p>
            <a:r>
              <a:rPr lang="cs-CZ" b="1" u="sng" dirty="0" smtClean="0"/>
              <a:t>rostliny</a:t>
            </a:r>
            <a:r>
              <a:rPr lang="cs-CZ" dirty="0" smtClean="0"/>
              <a:t>: mechy, lišejníky</a:t>
            </a:r>
          </a:p>
          <a:p>
            <a:r>
              <a:rPr lang="cs-CZ" b="1" u="sng" dirty="0" smtClean="0"/>
              <a:t>živočichové</a:t>
            </a:r>
            <a:r>
              <a:rPr lang="cs-CZ" dirty="0" smtClean="0"/>
              <a:t>: tučňáci, rypouši, tuleni, lachtani</a:t>
            </a:r>
            <a:endParaRPr lang="cs-CZ" dirty="0"/>
          </a:p>
          <a:p>
            <a:r>
              <a:rPr lang="cs-CZ" dirty="0" smtClean="0"/>
              <a:t>tučňáci – mají dokonalé prokrvení končetin, na chodidlech zahřívají svá vejce kožním záhybem</a:t>
            </a:r>
          </a:p>
          <a:p>
            <a:r>
              <a:rPr lang="cs-CZ" b="1" u="sng" dirty="0" smtClean="0"/>
              <a:t>polární vody </a:t>
            </a:r>
            <a:r>
              <a:rPr lang="cs-CZ" dirty="0" smtClean="0"/>
              <a:t>– bohaté na plankton, hodně ryb a velryb </a:t>
            </a:r>
            <a:endParaRPr lang="cs-CZ" dirty="0"/>
          </a:p>
        </p:txBody>
      </p:sp>
      <p:pic>
        <p:nvPicPr>
          <p:cNvPr id="7170" name="Picture 2" descr="Soubor:Geographic Southpo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492896"/>
            <a:ext cx="2664296" cy="1768426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78373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Satelitní obrázek Antarktidy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6" descr="Soubor:Antarctica 6400px from Blue Marb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628800"/>
            <a:ext cx="4464496" cy="4464496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Antarktida - živočichové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2376264" cy="2569282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56792"/>
            <a:ext cx="3174635" cy="2158752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367" b="8276"/>
          <a:stretch/>
        </p:blipFill>
        <p:spPr bwMode="auto">
          <a:xfrm>
            <a:off x="971600" y="4365104"/>
            <a:ext cx="3593976" cy="1862154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338"/>
          <a:stretch/>
        </p:blipFill>
        <p:spPr bwMode="auto">
          <a:xfrm>
            <a:off x="5004048" y="3933056"/>
            <a:ext cx="3593976" cy="2322164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5592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Jak se nazývá velmi studená zaledněná oblast? </a:t>
            </a:r>
          </a:p>
          <a:p>
            <a:endParaRPr lang="cs-CZ" dirty="0"/>
          </a:p>
          <a:p>
            <a:r>
              <a:rPr lang="cs-CZ" dirty="0" smtClean="0"/>
              <a:t>Pojmenuj oblast při severním pólu. </a:t>
            </a:r>
          </a:p>
          <a:p>
            <a:r>
              <a:rPr lang="cs-CZ" dirty="0" smtClean="0"/>
              <a:t>Pojmenuj oblast při jižním pólu. </a:t>
            </a:r>
          </a:p>
          <a:p>
            <a:r>
              <a:rPr lang="cs-CZ" dirty="0" smtClean="0"/>
              <a:t>Jak se nazývá </a:t>
            </a:r>
            <a:r>
              <a:rPr lang="cs-CZ" dirty="0"/>
              <a:t>r</a:t>
            </a:r>
            <a:r>
              <a:rPr lang="cs-CZ" dirty="0" smtClean="0"/>
              <a:t>ostlinné společenstvo polární oblasti?</a:t>
            </a:r>
          </a:p>
          <a:p>
            <a:endParaRPr lang="cs-CZ" dirty="0" smtClean="0"/>
          </a:p>
          <a:p>
            <a:r>
              <a:rPr lang="cs-CZ" dirty="0" smtClean="0"/>
              <a:t>Kteří živočichové žijí v Antarktidě? </a:t>
            </a:r>
          </a:p>
          <a:p>
            <a:endParaRPr lang="cs-CZ" dirty="0" smtClean="0"/>
          </a:p>
          <a:p>
            <a:r>
              <a:rPr lang="cs-CZ" dirty="0" smtClean="0"/>
              <a:t>Kteří živočichové žijí v Arktidě?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1916832"/>
            <a:ext cx="1972015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polární pás</a:t>
            </a:r>
          </a:p>
        </p:txBody>
      </p:sp>
      <p:sp>
        <p:nvSpPr>
          <p:cNvPr id="5" name="Obdélník 4"/>
          <p:cNvSpPr/>
          <p:nvPr/>
        </p:nvSpPr>
        <p:spPr>
          <a:xfrm>
            <a:off x="5796136" y="2204864"/>
            <a:ext cx="1390124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400" b="1" dirty="0" smtClean="0"/>
              <a:t>Arktida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5436096" y="2770171"/>
            <a:ext cx="1906291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 smtClean="0"/>
              <a:t>Antarktida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6300192" y="3573016"/>
            <a:ext cx="1351652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 tundra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419872" y="4437112"/>
            <a:ext cx="5309467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tuleni, tučňáci, rypouši, lachtani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987824" y="5373216"/>
            <a:ext cx="5684240" cy="83099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/>
              <a:t>lední medvědi, polární lišky, zajíci běláci, pižmoni, sobi</a:t>
            </a:r>
          </a:p>
        </p:txBody>
      </p:sp>
    </p:spTree>
    <p:extLst>
      <p:ext uri="{BB962C8B-B14F-4D97-AF65-F5344CB8AC3E}">
        <p14:creationId xmlns:p14="http://schemas.microsoft.com/office/powerpoint/2010/main" xmlns="" val="301479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živočichy polárního pásu - Arktidy</a:t>
            </a:r>
            <a:endParaRPr lang="cs-CZ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450804" cy="1755800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00808"/>
            <a:ext cx="2560069" cy="1995287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8428" y="1551437"/>
            <a:ext cx="2878137" cy="2157412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26463"/>
            <a:ext cx="2017713" cy="2133600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37112"/>
            <a:ext cx="2736850" cy="1804988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860032" y="4653136"/>
            <a:ext cx="1205779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pižmoň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79" y="5357569"/>
            <a:ext cx="203132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medvěd lední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38633" y="3708849"/>
            <a:ext cx="65755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sob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43442" y="3696095"/>
            <a:ext cx="187423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liška polární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91077" y="3356992"/>
            <a:ext cx="160011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zajíc bělák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44781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živočichy polárního pásu - Antarktidy</a:t>
            </a:r>
            <a:endParaRPr lang="cs-CZ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2232248" cy="2412683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00808"/>
            <a:ext cx="3176587" cy="2157412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93096"/>
            <a:ext cx="3597275" cy="1858962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21088"/>
            <a:ext cx="3156992" cy="2038252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68344" y="5517232"/>
            <a:ext cx="1189749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lachtan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3933056"/>
            <a:ext cx="885179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tuleň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1844824"/>
            <a:ext cx="111601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rypouš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61703" y="2862882"/>
            <a:ext cx="110799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tučňák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75446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5600" dirty="0">
                <a:hlinkClick r:id="rId2"/>
              </a:rPr>
              <a:t>http://commons.wikimedia.org/wiki/File:Polarfuchs_1_2004-11-17.jpg</a:t>
            </a:r>
            <a:endParaRPr lang="cs-CZ" sz="5600" dirty="0"/>
          </a:p>
          <a:p>
            <a:r>
              <a:rPr lang="cs-CZ" sz="5600" dirty="0">
                <a:hlinkClick r:id="rId3"/>
              </a:rPr>
              <a:t>http://commons.wikimedia.org/wiki/File:2010_Finland_Pallastunturi_Rangifer_tarandus.JPG</a:t>
            </a:r>
            <a:endParaRPr lang="cs-CZ" sz="5600" dirty="0"/>
          </a:p>
          <a:p>
            <a:r>
              <a:rPr lang="cs-CZ" sz="5600" dirty="0">
                <a:hlinkClick r:id="rId4"/>
              </a:rPr>
              <a:t>http://commons.wikimedia.org/wiki/File:Arctic_Hare.jpg</a:t>
            </a:r>
            <a:endParaRPr lang="cs-CZ" sz="5600" dirty="0"/>
          </a:p>
          <a:p>
            <a:r>
              <a:rPr lang="cs-CZ" sz="5600" dirty="0">
                <a:hlinkClick r:id="rId5"/>
              </a:rPr>
              <a:t>http://commons.wikimedia.org/wiki/File:Polar_bears_fighting.jpg?uselang=cs</a:t>
            </a:r>
            <a:endParaRPr lang="cs-CZ" sz="5600" dirty="0"/>
          </a:p>
          <a:p>
            <a:r>
              <a:rPr lang="cs-CZ" sz="5600" dirty="0">
                <a:hlinkClick r:id="rId6"/>
              </a:rPr>
              <a:t>http://commons.wikimedia.org/wiki/File:Melting-ice-polar-bear.jpg?uselang=cs</a:t>
            </a:r>
            <a:endParaRPr lang="cs-CZ" sz="5600" dirty="0"/>
          </a:p>
          <a:p>
            <a:r>
              <a:rPr lang="cs-CZ" sz="5600" dirty="0">
                <a:hlinkClick r:id="rId7"/>
              </a:rPr>
              <a:t>http://commons.wikimedia.org/wiki/File:Ovibos_moschatus.jpg</a:t>
            </a:r>
            <a:endParaRPr lang="cs-CZ" sz="5600" dirty="0"/>
          </a:p>
          <a:p>
            <a:r>
              <a:rPr lang="cs-CZ" sz="5600" dirty="0">
                <a:hlinkClick r:id="rId8"/>
              </a:rPr>
              <a:t>http://commons.wikimedia.org/wiki/File:Emperor_Penguin_Manchot_empereur.jpg</a:t>
            </a:r>
            <a:endParaRPr lang="cs-CZ" sz="5600" dirty="0"/>
          </a:p>
          <a:p>
            <a:r>
              <a:rPr lang="cs-CZ" sz="5600" dirty="0" smtClean="0">
                <a:hlinkClick r:id="rId9"/>
              </a:rPr>
              <a:t>http</a:t>
            </a:r>
            <a:r>
              <a:rPr lang="cs-CZ" sz="5600" dirty="0">
                <a:hlinkClick r:id="rId9"/>
              </a:rPr>
              <a:t>://</a:t>
            </a:r>
            <a:r>
              <a:rPr lang="cs-CZ" sz="5600" dirty="0" smtClean="0">
                <a:hlinkClick r:id="rId9"/>
              </a:rPr>
              <a:t>commons.wikimedia.org/wiki/File:Mirounga_leonina_male.JPG</a:t>
            </a:r>
            <a:endParaRPr lang="cs-CZ" sz="5600" dirty="0" smtClean="0"/>
          </a:p>
          <a:p>
            <a:r>
              <a:rPr lang="cs-CZ" sz="5600" dirty="0">
                <a:hlinkClick r:id="rId10"/>
              </a:rPr>
              <a:t>http://</a:t>
            </a:r>
            <a:r>
              <a:rPr lang="cs-CZ" sz="5600" dirty="0" smtClean="0">
                <a:hlinkClick r:id="rId10"/>
              </a:rPr>
              <a:t>commons.wikimedia.org/wiki/File:Harbour_seal.jpg</a:t>
            </a:r>
            <a:endParaRPr lang="cs-CZ" sz="5600" dirty="0" smtClean="0"/>
          </a:p>
          <a:p>
            <a:r>
              <a:rPr lang="cs-CZ" sz="5600" dirty="0">
                <a:hlinkClick r:id="rId11"/>
              </a:rPr>
              <a:t>http://</a:t>
            </a:r>
            <a:r>
              <a:rPr lang="cs-CZ" sz="5600" dirty="0" smtClean="0">
                <a:hlinkClick r:id="rId11"/>
              </a:rPr>
              <a:t>commons.wikimedia.org/wiki/File:Zalophus_californianus_wollebaeki.JPG</a:t>
            </a:r>
            <a:endParaRPr lang="cs-CZ" sz="5600" dirty="0" smtClean="0"/>
          </a:p>
          <a:p>
            <a:r>
              <a:rPr lang="cs-CZ" sz="5600" dirty="0" smtClean="0">
                <a:hlinkClick r:id="rId12"/>
              </a:rPr>
              <a:t>http://cs.wikipedia.org/wiki/Soubor:Arctic_circle.svg</a:t>
            </a:r>
            <a:endParaRPr lang="cs-CZ" sz="5600" dirty="0" smtClean="0"/>
          </a:p>
          <a:p>
            <a:r>
              <a:rPr lang="cs-CZ" sz="5600" dirty="0" smtClean="0">
                <a:hlinkClick r:id="rId13"/>
              </a:rPr>
              <a:t>http://commons.wikimedia.org/wiki/File:Sea_ice_terrain.jpg?uselang=cs</a:t>
            </a:r>
            <a:endParaRPr lang="cs-CZ" sz="5600" dirty="0" smtClean="0"/>
          </a:p>
          <a:p>
            <a:r>
              <a:rPr lang="cs-CZ" sz="5600" dirty="0" smtClean="0">
                <a:hlinkClick r:id="rId14"/>
              </a:rPr>
              <a:t>http://cs.wikipedia.org/wiki/Soubor:LocationAntarctica.png</a:t>
            </a:r>
            <a:endParaRPr lang="cs-CZ" sz="5600" dirty="0" smtClean="0"/>
          </a:p>
          <a:p>
            <a:r>
              <a:rPr lang="cs-CZ" sz="5600" dirty="0" smtClean="0">
                <a:hlinkClick r:id="rId15"/>
              </a:rPr>
              <a:t>http://cs.wikipedia.org/wiki/Soubor:Antarctica_(orthographic_projection).svg</a:t>
            </a:r>
            <a:endParaRPr lang="cs-CZ" sz="5600" dirty="0" smtClean="0"/>
          </a:p>
          <a:p>
            <a:r>
              <a:rPr lang="cs-CZ" sz="5600" dirty="0" smtClean="0">
                <a:hlinkClick r:id="rId16"/>
              </a:rPr>
              <a:t>http://cs.wikipedia.org/wiki/Soubor:Antarctica_6400px_from_Blue_Marble.jpg</a:t>
            </a:r>
            <a:endParaRPr lang="cs-CZ" sz="5600" dirty="0" smtClean="0"/>
          </a:p>
          <a:p>
            <a:r>
              <a:rPr lang="cs-CZ" sz="5600" dirty="0" smtClean="0">
                <a:hlinkClick r:id="rId17"/>
              </a:rPr>
              <a:t>http://cs.wikipedia.org/wiki/Soubor:Geographic_Southpole.jpg</a:t>
            </a:r>
            <a:endParaRPr lang="cs-CZ" sz="5600" dirty="0" smtClean="0"/>
          </a:p>
          <a:p>
            <a:r>
              <a:rPr lang="cs-CZ" sz="5600" dirty="0" smtClean="0">
                <a:hlinkClick r:id="rId18"/>
              </a:rPr>
              <a:t>http://cs.wikipedia.org/wiki/Soubor:Pokrywa_lodowa_1999.jpg</a:t>
            </a:r>
            <a:endParaRPr lang="cs-CZ" sz="5600" dirty="0" smtClean="0"/>
          </a:p>
          <a:p>
            <a:r>
              <a:rPr lang="cs-CZ" sz="5600" dirty="0" smtClean="0">
                <a:hlinkClick r:id="rId19"/>
              </a:rPr>
              <a:t>http://cs.wikipedia.org/wiki/Soubor:Nordpole.png</a:t>
            </a:r>
            <a:endParaRPr lang="cs-CZ" sz="5600" dirty="0" smtClean="0"/>
          </a:p>
          <a:p>
            <a:r>
              <a:rPr lang="cs-CZ" sz="5600" dirty="0" smtClean="0">
                <a:hlinkClick r:id="rId20"/>
              </a:rPr>
              <a:t>http://commons.wikimedia.org/wiki/File:Midnattssola_p%C3%A5_Furuflaten.JPG?uselang=cs</a:t>
            </a:r>
            <a:endParaRPr lang="cs-CZ" sz="5600" dirty="0" smtClean="0"/>
          </a:p>
          <a:p>
            <a:r>
              <a:rPr lang="cs-CZ" sz="5600" dirty="0" smtClean="0">
                <a:hlinkClick r:id="rId21"/>
              </a:rPr>
              <a:t>http://cs.wikipedia.org/wiki/Soubor:Aurora_Borealis_Salangen1.jpg</a:t>
            </a:r>
            <a:endParaRPr lang="cs-CZ" sz="5600" dirty="0" smtClean="0"/>
          </a:p>
          <a:p>
            <a:r>
              <a:rPr lang="cs-CZ" sz="5600" dirty="0" smtClean="0"/>
              <a:t>obrázky použity 27.10.2012</a:t>
            </a:r>
          </a:p>
          <a:p>
            <a:r>
              <a:rPr lang="cs-CZ" sz="5600" dirty="0" smtClean="0"/>
              <a:t>Autorem materiálu a všech jeho částí, není-li uvedeno jinak, je Mgr. Kateřina Zikmundová.</a:t>
            </a:r>
          </a:p>
          <a:p>
            <a:endParaRPr lang="cs-CZ" sz="5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78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298</TotalTime>
  <Words>617</Words>
  <Application>Microsoft Office PowerPoint</Application>
  <PresentationFormat>Předvádění na obrazovce (4:3)</PresentationFormat>
  <Paragraphs>133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Administrativní</vt:lpstr>
      <vt:lpstr>Snímek 1</vt:lpstr>
      <vt:lpstr>Snímek 2</vt:lpstr>
      <vt:lpstr>POLÁRNÍ PÁS</vt:lpstr>
      <vt:lpstr>POLÁRNÍ PÁS</vt:lpstr>
      <vt:lpstr>Arktida</vt:lpstr>
      <vt:lpstr>Arktida – zalednění v roce 1999</vt:lpstr>
      <vt:lpstr>Arktida – severní pól</vt:lpstr>
      <vt:lpstr>Arktida - živočichové</vt:lpstr>
      <vt:lpstr>Antarktida</vt:lpstr>
      <vt:lpstr>Antarktida – jižní pól</vt:lpstr>
      <vt:lpstr>Satelitní obrázek Antarktidy</vt:lpstr>
      <vt:lpstr>Antarktida - živočichové</vt:lpstr>
      <vt:lpstr>Otázky</vt:lpstr>
      <vt:lpstr>Poznej živočichy polárního pásu - Arktidy</vt:lpstr>
      <vt:lpstr>Poznej živočichy polárního pásu - Antarktidy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MÍRNÝ PÁS  A POLÁRNÍ PÁS</dc:title>
  <dc:creator>zikmundovak</dc:creator>
  <cp:lastModifiedBy>Kateřina</cp:lastModifiedBy>
  <cp:revision>57</cp:revision>
  <dcterms:created xsi:type="dcterms:W3CDTF">2012-10-21T16:04:29Z</dcterms:created>
  <dcterms:modified xsi:type="dcterms:W3CDTF">2013-06-15T15:54:07Z</dcterms:modified>
</cp:coreProperties>
</file>