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90" r:id="rId3"/>
    <p:sldId id="284" r:id="rId4"/>
    <p:sldId id="285" r:id="rId5"/>
    <p:sldId id="286" r:id="rId6"/>
    <p:sldId id="287" r:id="rId7"/>
    <p:sldId id="288" r:id="rId8"/>
    <p:sldId id="289" r:id="rId9"/>
    <p:sldId id="28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200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cs-CZ"/>
              <a:t>GRAMOTNOST V ČR</a:t>
            </a:r>
          </a:p>
        </c:rich>
      </c:tx>
      <c:layout>
        <c:manualLayout>
          <c:xMode val="edge"/>
          <c:yMode val="edge"/>
          <c:x val="0.31761786600496278"/>
          <c:y val="1.8957345971563982E-2"/>
        </c:manualLayout>
      </c:layout>
      <c:overlay val="0"/>
      <c:spPr>
        <a:noFill/>
        <a:ln w="25397">
          <a:noFill/>
        </a:ln>
      </c:spPr>
    </c:title>
    <c:autoTitleDeleted val="0"/>
    <c:view3D>
      <c:rotX val="15"/>
      <c:hPercent val="58"/>
      <c:rotY val="20"/>
      <c:depthPercent val="100"/>
      <c:rAngAx val="1"/>
    </c:view3D>
    <c:floor>
      <c:thickness val="0"/>
      <c:spPr>
        <a:solidFill>
          <a:srgbClr val="C0C0C0"/>
        </a:solidFill>
        <a:ln w="3175">
          <a:solidFill>
            <a:schemeClr val="tx1"/>
          </a:solidFill>
          <a:prstDash val="solid"/>
        </a:ln>
      </c:spPr>
    </c:floor>
    <c:sideWall>
      <c:thickness val="0"/>
      <c:spPr>
        <a:noFill/>
        <a:ln w="12700">
          <a:solidFill>
            <a:schemeClr val="tx1"/>
          </a:solidFill>
          <a:prstDash val="solid"/>
        </a:ln>
      </c:spPr>
    </c:sideWall>
    <c:backWall>
      <c:thickness val="0"/>
      <c:spPr>
        <a:noFill/>
        <a:ln w="12700">
          <a:solidFill>
            <a:schemeClr val="tx1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9.9255583126550875E-2"/>
          <c:y val="0.18246445497630331"/>
          <c:w val="0.62903225806451613"/>
          <c:h val="0.68957345971563977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GRAMOTNÍ</c:v>
                </c:pt>
              </c:strCache>
            </c:strRef>
          </c:tx>
          <c:spPr>
            <a:solidFill>
              <a:schemeClr val="accent1"/>
            </a:solidFill>
            <a:ln w="12698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25397">
                <a:noFill/>
              </a:ln>
            </c:spPr>
            <c:txPr>
              <a:bodyPr/>
              <a:lstStyle/>
              <a:p>
                <a:pPr>
                  <a:defRPr sz="1800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cs-CZ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numRef>
              <c:f>Sheet1!$B$1:$C$1</c:f>
              <c:numCache>
                <c:formatCode>General</c:formatCode>
                <c:ptCount val="2"/>
                <c:pt idx="0">
                  <c:v>1900</c:v>
                </c:pt>
                <c:pt idx="1">
                  <c:v>2000</c:v>
                </c:pt>
              </c:numCache>
            </c:numRef>
          </c:cat>
          <c:val>
            <c:numRef>
              <c:f>Sheet1!$B$2:$C$2</c:f>
              <c:numCache>
                <c:formatCode>0.00%</c:formatCode>
                <c:ptCount val="2"/>
                <c:pt idx="0" formatCode="0%">
                  <c:v>0.97</c:v>
                </c:pt>
                <c:pt idx="1">
                  <c:v>0.995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NEGRAMOTNÍ</c:v>
                </c:pt>
              </c:strCache>
            </c:strRef>
          </c:tx>
          <c:spPr>
            <a:solidFill>
              <a:schemeClr val="accent2"/>
            </a:solidFill>
            <a:ln w="12698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25397">
                <a:noFill/>
              </a:ln>
            </c:spPr>
            <c:txPr>
              <a:bodyPr/>
              <a:lstStyle/>
              <a:p>
                <a:pPr>
                  <a:defRPr sz="1800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cs-CZ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numRef>
              <c:f>Sheet1!$B$1:$C$1</c:f>
              <c:numCache>
                <c:formatCode>General</c:formatCode>
                <c:ptCount val="2"/>
                <c:pt idx="0">
                  <c:v>1900</c:v>
                </c:pt>
                <c:pt idx="1">
                  <c:v>2000</c:v>
                </c:pt>
              </c:numCache>
            </c:numRef>
          </c:cat>
          <c:val>
            <c:numRef>
              <c:f>Sheet1!$B$3:$C$3</c:f>
              <c:numCache>
                <c:formatCode>0.00%</c:formatCode>
                <c:ptCount val="2"/>
                <c:pt idx="0" formatCode="0%">
                  <c:v>0.03</c:v>
                </c:pt>
                <c:pt idx="1">
                  <c:v>5.0000000000000001E-3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gapDepth val="0"/>
        <c:shape val="box"/>
        <c:axId val="110796160"/>
        <c:axId val="37377152"/>
        <c:axId val="0"/>
      </c:bar3DChart>
      <c:catAx>
        <c:axId val="1107961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1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cs-CZ"/>
          </a:p>
        </c:txPr>
        <c:crossAx val="3737715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7377152"/>
        <c:scaling>
          <c:orientation val="minMax"/>
        </c:scaling>
        <c:delete val="0"/>
        <c:axPos val="l"/>
        <c:majorGridlines>
          <c:spPr>
            <a:ln w="3175">
              <a:solidFill>
                <a:schemeClr val="tx1"/>
              </a:solidFill>
              <a:prstDash val="solid"/>
            </a:ln>
          </c:spPr>
        </c:majorGridlines>
        <c:numFmt formatCode="0%" sourceLinked="1"/>
        <c:majorTickMark val="out"/>
        <c:minorTickMark val="none"/>
        <c:tickLblPos val="nextTo"/>
        <c:spPr>
          <a:ln w="31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cs-CZ"/>
          </a:p>
        </c:txPr>
        <c:crossAx val="110796160"/>
        <c:crosses val="autoZero"/>
        <c:crossBetween val="between"/>
      </c:valAx>
      <c:spPr>
        <a:noFill/>
        <a:ln w="25397">
          <a:noFill/>
        </a:ln>
      </c:spPr>
    </c:plotArea>
    <c:legend>
      <c:legendPos val="r"/>
      <c:layout>
        <c:manualLayout>
          <c:xMode val="edge"/>
          <c:yMode val="edge"/>
          <c:x val="0.74193548387096775"/>
          <c:y val="0.49763033175355448"/>
          <c:w val="0.25310173697270472"/>
          <c:h val="0.15876777251184834"/>
        </c:manualLayout>
      </c:layout>
      <c:overlay val="0"/>
      <c:spPr>
        <a:noFill/>
        <a:ln w="3175">
          <a:solidFill>
            <a:schemeClr val="tx1"/>
          </a:solidFill>
          <a:prstDash val="solid"/>
        </a:ln>
      </c:spPr>
      <c:txPr>
        <a:bodyPr/>
        <a:lstStyle/>
        <a:p>
          <a:pPr>
            <a:defRPr sz="1655" b="1" i="0" u="none" strike="noStrike" baseline="0">
              <a:solidFill>
                <a:schemeClr val="tx1"/>
              </a:solidFill>
              <a:latin typeface="Times New Roman"/>
              <a:ea typeface="Times New Roman"/>
              <a:cs typeface="Times New Roman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800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pl-PL" sz="2000" baseline="0" dirty="0" smtClean="0"/>
            <a:t>VY_32_INOVACE_08_13_Česká kultura na konci 19. st.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0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0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0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0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0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pl-PL" sz="2000" kern="1200" baseline="0" dirty="0" smtClean="0"/>
            <a:t>VY_32_INOVACE_08_13_Česká kultura na konci 19. st.</a:t>
          </a:r>
          <a:endParaRPr lang="cs-CZ" sz="2000" kern="1200" dirty="0"/>
        </a:p>
      </dsp:txBody>
      <dsp:txXfrm>
        <a:off x="1273857" y="815268"/>
        <a:ext cx="6719030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0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0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0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0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Nadpis a gra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graf 2"/>
          <p:cNvSpPr>
            <a:spLocks noGrp="1"/>
          </p:cNvSpPr>
          <p:nvPr>
            <p:ph type="chart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9F165A1-2DAC-4217-99AF-65BE60389E2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650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cs.wikipedia.org/wiki/Soubor:Pavilon_Antonina_Reissenzahla_1891.gif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4557967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stavu české kultury na konci 19. století. Řada obrázků není v učebnici k dispozici nebo jen ve špatné kvalitě. Učitel tyto obrázky může využít i k podněcování diskuze se žáky. Při výkladu je možné využít spojitostí s literaturou. Zápis si žáci píší průběžně. Na závěr si žáci ověří svoje znalosti spojováním pojmů, jmen a dat.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pojmy, jména a data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</a:t>
            </a:r>
            <a:r>
              <a:rPr lang="cs-CZ" sz="2200" dirty="0" smtClean="0"/>
              <a:t>česká kultura, literatura, školství, Jirásek, Bezruč, Neruda, Krásnohorská, Hlávka, Jubilejní výstava v Praze, 1891, 19</a:t>
            </a:r>
            <a:r>
              <a:rPr lang="cs-CZ" sz="2200" dirty="0" smtClean="0"/>
              <a:t>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83159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>
          <a:xfrm>
            <a:off x="609600" y="-1"/>
            <a:ext cx="7772400" cy="1463675"/>
          </a:xfrm>
        </p:spPr>
        <p:txBody>
          <a:bodyPr/>
          <a:lstStyle/>
          <a:p>
            <a:r>
              <a:rPr lang="cs-CZ" dirty="0"/>
              <a:t>ČESKÁ </a:t>
            </a:r>
            <a:r>
              <a:rPr lang="cs-CZ" dirty="0" smtClean="0"/>
              <a:t>KULTURA </a:t>
            </a:r>
            <a:br>
              <a:rPr lang="cs-CZ" dirty="0" smtClean="0"/>
            </a:br>
            <a:r>
              <a:rPr lang="cs-CZ" dirty="0" smtClean="0"/>
              <a:t>na konci 19. století</a:t>
            </a:r>
            <a:endParaRPr lang="cs-CZ" dirty="0"/>
          </a:p>
        </p:txBody>
      </p:sp>
      <p:graphicFrame>
        <p:nvGraphicFramePr>
          <p:cNvPr id="2" name="Object 18"/>
          <p:cNvGraphicFramePr>
            <a:graphicFrameLocks noGrp="1" noChangeAspect="1"/>
          </p:cNvGraphicFramePr>
          <p:nvPr>
            <p:ph type="chart" idx="1"/>
            <p:extLst>
              <p:ext uri="{D42A27DB-BD31-4B8C-83A1-F6EECF244321}">
                <p14:modId xmlns:p14="http://schemas.microsoft.com/office/powerpoint/2010/main" val="902439049"/>
              </p:ext>
            </p:extLst>
          </p:nvPr>
        </p:nvGraphicFramePr>
        <p:xfrm>
          <a:off x="827584" y="2492896"/>
          <a:ext cx="7670800" cy="401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549137" y="1340768"/>
            <a:ext cx="7391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>
                <a:solidFill>
                  <a:schemeClr val="tx2"/>
                </a:solidFill>
              </a:rPr>
              <a:t>vysoká gramotnost – 97%</a:t>
            </a:r>
          </a:p>
        </p:txBody>
      </p:sp>
    </p:spTree>
    <p:extLst>
      <p:ext uri="{BB962C8B-B14F-4D97-AF65-F5344CB8AC3E}">
        <p14:creationId xmlns:p14="http://schemas.microsoft.com/office/powerpoint/2010/main" val="343038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206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3048000"/>
          </a:xfrm>
        </p:spPr>
        <p:txBody>
          <a:bodyPr>
            <a:normAutofit fontScale="90000"/>
          </a:bodyPr>
          <a:lstStyle/>
          <a:p>
            <a:pPr algn="l">
              <a:tabLst>
                <a:tab pos="1811338" algn="l"/>
                <a:tab pos="3716338" algn="l"/>
              </a:tabLst>
            </a:pPr>
            <a:r>
              <a:rPr lang="cs-CZ" sz="4000" dirty="0"/>
              <a:t>školství–základní (5 let)</a:t>
            </a:r>
            <a:br>
              <a:rPr lang="cs-CZ" sz="4000" dirty="0"/>
            </a:br>
            <a:r>
              <a:rPr lang="cs-CZ" sz="4000" dirty="0"/>
              <a:t>	měšťanské (3 roky)</a:t>
            </a:r>
            <a:br>
              <a:rPr lang="cs-CZ" sz="4000" dirty="0"/>
            </a:br>
            <a:r>
              <a:rPr lang="cs-CZ" sz="4000" dirty="0"/>
              <a:t>	střední – i dívčí</a:t>
            </a:r>
            <a:br>
              <a:rPr lang="cs-CZ" sz="4000" dirty="0"/>
            </a:br>
            <a:r>
              <a:rPr lang="cs-CZ" sz="4000" dirty="0"/>
              <a:t>	vysoké – česká polytechnika 1869</a:t>
            </a:r>
            <a:br>
              <a:rPr lang="cs-CZ" sz="4000" dirty="0"/>
            </a:br>
            <a:r>
              <a:rPr lang="cs-CZ" sz="4000" dirty="0"/>
              <a:t>		česká univerzita 1882</a:t>
            </a: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152400" y="3352800"/>
            <a:ext cx="5867400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Eliška Krásnohorská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3200" dirty="0"/>
              <a:t>česká spisovatelka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3200" dirty="0"/>
              <a:t>zakladatelka prvního dívčího gymnázia ve střední Evropě 1890</a:t>
            </a:r>
          </a:p>
        </p:txBody>
      </p:sp>
      <p:pic>
        <p:nvPicPr>
          <p:cNvPr id="39943" name="Picture 7" descr="Soubor:Jan Vilímek - Eliška Krásnohorská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548"/>
          <a:stretch/>
        </p:blipFill>
        <p:spPr bwMode="auto">
          <a:xfrm>
            <a:off x="6040328" y="3140968"/>
            <a:ext cx="2893317" cy="3541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92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2362200"/>
          </a:xfrm>
        </p:spPr>
        <p:txBody>
          <a:bodyPr>
            <a:normAutofit fontScale="90000"/>
          </a:bodyPr>
          <a:lstStyle/>
          <a:p>
            <a:pPr algn="l">
              <a:tabLst>
                <a:tab pos="1905000" algn="l"/>
              </a:tabLst>
            </a:pPr>
            <a:r>
              <a:rPr lang="cs-CZ" sz="4000" dirty="0"/>
              <a:t>literatura-J. Neruda, A. Jirásek, Petr Bezruč</a:t>
            </a:r>
            <a:br>
              <a:rPr lang="cs-CZ" sz="4000" dirty="0"/>
            </a:br>
            <a:r>
              <a:rPr lang="cs-CZ" sz="4000" dirty="0"/>
              <a:t>80.léta – ruchovci (Svatopluk Čech)</a:t>
            </a:r>
            <a:br>
              <a:rPr lang="cs-CZ" sz="4000" dirty="0"/>
            </a:br>
            <a:r>
              <a:rPr lang="cs-CZ" sz="4000" dirty="0"/>
              <a:t>	lumírovci (Jaroslav Vrchlický)</a:t>
            </a:r>
            <a:br>
              <a:rPr lang="cs-CZ" sz="4000" dirty="0"/>
            </a:br>
            <a:r>
              <a:rPr lang="cs-CZ" sz="4000" dirty="0"/>
              <a:t>90. léta – Česká moderna – mnoho směrů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533400" y="5791200"/>
            <a:ext cx="190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A. Jirásek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3505200" y="5715000"/>
            <a:ext cx="15652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800"/>
              <a:t>P. Bezruč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6455908" y="5791199"/>
            <a:ext cx="1600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dirty="0"/>
              <a:t>J. Neruda</a:t>
            </a:r>
          </a:p>
        </p:txBody>
      </p:sp>
      <p:pic>
        <p:nvPicPr>
          <p:cNvPr id="4098" name="Picture 2" descr="Soubor:Jan Vilímek - Alois Jirás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4" y="2950476"/>
            <a:ext cx="2147887" cy="270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Bezruc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435" y="2842928"/>
            <a:ext cx="2080804" cy="284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Jan Vilímek - Jan Neruda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99"/>
          <a:stretch/>
        </p:blipFill>
        <p:spPr bwMode="auto">
          <a:xfrm>
            <a:off x="6111968" y="2874275"/>
            <a:ext cx="2288080" cy="284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44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utoUpdateAnimBg="0"/>
      <p:bldP spid="40968" grpId="0" autoUpdateAnimBg="0"/>
      <p:bldP spid="40969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209800"/>
          </a:xfrm>
        </p:spPr>
        <p:txBody>
          <a:bodyPr/>
          <a:lstStyle/>
          <a:p>
            <a:pPr algn="l"/>
            <a:r>
              <a:rPr lang="cs-CZ" u="sng" dirty="0"/>
              <a:t>Česká akademie</a:t>
            </a:r>
            <a:r>
              <a:rPr lang="cs-CZ" dirty="0"/>
              <a:t> císaře Františka Josefa pro vědy a umění – založena 1891 architektem Josefem Hlávkou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3657600" y="3657600"/>
            <a:ext cx="54864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Josef Hlávka – vynikající architekt a později významný český mecenáš</a:t>
            </a:r>
          </a:p>
        </p:txBody>
      </p:sp>
      <p:pic>
        <p:nvPicPr>
          <p:cNvPr id="3074" name="Picture 2" descr="Soubor:Josef Hlav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61347"/>
            <a:ext cx="3134122" cy="417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102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458200" cy="1752600"/>
          </a:xfrm>
        </p:spPr>
        <p:txBody>
          <a:bodyPr/>
          <a:lstStyle/>
          <a:p>
            <a:pPr algn="l"/>
            <a:r>
              <a:rPr lang="cs-CZ" dirty="0"/>
              <a:t>Jubilejní výstava v Praze 1891</a:t>
            </a:r>
            <a:br>
              <a:rPr lang="cs-CZ" dirty="0"/>
            </a:br>
            <a:r>
              <a:rPr lang="cs-CZ" dirty="0"/>
              <a:t>- ukázka vyspělosti českého národa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3581400" y="1752600"/>
            <a:ext cx="55626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2566988" algn="l"/>
              </a:tabLs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cs-CZ"/>
              <a:t>vstupní brána</a:t>
            </a:r>
          </a:p>
          <a:p>
            <a:pPr>
              <a:spcBef>
                <a:spcPct val="50000"/>
              </a:spcBef>
            </a:pPr>
            <a:r>
              <a:rPr lang="cs-CZ"/>
              <a:t>staročeská chalupa	císař František Josef I.</a:t>
            </a:r>
          </a:p>
        </p:txBody>
      </p:sp>
      <p:pic>
        <p:nvPicPr>
          <p:cNvPr id="2050" name="Picture 2" descr="Soubor:Bruner3 cis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212976"/>
            <a:ext cx="4404767" cy="350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Prague exibition gate 189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90687"/>
            <a:ext cx="28575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Ceska chalup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879053"/>
            <a:ext cx="4056385" cy="283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001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4932040" y="244475"/>
            <a:ext cx="27432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pavilon Antonína Reisenzahla</a:t>
            </a:r>
            <a:r>
              <a:rPr lang="cs-CZ">
                <a:hlinkClick r:id="rId2" tooltip="Pavilón Antonína Reisenzahla, Jubilejní výstava Praha 1891"/>
              </a:rPr>
              <a:t> </a:t>
            </a:r>
            <a:endParaRPr lang="cs-CZ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5638800" y="4876800"/>
            <a:ext cx="35052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Pavilon českých turistů</a:t>
            </a:r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</a:pPr>
            <a:r>
              <a:rPr lang="cs-CZ" dirty="0"/>
              <a:t>Výstaviště v Praze 2007</a:t>
            </a:r>
          </a:p>
        </p:txBody>
      </p:sp>
      <p:pic>
        <p:nvPicPr>
          <p:cNvPr id="1026" name="Picture 2" descr="Soubor:Pavilon Antonina Reissenzahla 189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4337"/>
            <a:ext cx="4320480" cy="260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avilon ceskych turist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114" y="1607165"/>
            <a:ext cx="2554572" cy="326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razske-vystaviste-holesovic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167303"/>
            <a:ext cx="5112568" cy="355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75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S. Čech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499992" y="5040696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J. Vrchlický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668219" y="1843191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1891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668405" y="3340092"/>
            <a:ext cx="4495883" cy="18171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68219" y="1556792"/>
            <a:ext cx="1767877" cy="166721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9" idx="3"/>
          </p:cNvCxnSpPr>
          <p:nvPr/>
        </p:nvCxnSpPr>
        <p:spPr>
          <a:xfrm flipV="1">
            <a:off x="4725250" y="4145194"/>
            <a:ext cx="1611883" cy="11695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6292" y="925222"/>
            <a:ext cx="392566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prvního </a:t>
            </a:r>
            <a:r>
              <a:rPr lang="cs-CZ" sz="2800" dirty="0" smtClean="0"/>
              <a:t>dívčí gymnázium </a:t>
            </a:r>
            <a:r>
              <a:rPr lang="cs-CZ" sz="2800" dirty="0"/>
              <a:t>ve střední Evropě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5521" y="2204864"/>
            <a:ext cx="1419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ruchovci</a:t>
            </a:r>
          </a:p>
        </p:txBody>
      </p:sp>
      <p:sp>
        <p:nvSpPr>
          <p:cNvPr id="4" name="Obdélník 3"/>
          <p:cNvSpPr/>
          <p:nvPr/>
        </p:nvSpPr>
        <p:spPr>
          <a:xfrm>
            <a:off x="483641" y="2962397"/>
            <a:ext cx="16044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lumírovci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92095" y="3717787"/>
            <a:ext cx="37198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Jubilejní výstava v Praze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60" y="5053144"/>
            <a:ext cx="4113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obnovena česká </a:t>
            </a:r>
            <a:r>
              <a:rPr lang="cs-CZ" sz="2800" dirty="0"/>
              <a:t>univerzita </a:t>
            </a:r>
          </a:p>
        </p:txBody>
      </p:sp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3962236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E. Krásnohorská</a:t>
            </a:r>
            <a:endParaRPr lang="cs-CZ" sz="2400" dirty="0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051071" y="3825722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1882</a:t>
            </a:r>
            <a:endParaRPr lang="cs-CZ" sz="2400" dirty="0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784466" y="1052736"/>
            <a:ext cx="3939662" cy="14137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051071" y="2162663"/>
            <a:ext cx="1767877" cy="181673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5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/>
          </a:bodyPr>
          <a:lstStyle/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http://upload.wikimedia.org/wikipedia/commons/thumb/5/59/Jan_Vil%C3%ADmek_-_Eli%C5%A1ka_Kr%C3%A1snohorsk%C3%A1.jpg/428px-Jan_Vil%C3%ADmek_-_Eli%C5%A1ka_Kr%C3%A1snohorsk%C3%A1.jpg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http://upload.wikimedia.org/wikipedia/commons/f/f9/Jan_Vil%C3%ADmek_-_Alois_Jir%C3%A1sek.jpg </a:t>
            </a:r>
            <a:endParaRPr lang="cs-CZ" sz="1200" dirty="0" smtClean="0"/>
          </a:p>
          <a:p>
            <a:r>
              <a:rPr lang="cs-CZ" sz="1200" dirty="0"/>
              <a:t>BIBLIOFIL.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http://upload.wikimedia.org/wikipedia/commons/thumb/9/93/Bezruc_2.jpg/439px-Bezruc_2.jpg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http://upload.wikimedia.org/wikipedia/commons/thumb/0/00/Jan_Vil%C3%ADmek_-_Jan_Neruda.jpg/448px-Jan_Vil%C3%ADmek_-_Jan_Neruda.jpg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upload.wikimedia.org/wikipedia/commons/thumb/3/3a/Josef_Hlavka.JPG/450px-Josef_Hlavka.JPG</a:t>
            </a:r>
          </a:p>
          <a:p>
            <a:r>
              <a:rPr lang="cs-CZ" sz="1200" dirty="0"/>
              <a:t>RUDOLF BRUNER-DVOŘÁK.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upload.wikimedia.org/wikipedia/commons/thumb/6/66/Bruner3_cisar.jpg/755px-Bruner3_cisar.jpg</a:t>
            </a:r>
          </a:p>
          <a:p>
            <a:r>
              <a:rPr lang="cs-CZ" sz="1200" dirty="0"/>
              <a:t>RUDOLF BRUNER-DVOŘÁK.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upload.wikimedia.org/wikipedia/commons/4/43/Prague_exibition_gate_1891.jpg</a:t>
            </a:r>
          </a:p>
          <a:p>
            <a:r>
              <a:rPr lang="cs-CZ" sz="1200" dirty="0"/>
              <a:t>RUDOLF BRUNER-DVOŘÁK.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upload.wikimedia.org/wikipedia/commons/thumb/d/d0/Ceska_chalupa.jpg/800px-Ceska_chalupa.jpg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upload.wikimedia.org/wikipedia/commons/2/29/Pavilon_Antonina_Reissenzahla_1891.gif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</a:t>
            </a:r>
            <a:r>
              <a:rPr lang="cs-CZ" sz="1200" dirty="0" smtClean="0"/>
              <a:t>upload.wikimedia.org/wikipedia/commons/thumb/a/a0/Pavilon_ceskych_turistu.jpg/468px-Pavilon_ceskych_turistu.jpg</a:t>
            </a:r>
          </a:p>
          <a:p>
            <a:r>
              <a:rPr lang="cs-CZ" sz="1200" dirty="0"/>
              <a:t>VITY.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/>
              <a:t>2013</a:t>
            </a:r>
            <a:r>
              <a:rPr lang="cs-CZ" sz="1200" smtClean="0"/>
              <a:t>]. </a:t>
            </a:r>
            <a:r>
              <a:rPr lang="cs-CZ" sz="1200" dirty="0"/>
              <a:t>Dostupný na WWW: http://upload.wikimedia.org/wikipedia/commons/thumb/3/32/Prazske-vystaviste-holesovice.jpg/800px-Prazske-vystaviste-holesovice.jpg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</TotalTime>
  <Words>565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ČESKÁ KULTURA  na konci 19. století</vt:lpstr>
      <vt:lpstr>školství–základní (5 let)  měšťanské (3 roky)  střední – i dívčí  vysoké – česká polytechnika 1869   česká univerzita 1882</vt:lpstr>
      <vt:lpstr>literatura-J. Neruda, A. Jirásek, Petr Bezruč 80.léta – ruchovci (Svatopluk Čech)  lumírovci (Jaroslav Vrchlický) 90. léta – Česká moderna – mnoho směrů</vt:lpstr>
      <vt:lpstr>Česká akademie císaře Františka Josefa pro vědy a umění – založena 1891 architektem Josefem Hlávkou</vt:lpstr>
      <vt:lpstr>Jubilejní výstava v Praze 1891 - ukázka vyspělosti českého národa</vt:lpstr>
      <vt:lpstr>Prezentace aplikace PowerPoint</vt:lpstr>
      <vt:lpstr>S. Čech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70</cp:revision>
  <dcterms:created xsi:type="dcterms:W3CDTF">2011-06-20T10:40:08Z</dcterms:created>
  <dcterms:modified xsi:type="dcterms:W3CDTF">2013-06-20T15:52:43Z</dcterms:modified>
</cp:coreProperties>
</file>