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85" r:id="rId3"/>
    <p:sldId id="275" r:id="rId4"/>
    <p:sldId id="276" r:id="rId5"/>
    <p:sldId id="277" r:id="rId6"/>
    <p:sldId id="278" r:id="rId7"/>
    <p:sldId id="279" r:id="rId8"/>
    <p:sldId id="284" r:id="rId9"/>
    <p:sldId id="281" r:id="rId10"/>
    <p:sldId id="282" r:id="rId11"/>
    <p:sldId id="283" r:id="rId12"/>
    <p:sldId id="274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VY_32_INOVACE_08_15_Světové </a:t>
          </a:r>
          <a:r>
            <a:rPr lang="cs-CZ" sz="2000" baseline="0" dirty="0" smtClean="0"/>
            <a:t>velmoci na konci 19. st. 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232" y="0"/>
          <a:ext cx="7223087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6232" y="0"/>
        <a:ext cx="722308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722308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6" y="407634"/>
        <a:ext cx="722308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722308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VY_32_INOVACE_08_15_Světové </a:t>
          </a:r>
          <a:r>
            <a:rPr lang="cs-CZ" sz="2000" kern="1200" baseline="0" dirty="0" smtClean="0"/>
            <a:t>velmoci na konci 19. st. 2</a:t>
          </a:r>
          <a:endParaRPr lang="cs-CZ" sz="2000" kern="1200" dirty="0"/>
        </a:p>
      </dsp:txBody>
      <dsp:txXfrm>
        <a:off x="1273856" y="815268"/>
        <a:ext cx="722308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722308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6" y="1222902"/>
        <a:ext cx="722308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722308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6" y="1630536"/>
        <a:ext cx="722308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8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0851295"/>
              </p:ext>
            </p:extLst>
          </p:nvPr>
        </p:nvGraphicFramePr>
        <p:xfrm>
          <a:off x="323528" y="908720"/>
          <a:ext cx="849694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postavení světových velmocí – Německa, USA, Japonska na konci 19. století. Řada obrázků není v učebnici k dispozici nebo jen ve špatné kvalitě. Učitel tyto obrázky může využít i k podněcování diskuze se žáky. Mapa má anglické popisky a dochází tak k propojování znalostí z angličtiny, zeměpisu a dějepisu. Zápis si žáci píší průběžně. Na závěr si žáci ověří svoje znalosti spojováním vlajek světových mocností konce 19. století s jejich názvy.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vlajky </a:t>
            </a:r>
            <a:r>
              <a:rPr lang="cs-CZ" sz="2200" dirty="0"/>
              <a:t>světových mocností konce 19. století s jejich názvy 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Německo, USA, Japonsko, Vilém I., Vilém II</a:t>
            </a:r>
            <a:r>
              <a:rPr lang="cs-CZ" sz="2200" smtClean="0"/>
              <a:t>., Bismarck</a:t>
            </a:r>
            <a:r>
              <a:rPr lang="cs-CZ" sz="2200" dirty="0" smtClean="0"/>
              <a:t>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83092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76400"/>
          </a:xfrm>
        </p:spPr>
        <p:txBody>
          <a:bodyPr/>
          <a:lstStyle/>
          <a:p>
            <a:r>
              <a:rPr lang="cs-CZ" dirty="0"/>
              <a:t>SVĚTOVÉ VELMOCI </a:t>
            </a:r>
            <a:br>
              <a:rPr lang="cs-CZ" dirty="0"/>
            </a:br>
            <a:r>
              <a:rPr lang="cs-CZ" dirty="0"/>
              <a:t>NA KONCI 19. STOLETÍ</a:t>
            </a:r>
          </a:p>
        </p:txBody>
      </p:sp>
      <p:pic>
        <p:nvPicPr>
          <p:cNvPr id="6146" name="Picture 2" descr="Soubor:Colonisation 191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35" y="2276872"/>
            <a:ext cx="76200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444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8392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u="sng"/>
              <a:t>Německo</a:t>
            </a:r>
            <a:r>
              <a:rPr lang="cs-CZ" sz="3600"/>
              <a:t/>
            </a:r>
            <a:br>
              <a:rPr lang="cs-CZ" sz="3600"/>
            </a:br>
            <a:r>
              <a:rPr lang="cs-CZ" sz="3600"/>
              <a:t>1871 – sjednocení – </a:t>
            </a:r>
            <a:r>
              <a:rPr lang="cs-CZ" sz="3600" u="sng"/>
              <a:t>Německé císařství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304800" y="6248400"/>
            <a:ext cx="8534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vyhlášení Německého císařství ve Versailles</a:t>
            </a:r>
          </a:p>
        </p:txBody>
      </p:sp>
      <p:pic>
        <p:nvPicPr>
          <p:cNvPr id="8194" name="Picture 2" descr="File:Wernerprok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5294"/>
            <a:ext cx="6618312" cy="4897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66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  <p:bldP spid="15366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6324600" cy="1066800"/>
          </a:xfrm>
        </p:spPr>
        <p:txBody>
          <a:bodyPr/>
          <a:lstStyle/>
          <a:p>
            <a:pPr algn="l"/>
            <a:r>
              <a:rPr lang="cs-CZ" sz="3600"/>
              <a:t>císaři Vilém I. a Vilém II.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029200" y="5715000"/>
            <a:ext cx="3886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císař Vilém II. s rodinou (1888-1918)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1600200" y="5638800"/>
            <a:ext cx="22860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Vilém I.</a:t>
            </a:r>
          </a:p>
          <a:p>
            <a:pPr algn="ctr">
              <a:spcBef>
                <a:spcPct val="50000"/>
              </a:spcBef>
            </a:pPr>
            <a:r>
              <a:rPr lang="cs-CZ"/>
              <a:t>(1861-1888)</a:t>
            </a:r>
          </a:p>
        </p:txBody>
      </p:sp>
      <p:pic>
        <p:nvPicPr>
          <p:cNvPr id="7170" name="Picture 2" descr="Soubor:Bundesarchiv Bild 146-1970-009-73, Kaiser Wilhelm I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08" y="1028335"/>
            <a:ext cx="2968783" cy="430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Bundesarchiv Bild 146-2008-0152, Familie Kaiser Wilhelm II.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865" y="814827"/>
            <a:ext cx="3268870" cy="472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73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40" grpId="0" autoUpdateAnimBg="0"/>
      <p:bldP spid="1434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812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/>
              <a:t>kancléř – </a:t>
            </a:r>
            <a:r>
              <a:rPr lang="cs-CZ" sz="3600" u="sng"/>
              <a:t>Otto von Bismarck</a:t>
            </a:r>
            <a:r>
              <a:rPr lang="cs-CZ" sz="3600"/>
              <a:t/>
            </a:r>
            <a:br>
              <a:rPr lang="cs-CZ" sz="3600"/>
            </a:br>
            <a:r>
              <a:rPr lang="cs-CZ" sz="3600" u="sng"/>
              <a:t>zahraniční politika</a:t>
            </a:r>
            <a:r>
              <a:rPr lang="cs-CZ" sz="3600"/>
              <a:t> – rovnováha sil</a:t>
            </a:r>
            <a:br>
              <a:rPr lang="cs-CZ" sz="3600"/>
            </a:br>
            <a:r>
              <a:rPr lang="cs-CZ" sz="3600"/>
              <a:t>- spojencem Rakouska – Uherska</a:t>
            </a:r>
            <a:br>
              <a:rPr lang="cs-CZ" sz="3600"/>
            </a:br>
            <a:r>
              <a:rPr lang="cs-CZ" sz="3600"/>
              <a:t>- sblížení s Ruskem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2743200" y="5638800"/>
            <a:ext cx="30480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Otto von Bismarck (kancléř-1862-1890)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381000" y="2362200"/>
            <a:ext cx="2362200" cy="228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Jednota nebude dosažena řečmi a rozhodováním většiny v parlamentě, ale krví a železem. 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6019800" y="2590800"/>
            <a:ext cx="2514600" cy="191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Rakousko má stejné právo bojovat za své zájmy jako Prusko. </a:t>
            </a:r>
          </a:p>
        </p:txBody>
      </p:sp>
      <p:pic>
        <p:nvPicPr>
          <p:cNvPr id="6146" name="Picture 2" descr="File:Otto+von+bismar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2" y="1906587"/>
            <a:ext cx="2543175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922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autoUpdateAnimBg="0"/>
      <p:bldP spid="16388" grpId="0" autoUpdateAnimBg="0"/>
      <p:bldP spid="16389" grpId="0" autoUpdateAnimBg="0"/>
      <p:bldP spid="16390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81200"/>
          </a:xfrm>
        </p:spPr>
        <p:txBody>
          <a:bodyPr/>
          <a:lstStyle/>
          <a:p>
            <a:pPr algn="l"/>
            <a:r>
              <a:rPr lang="cs-CZ" sz="3600"/>
              <a:t>vnitřní politika – boj proti katolické církvi a sociální demokracii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609600" y="6019800"/>
            <a:ext cx="4343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železný kancléř - Bismarck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5638800" y="1752600"/>
            <a:ext cx="25908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politika </a:t>
            </a:r>
          </a:p>
          <a:p>
            <a:pPr algn="ctr">
              <a:spcBef>
                <a:spcPct val="50000"/>
              </a:spcBef>
            </a:pPr>
            <a:r>
              <a:rPr lang="cs-CZ" sz="3200"/>
              <a:t>cukru a biče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5638800" y="3886200"/>
            <a:ext cx="31242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My Němci se bojíme Boha a nikoho jiného na světě. </a:t>
            </a:r>
          </a:p>
        </p:txBody>
      </p:sp>
      <p:pic>
        <p:nvPicPr>
          <p:cNvPr id="5122" name="Picture 2" descr="Soubor:BismarckArbeitszimmer18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40" y="2060848"/>
            <a:ext cx="2880319" cy="336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1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autoUpdateAnimBg="0"/>
      <p:bldP spid="17412" grpId="0" autoUpdateAnimBg="0"/>
      <p:bldP spid="17413" grpId="0" autoUpdateAnimBg="0"/>
      <p:bldP spid="1741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609600"/>
            <a:ext cx="87630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- </a:t>
            </a:r>
            <a:r>
              <a:rPr lang="cs-CZ" dirty="0" smtClean="0"/>
              <a:t>hospodářsky </a:t>
            </a:r>
            <a:r>
              <a:rPr lang="cs-CZ" dirty="0"/>
              <a:t>Německo </a:t>
            </a:r>
            <a:r>
              <a:rPr lang="cs-CZ" dirty="0" smtClean="0"/>
              <a:t>dohání </a:t>
            </a:r>
            <a:r>
              <a:rPr lang="cs-CZ" dirty="0"/>
              <a:t>Velkou Británii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5791200" y="3048000"/>
            <a:ext cx="2743200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hospodářsky</a:t>
            </a:r>
          </a:p>
          <a:p>
            <a:pPr algn="ctr">
              <a:spcBef>
                <a:spcPct val="50000"/>
              </a:spcBef>
            </a:pPr>
            <a:r>
              <a:rPr lang="cs-CZ" sz="3200" dirty="0"/>
              <a:t>nejvyspělejší</a:t>
            </a:r>
          </a:p>
          <a:p>
            <a:pPr algn="ctr">
              <a:spcBef>
                <a:spcPct val="50000"/>
              </a:spcBef>
            </a:pPr>
            <a:r>
              <a:rPr lang="cs-CZ" sz="3200" dirty="0"/>
              <a:t>země</a:t>
            </a:r>
          </a:p>
        </p:txBody>
      </p:sp>
      <p:pic>
        <p:nvPicPr>
          <p:cNvPr id="2049" name="Picture 1" descr="C:\Users\pepe\AppData\Local\Microsoft\Windows\Temporary Internet Files\Content.IE5\96RW5IGV\MP9003628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380" y="3717032"/>
            <a:ext cx="187873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pe\AppData\Local\Microsoft\Windows\Temporary Internet Files\Content.IE5\1BN16AK7\MP90036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487" y="4974340"/>
            <a:ext cx="1878731" cy="112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merican,flags,Old Glory,Stars and Stripes,United States,U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600" y="1844824"/>
            <a:ext cx="1690507" cy="169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2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utoUpdateAnimBg="0"/>
      <p:bldP spid="4096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438400"/>
          </a:xfrm>
        </p:spPr>
        <p:txBody>
          <a:bodyPr/>
          <a:lstStyle/>
          <a:p>
            <a:pPr algn="l"/>
            <a:r>
              <a:rPr lang="cs-CZ" sz="3600" u="sng"/>
              <a:t>USA</a:t>
            </a:r>
            <a:r>
              <a:rPr lang="cs-CZ" sz="3600"/>
              <a:t/>
            </a:r>
            <a:br>
              <a:rPr lang="cs-CZ" sz="3600"/>
            </a:br>
            <a:r>
              <a:rPr lang="cs-CZ" sz="3200"/>
              <a:t>přelom 19. a 20. st. – řadí se k nejvyspělejším státům</a:t>
            </a:r>
            <a:br>
              <a:rPr lang="cs-CZ" sz="3200"/>
            </a:br>
            <a:r>
              <a:rPr lang="cs-CZ" sz="3200"/>
              <a:t>- velké uplatnění strojů a pásová výroba</a:t>
            </a:r>
            <a:br>
              <a:rPr lang="cs-CZ" sz="3200"/>
            </a:br>
            <a:r>
              <a:rPr lang="cs-CZ" sz="3200"/>
              <a:t>osidlování Západu – přistěhovalci, vyhánění Indiánů</a:t>
            </a: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1752600" y="5867400"/>
            <a:ext cx="6019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na Indiána číhá nebezpečí ze všech stran</a:t>
            </a:r>
          </a:p>
        </p:txBody>
      </p:sp>
      <p:pic>
        <p:nvPicPr>
          <p:cNvPr id="3075" name="Picture 3" descr="C:\Users\pepe\AppData\Local\Microsoft\Windows\Temporary Internet Files\Content.IE5\1BN16AK7\MC900235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2800"/>
            <a:ext cx="2481436" cy="172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pe\AppData\Local\Microsoft\Windows\Temporary Internet Files\Content.IE5\1BN16AK7\MC900355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22072"/>
            <a:ext cx="956618" cy="132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ad guys,criminals,guns,holdups,men,people,robberies,stealing,thieves,weapon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676" y="3277393"/>
            <a:ext cx="1764724" cy="176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449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utoUpdateAnimBg="0"/>
      <p:bldP spid="2663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3962400"/>
          </a:xfrm>
        </p:spPr>
        <p:txBody>
          <a:bodyPr/>
          <a:lstStyle/>
          <a:p>
            <a:pPr algn="l">
              <a:tabLst>
                <a:tab pos="766763" algn="l"/>
                <a:tab pos="858838" algn="l"/>
              </a:tabLst>
            </a:pPr>
            <a:r>
              <a:rPr lang="cs-CZ" sz="3600" u="sng"/>
              <a:t>stát</a:t>
            </a:r>
            <a:r>
              <a:rPr lang="cs-CZ" sz="3600"/>
              <a:t> – nezasahoval do sociálních otázek – bydlení a zdravotnictví</a:t>
            </a:r>
            <a:br>
              <a:rPr lang="cs-CZ" sz="3600"/>
            </a:br>
            <a:r>
              <a:rPr lang="cs-CZ" sz="3600"/>
              <a:t>	– neomezená moc monopolů</a:t>
            </a:r>
            <a:br>
              <a:rPr lang="cs-CZ" sz="3600"/>
            </a:br>
            <a:r>
              <a:rPr lang="cs-CZ" sz="3600"/>
              <a:t>politický systém – federativní republika, ve vládě se střídali dvě politické strany:</a:t>
            </a:r>
            <a:br>
              <a:rPr lang="cs-CZ" sz="3600"/>
            </a:br>
            <a:r>
              <a:rPr lang="cs-CZ" sz="3600"/>
              <a:t>- demokraté</a:t>
            </a:r>
            <a:br>
              <a:rPr lang="cs-CZ" sz="3600"/>
            </a:br>
            <a:r>
              <a:rPr lang="cs-CZ" sz="3600"/>
              <a:t>- republikáni </a:t>
            </a:r>
          </a:p>
        </p:txBody>
      </p:sp>
      <p:pic>
        <p:nvPicPr>
          <p:cNvPr id="2050" name="Picture 2" descr="File:President Barack Oba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96627"/>
            <a:ext cx="1944216" cy="24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SchwarzeneggerJan20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31097"/>
            <a:ext cx="1800199" cy="2561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87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20574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/>
              <a:t>Japonsko</a:t>
            </a:r>
            <a:br>
              <a:rPr lang="cs-CZ" sz="3600" dirty="0"/>
            </a:br>
            <a:r>
              <a:rPr lang="cs-CZ" sz="3600" dirty="0"/>
              <a:t>- modernizace a industrializace, ale nedostatek surovin</a:t>
            </a:r>
            <a:br>
              <a:rPr lang="cs-CZ" sz="3600" dirty="0"/>
            </a:br>
            <a:endParaRPr lang="cs-CZ" sz="3600" dirty="0"/>
          </a:p>
        </p:txBody>
      </p:sp>
      <p:pic>
        <p:nvPicPr>
          <p:cNvPr id="1025" name="Picture 1" descr="C:\Users\pepe\AppData\Local\Microsoft\Windows\Temporary Internet Files\Content.IE5\L405KGYZ\MP900362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80349"/>
            <a:ext cx="3418990" cy="23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pe\AppData\Local\Microsoft\Windows\Temporary Internet Files\Content.IE5\T7AJYRP7\MC90000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43612"/>
            <a:ext cx="3329954" cy="231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" descr="C:\Users\pepe\AppData\Local\Microsoft\Windows\Temporary Internet Files\Content.IE5\L405KGYZ\MP900362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972" y="2534412"/>
            <a:ext cx="3418990" cy="23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20647" y="5621762"/>
            <a:ext cx="46686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expanze – ovládnutí Koreje</a:t>
            </a:r>
          </a:p>
        </p:txBody>
      </p:sp>
    </p:spTree>
    <p:extLst>
      <p:ext uri="{BB962C8B-B14F-4D97-AF65-F5344CB8AC3E}">
        <p14:creationId xmlns:p14="http://schemas.microsoft.com/office/powerpoint/2010/main" val="381668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autoUpdateAnimBg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Velká Británie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23" idx="3"/>
          </p:cNvCxnSpPr>
          <p:nvPr/>
        </p:nvCxnSpPr>
        <p:spPr>
          <a:xfrm flipV="1">
            <a:off x="2656410" y="1084459"/>
            <a:ext cx="2779686" cy="130042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11" idx="3"/>
          </p:cNvCxnSpPr>
          <p:nvPr/>
        </p:nvCxnSpPr>
        <p:spPr>
          <a:xfrm>
            <a:off x="2562299" y="1268760"/>
            <a:ext cx="3593877" cy="214892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4002170" y="3057645"/>
            <a:ext cx="48965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USA</a:t>
            </a:r>
            <a:endParaRPr lang="cs-CZ" sz="2400" dirty="0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4346088" y="5384025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Německo</a:t>
            </a:r>
            <a:endParaRPr lang="cs-CZ" sz="2400" dirty="0"/>
          </a:p>
        </p:txBody>
      </p:sp>
      <p:cxnSp>
        <p:nvCxnSpPr>
          <p:cNvPr id="22" name="Přímá spojnice 21"/>
          <p:cNvCxnSpPr>
            <a:stCxn id="16" idx="3"/>
          </p:cNvCxnSpPr>
          <p:nvPr/>
        </p:nvCxnSpPr>
        <p:spPr>
          <a:xfrm>
            <a:off x="2525543" y="4797151"/>
            <a:ext cx="3198585" cy="96456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4" descr="American,flags,Old Glory,Stars and Stripes,United States,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792" y="423506"/>
            <a:ext cx="1690507" cy="169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" descr="C:\Users\pepe\AppData\Local\Microsoft\Windows\Temporary Internet Files\Content.IE5\L405KGYZ\MP900362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816048" y="2852936"/>
            <a:ext cx="1709495" cy="119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epe\AppData\Local\Microsoft\Windows\Temporary Internet Files\Content.IE5\1BN16AK7\MP9003626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12" y="4234917"/>
            <a:ext cx="1878731" cy="112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" descr="C:\Users\pepe\AppData\Local\Microsoft\Windows\Temporary Internet Files\Content.IE5\96RW5IGV\MP9003628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79" y="1916832"/>
            <a:ext cx="187873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pepe\AppData\Local\Microsoft\Windows\Temporary Internet Files\Content.IE5\1BN16AK7\MP9003626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12" y="5384025"/>
            <a:ext cx="1878731" cy="124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"/>
          <p:cNvSpPr txBox="1">
            <a:spLocks noChangeArrowheads="1"/>
          </p:cNvSpPr>
          <p:nvPr/>
        </p:nvSpPr>
        <p:spPr>
          <a:xfrm>
            <a:off x="4603898" y="4419455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Japonsko</a:t>
            </a:r>
            <a:endParaRPr lang="cs-CZ" sz="2400" dirty="0"/>
          </a:p>
        </p:txBody>
      </p:sp>
      <p:sp>
        <p:nvSpPr>
          <p:cNvPr id="25" name="Rectangle 2"/>
          <p:cNvSpPr txBox="1">
            <a:spLocks noChangeArrowheads="1"/>
          </p:cNvSpPr>
          <p:nvPr/>
        </p:nvSpPr>
        <p:spPr>
          <a:xfrm>
            <a:off x="4423687" y="2007189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Francie</a:t>
            </a:r>
            <a:endParaRPr lang="cs-CZ" sz="2400" dirty="0"/>
          </a:p>
        </p:txBody>
      </p:sp>
      <p:cxnSp>
        <p:nvCxnSpPr>
          <p:cNvPr id="26" name="Přímá spojnice 25"/>
          <p:cNvCxnSpPr/>
          <p:nvPr/>
        </p:nvCxnSpPr>
        <p:spPr>
          <a:xfrm>
            <a:off x="2559859" y="3417685"/>
            <a:ext cx="3452301" cy="137946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531628" y="2384884"/>
            <a:ext cx="3344900" cy="36816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/>
          </a:bodyPr>
          <a:lstStyle/>
          <a:p>
            <a:r>
              <a:rPr lang="cs-CZ" sz="1200" dirty="0"/>
              <a:t>ANTON VON WERNER.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18.5.2013</a:t>
            </a:r>
            <a:r>
              <a:rPr lang="cs-CZ" sz="1200" dirty="0"/>
              <a:t>]. Dostupný na WWW: http://upload.wikimedia.org/wikipedia/commons/thumb/1/17/Wernerprokla.jpg/800px-Wernerprokla.jpg </a:t>
            </a:r>
            <a:endParaRPr lang="cs-CZ" sz="1200" dirty="0" smtClean="0"/>
          </a:p>
          <a:p>
            <a:r>
              <a:rPr lang="cs-CZ" sz="1200" dirty="0"/>
              <a:t>REICHARD UND LINDNER.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</a:t>
            </a:r>
            <a:r>
              <a:rPr lang="cs-CZ" sz="1200" dirty="0" err="1"/>
              <a:t>thumb</a:t>
            </a:r>
            <a:r>
              <a:rPr lang="cs-CZ" sz="1200" dirty="0"/>
              <a:t>/e/e0/Bundesarchiv_Bild_146-1970-009-73%2C_Kaiser_Wilhelm_I..jpg/414px-Bundesarchiv_Bild_146-1970-009-73%2C_Kaiser_Wilhelm_I..jpg </a:t>
            </a:r>
            <a:endParaRPr lang="cs-CZ" sz="1200" dirty="0" smtClean="0"/>
          </a:p>
          <a:p>
            <a:r>
              <a:rPr lang="cs-CZ" sz="1200" dirty="0"/>
              <a:t>SCHAARWÄCHTER, JULIUS CORNELIUS.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</a:t>
            </a:r>
            <a:r>
              <a:rPr lang="cs-CZ" sz="1200" dirty="0" err="1"/>
              <a:t>thumb</a:t>
            </a:r>
            <a:r>
              <a:rPr lang="cs-CZ" sz="1200" dirty="0"/>
              <a:t>/b/</a:t>
            </a:r>
            <a:r>
              <a:rPr lang="cs-CZ" sz="1200" dirty="0" err="1"/>
              <a:t>be</a:t>
            </a:r>
            <a:r>
              <a:rPr lang="cs-CZ" sz="1200" dirty="0"/>
              <a:t>/Bundesarchiv_Bild_146-2008-0152%2C_Familie_Kaiser_Wilhelm_II..jpg/414px-Bundesarchiv_Bild_146-2008-0152%2C_Familie_Kaiser_Wilhelm_II..jpg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</a:t>
            </a:r>
            <a:r>
              <a:rPr lang="cs-CZ" sz="1200"/>
              <a:t>: http://upload.wikimedia.org/wikipedia/commons/1/16/Otto%2Bvon%2Bbismarck.jpg</a:t>
            </a:r>
            <a:endParaRPr lang="cs-CZ" sz="1200" dirty="0" smtClean="0"/>
          </a:p>
          <a:p>
            <a:r>
              <a:rPr lang="cs-CZ" sz="1200" dirty="0"/>
              <a:t>WALTER STEIN.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http://upload.wikimedia.org/wikipedia/commons/thumb/5/50/BismarckArbeitszimmer1886.jpg/513px-BismarckArbeitszimmer1886.jpg </a:t>
            </a:r>
            <a:endParaRPr lang="cs-CZ" sz="1200" dirty="0" smtClean="0"/>
          </a:p>
          <a:p>
            <a:r>
              <a:rPr lang="cs-CZ" sz="1200" dirty="0" smtClean="0"/>
              <a:t>Kliparty </a:t>
            </a:r>
            <a:r>
              <a:rPr lang="cs-CZ" sz="1200" dirty="0"/>
              <a:t>Office </a:t>
            </a:r>
            <a:r>
              <a:rPr lang="cs-CZ" sz="1200" dirty="0" smtClean="0">
                <a:hlinkClick r:id="rId2"/>
              </a:rPr>
              <a:t>www.office.microsoft.com</a:t>
            </a:r>
            <a:endParaRPr lang="cs-CZ" sz="1200" dirty="0" smtClean="0"/>
          </a:p>
          <a:p>
            <a:r>
              <a:rPr lang="cs-CZ" sz="1200" dirty="0"/>
              <a:t>PETE SOUZA.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http://upload.wikimedia.org/wikipedia/commons/thumb/8/8d/President_Barack_Obama.jpg/480px-President_Barack_Obama.jpg </a:t>
            </a:r>
          </a:p>
          <a:p>
            <a:r>
              <a:rPr lang="cs-CZ" sz="1200" dirty="0"/>
              <a:t>BOB DORAN.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18.5.2013]. Dostupný na WWW: http://upload.wikimedia.org/wikipedia/commons/thumb/8/8d/President_Barack_Obama.jpg/480px-President_Barack_Obama.jpg </a:t>
            </a:r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907</TotalTime>
  <Words>515</Words>
  <Application>Microsoft Office PowerPoint</Application>
  <PresentationFormat>Předvádění na obrazovce (4:3)</PresentationFormat>
  <Paragraphs>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SVĚTOVÉ VELMOCI  NA KONCI 19. STOLETÍ</vt:lpstr>
      <vt:lpstr>Německo 1871 – sjednocení – Německé císařství</vt:lpstr>
      <vt:lpstr>císaři Vilém I. a Vilém II.</vt:lpstr>
      <vt:lpstr>kancléř – Otto von Bismarck zahraniční politika – rovnováha sil - spojencem Rakouska – Uherska - sblížení s Ruskem</vt:lpstr>
      <vt:lpstr>vnitřní politika – boj proti katolické církvi a sociální demokracii</vt:lpstr>
      <vt:lpstr>- hospodářsky Německo dohání Velkou Británii</vt:lpstr>
      <vt:lpstr>USA přelom 19. a 20. st. – řadí se k nejvyspělejším státům - velké uplatnění strojů a pásová výroba osidlování Západu – přistěhovalci, vyhánění Indiánů</vt:lpstr>
      <vt:lpstr>stát – nezasahoval do sociálních otázek – bydlení a zdravotnictví  – neomezená moc monopolů politický systém – federativní republika, ve vládě se střídali dvě politické strany: - demokraté - republikáni </vt:lpstr>
      <vt:lpstr>Japonsko - modernizace a industrializace, ale nedostatek surovin </vt:lpstr>
      <vt:lpstr>Velká Británie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85</cp:revision>
  <dcterms:created xsi:type="dcterms:W3CDTF">2011-06-20T10:40:08Z</dcterms:created>
  <dcterms:modified xsi:type="dcterms:W3CDTF">2013-06-20T15:58:58Z</dcterms:modified>
</cp:coreProperties>
</file>