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81" r:id="rId3"/>
    <p:sldId id="275" r:id="rId4"/>
    <p:sldId id="276" r:id="rId5"/>
    <p:sldId id="277" r:id="rId6"/>
    <p:sldId id="278" r:id="rId7"/>
    <p:sldId id="279" r:id="rId8"/>
    <p:sldId id="280" r:id="rId9"/>
    <p:sldId id="27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VY_32_INOVACE_08_16_Mezinárodní vztahy před 1. sv. válkou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5705" y="0"/>
        <a:ext cx="74391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391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74391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391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VY_32_INOVACE_08_16_Mezinárodní vztahy před 1. sv. válkou</a:t>
          </a:r>
          <a:endParaRPr lang="cs-CZ" sz="2000" kern="1200" dirty="0"/>
        </a:p>
      </dsp:txBody>
      <dsp:txXfrm>
        <a:off x="1273857" y="815268"/>
        <a:ext cx="74391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4391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74391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391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74391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16790160"/>
              </p:ext>
            </p:extLst>
          </p:nvPr>
        </p:nvGraphicFramePr>
        <p:xfrm>
          <a:off x="179512" y="908720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mezinárodních vztazích před 1. světovou válkou. Řada obrázků není v učebnici k dispozici nebo jen ve špatné kvalitě. Učitel tyto obrázky může využít i k podněcování diskuze se žáky. Mapa má anglické popisky a dochází tak k propojování znalostí z angličtiny, zeměpisu a dějepisu. Zápis si žáci píší průběžně. Na závěr si žáci ověří svoje znalosti spojením dvou významných spojeneckých uskupení se státy, které do nich patří.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názvy států k mezinárodním uskupením, do kterých patří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pacifismus, Nobelova cena, Burská válka, Balkánské války, Trojspolek, Dohoda,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92197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Rectangle 1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676400"/>
          </a:xfrm>
        </p:spPr>
        <p:txBody>
          <a:bodyPr/>
          <a:lstStyle/>
          <a:p>
            <a:r>
              <a:rPr lang="cs-CZ" dirty="0" smtClean="0"/>
              <a:t>MEZINÁRODNÍ VZTAHY</a:t>
            </a:r>
            <a:br>
              <a:rPr lang="cs-CZ" dirty="0" smtClean="0"/>
            </a:br>
            <a:r>
              <a:rPr lang="cs-CZ" dirty="0" smtClean="0"/>
              <a:t>PŘED 1. SVĚTOVOU VÁLKOU</a:t>
            </a:r>
            <a:endParaRPr lang="cs-CZ" dirty="0"/>
          </a:p>
        </p:txBody>
      </p:sp>
      <p:pic>
        <p:nvPicPr>
          <p:cNvPr id="6146" name="Picture 2" descr="Soubor:Colonisation 191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0535" y="2276872"/>
            <a:ext cx="7620000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3644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4384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u="sng"/>
              <a:t>pacifismus</a:t>
            </a:r>
            <a:r>
              <a:rPr lang="cs-CZ" sz="3200"/>
              <a:t> – hnutí, které odmítá válku</a:t>
            </a:r>
            <a:br>
              <a:rPr lang="cs-CZ" sz="3200"/>
            </a:br>
            <a:r>
              <a:rPr lang="cs-CZ" sz="3200"/>
              <a:t>soc. demokratická internacionála – propagace míru</a:t>
            </a:r>
            <a:br>
              <a:rPr lang="cs-CZ" sz="3200"/>
            </a:br>
            <a:r>
              <a:rPr lang="cs-CZ" sz="3200"/>
              <a:t>zavedení </a:t>
            </a:r>
            <a:r>
              <a:rPr lang="cs-CZ" sz="3200" u="sng"/>
              <a:t>Nobelovy ceny míru</a:t>
            </a:r>
            <a:r>
              <a:rPr lang="cs-CZ" sz="3200"/>
              <a:t> (1901)</a:t>
            </a:r>
            <a:br>
              <a:rPr lang="cs-CZ" sz="3200"/>
            </a:br>
            <a:r>
              <a:rPr lang="cs-CZ" sz="3200" u="sng"/>
              <a:t>haagské konference</a:t>
            </a:r>
            <a:r>
              <a:rPr lang="cs-CZ" sz="3200"/>
              <a:t> o omezení zbrojení (1899 a 1907)</a:t>
            </a:r>
            <a:br>
              <a:rPr lang="cs-CZ" sz="3200"/>
            </a:br>
            <a:r>
              <a:rPr lang="cs-CZ" sz="3200"/>
              <a:t>Evropa 1871 – 1912 – bez válek, ale boje v koloniích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2814820" y="5486400"/>
            <a:ext cx="382641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dirty="0"/>
              <a:t>holubice – symbol míru</a:t>
            </a:r>
          </a:p>
        </p:txBody>
      </p:sp>
      <p:pic>
        <p:nvPicPr>
          <p:cNvPr id="1029" name="Picture 5" descr="Soubor:Peace dov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140" y="2328434"/>
            <a:ext cx="3242319" cy="315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pe\AppData\Local\Microsoft\Windows\Temporary Internet Files\Content.IE5\L405KGYZ\MC900298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13561"/>
            <a:ext cx="2957266" cy="2170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09323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autoUpdateAnimBg="0"/>
      <p:bldP spid="29701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pPr algn="l"/>
            <a:r>
              <a:rPr lang="cs-CZ" sz="3200" u="sng" dirty="0"/>
              <a:t>Burská </a:t>
            </a:r>
            <a:r>
              <a:rPr lang="cs-CZ" sz="3200" u="sng" dirty="0" smtClean="0"/>
              <a:t>válka </a:t>
            </a:r>
            <a:r>
              <a:rPr lang="cs-CZ" sz="3200" dirty="0" smtClean="0"/>
              <a:t>(</a:t>
            </a:r>
            <a:r>
              <a:rPr lang="cs-CZ" sz="3200" dirty="0"/>
              <a:t>1899-1902) – Angličané v Africe porazili Búry (nizozemští kolonisté) – spálená země, první koncentrační tábory</a:t>
            </a: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3886200" y="5867400"/>
            <a:ext cx="4800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Búrské ženy a děti v Britských koncentračních táborech</a:t>
            </a: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304800" y="6019800"/>
            <a:ext cx="3657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po bitvě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1752600" y="1524000"/>
            <a:ext cx="548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Lizzie van Zyl v koncentračním táboře</a:t>
            </a:r>
          </a:p>
        </p:txBody>
      </p:sp>
      <p:pic>
        <p:nvPicPr>
          <p:cNvPr id="5124" name="Picture 4" descr="File:Boercamp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5800" y="2528223"/>
            <a:ext cx="4528068" cy="330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File:British casualties, Spionkop, 19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294" y="2528223"/>
            <a:ext cx="4355976" cy="332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File:LizzieVanZy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1441"/>
            <a:ext cx="6488476" cy="442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9983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4" grpId="0" autoUpdateAnimBg="0"/>
      <p:bldP spid="30726" grpId="0" autoUpdateAnimBg="0"/>
      <p:bldP spid="30728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l"/>
            <a:r>
              <a:rPr lang="cs-CZ" sz="3200" dirty="0"/>
              <a:t>Rusko-japonská </a:t>
            </a:r>
            <a:r>
              <a:rPr lang="cs-CZ" sz="3200" dirty="0" smtClean="0"/>
              <a:t>válka </a:t>
            </a:r>
            <a:r>
              <a:rPr lang="cs-CZ" sz="2800" dirty="0" smtClean="0"/>
              <a:t>(</a:t>
            </a:r>
            <a:r>
              <a:rPr lang="cs-CZ" sz="2800" dirty="0"/>
              <a:t>1905</a:t>
            </a:r>
            <a:r>
              <a:rPr lang="cs-CZ" sz="2800" dirty="0" smtClean="0"/>
              <a:t>)– </a:t>
            </a:r>
            <a:r>
              <a:rPr lang="cs-CZ" sz="3200" dirty="0" err="1" smtClean="0"/>
              <a:t>Jap</a:t>
            </a:r>
            <a:r>
              <a:rPr lang="cs-CZ" sz="3200" dirty="0"/>
              <a:t>. obsadilo Mandžusko</a:t>
            </a:r>
          </a:p>
        </p:txBody>
      </p:sp>
      <p:pic>
        <p:nvPicPr>
          <p:cNvPr id="4098" name="Picture 2" descr="File:RUSSOJAPANESEWARIMAG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5375"/>
          <a:stretch/>
        </p:blipFill>
        <p:spPr bwMode="auto">
          <a:xfrm>
            <a:off x="4580574" y="3140968"/>
            <a:ext cx="4019550" cy="311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RUSSOJAPANESEWARIMAG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5499"/>
          <a:stretch/>
        </p:blipFill>
        <p:spPr bwMode="auto">
          <a:xfrm>
            <a:off x="323528" y="1268760"/>
            <a:ext cx="4019550" cy="2538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45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447800"/>
          </a:xfrm>
        </p:spPr>
        <p:txBody>
          <a:bodyPr/>
          <a:lstStyle/>
          <a:p>
            <a:pPr algn="l"/>
            <a:r>
              <a:rPr lang="cs-CZ" sz="3200" u="sng" dirty="0"/>
              <a:t>Balkánské války</a:t>
            </a:r>
            <a:r>
              <a:rPr lang="cs-CZ" sz="3200" dirty="0"/>
              <a:t> – porážka Turecka (1912-1913), a pak Bulharska (1913</a:t>
            </a:r>
            <a:r>
              <a:rPr lang="cs-CZ" sz="3200" dirty="0" smtClean="0"/>
              <a:t>) – Balkán</a:t>
            </a:r>
            <a:r>
              <a:rPr lang="cs-CZ" sz="3200" dirty="0"/>
              <a:t>=„sud střelného prachu“</a:t>
            </a:r>
          </a:p>
        </p:txBody>
      </p:sp>
      <p:pic>
        <p:nvPicPr>
          <p:cNvPr id="32771" name="Picture 3" descr="C:\Documents and Settings\pepe\Plocha\Balkan_Wars_Boundaries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0" y="1371600"/>
            <a:ext cx="8001000" cy="5332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772" name="Picture 4" descr="C:\Documents and Settings\pepe\Plocha\Balkan_Wars_Boundaries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0" y="1371600"/>
            <a:ext cx="7924800" cy="5319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999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438400"/>
          </a:xfrm>
        </p:spPr>
        <p:txBody>
          <a:bodyPr>
            <a:normAutofit fontScale="90000"/>
          </a:bodyPr>
          <a:lstStyle/>
          <a:p>
            <a:pPr algn="l">
              <a:tabLst>
                <a:tab pos="2857500" algn="l"/>
              </a:tabLst>
            </a:pPr>
            <a:r>
              <a:rPr lang="cs-CZ" sz="3200" u="sng" dirty="0"/>
              <a:t>válečné nálady</a:t>
            </a:r>
            <a:r>
              <a:rPr lang="cs-CZ" sz="3200" dirty="0"/>
              <a:t> – Francie – touha po odplatě za 1871</a:t>
            </a:r>
            <a:br>
              <a:rPr lang="cs-CZ" sz="3200" dirty="0"/>
            </a:br>
            <a:r>
              <a:rPr lang="cs-CZ" sz="3200" dirty="0"/>
              <a:t>	Německo – nespokojeno s koloniemi</a:t>
            </a:r>
            <a:br>
              <a:rPr lang="cs-CZ" sz="3200" dirty="0"/>
            </a:br>
            <a:r>
              <a:rPr lang="cs-CZ" sz="3200" u="sng" dirty="0"/>
              <a:t>vznik bloků</a:t>
            </a:r>
            <a:br>
              <a:rPr lang="cs-CZ" sz="3200" u="sng" dirty="0"/>
            </a:br>
            <a:r>
              <a:rPr lang="cs-CZ" sz="3200" u="sng" dirty="0"/>
              <a:t>Trojspolek</a:t>
            </a:r>
            <a:r>
              <a:rPr lang="cs-CZ" sz="3200" dirty="0"/>
              <a:t> (1882) – Německo, R-U (1879) a Itálie</a:t>
            </a:r>
            <a:br>
              <a:rPr lang="cs-CZ" sz="3200" dirty="0"/>
            </a:br>
            <a:r>
              <a:rPr lang="cs-CZ" sz="3200" u="sng" dirty="0" smtClean="0"/>
              <a:t>Dohoda </a:t>
            </a:r>
            <a:r>
              <a:rPr lang="cs-CZ" sz="3200" dirty="0" smtClean="0"/>
              <a:t>(</a:t>
            </a:r>
            <a:r>
              <a:rPr lang="cs-CZ" sz="3200" dirty="0"/>
              <a:t>1907</a:t>
            </a:r>
            <a:r>
              <a:rPr lang="cs-CZ" sz="3200" dirty="0" smtClean="0"/>
              <a:t>) – Rusko</a:t>
            </a:r>
            <a:r>
              <a:rPr lang="cs-CZ" sz="3200" dirty="0"/>
              <a:t>, Francie(1893) a </a:t>
            </a:r>
            <a:r>
              <a:rPr lang="cs-CZ" sz="3200" dirty="0" smtClean="0"/>
              <a:t>Británie (</a:t>
            </a:r>
            <a:r>
              <a:rPr lang="cs-CZ" sz="3200" dirty="0"/>
              <a:t>1904)</a:t>
            </a:r>
          </a:p>
        </p:txBody>
      </p:sp>
      <p:pic>
        <p:nvPicPr>
          <p:cNvPr id="2050" name="Picture 2" descr="File:Map Europe alliances 1914-en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08920"/>
            <a:ext cx="6480720" cy="383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2456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Velká Británie</a:t>
            </a:r>
            <a:endParaRPr lang="cs-CZ" sz="2400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2339752" y="1084460"/>
            <a:ext cx="3096344" cy="102205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339752" y="3573016"/>
            <a:ext cx="2880320" cy="48639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Rectangle 2"/>
          <p:cNvSpPr txBox="1">
            <a:spLocks noChangeArrowheads="1"/>
          </p:cNvSpPr>
          <p:nvPr/>
        </p:nvSpPr>
        <p:spPr>
          <a:xfrm>
            <a:off x="4016742" y="3212976"/>
            <a:ext cx="4896544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Rakousko - Uhersko</a:t>
            </a:r>
            <a:endParaRPr lang="cs-CZ" sz="2400" dirty="0"/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4346088" y="5384025"/>
            <a:ext cx="38740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Německo</a:t>
            </a:r>
            <a:endParaRPr lang="cs-CZ" sz="2400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2339752" y="4059415"/>
            <a:ext cx="3384376" cy="170230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4" name="Rectangle 2"/>
          <p:cNvSpPr txBox="1">
            <a:spLocks noChangeArrowheads="1"/>
          </p:cNvSpPr>
          <p:nvPr/>
        </p:nvSpPr>
        <p:spPr>
          <a:xfrm>
            <a:off x="4603898" y="4419455"/>
            <a:ext cx="38740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Rusko</a:t>
            </a:r>
            <a:endParaRPr lang="cs-CZ" sz="2400" dirty="0"/>
          </a:p>
        </p:txBody>
      </p:sp>
      <p:sp>
        <p:nvSpPr>
          <p:cNvPr id="25" name="Rectangle 2"/>
          <p:cNvSpPr txBox="1">
            <a:spLocks noChangeArrowheads="1"/>
          </p:cNvSpPr>
          <p:nvPr/>
        </p:nvSpPr>
        <p:spPr>
          <a:xfrm>
            <a:off x="4423687" y="2007189"/>
            <a:ext cx="38740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Francie</a:t>
            </a:r>
            <a:endParaRPr lang="cs-CZ" sz="2400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2339752" y="2106513"/>
            <a:ext cx="3672408" cy="269063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339752" y="2106513"/>
            <a:ext cx="3536776" cy="27837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Rectangle 2"/>
          <p:cNvSpPr txBox="1">
            <a:spLocks noChangeArrowheads="1"/>
          </p:cNvSpPr>
          <p:nvPr/>
        </p:nvSpPr>
        <p:spPr>
          <a:xfrm>
            <a:off x="4129" y="1746473"/>
            <a:ext cx="3112332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DOHODA</a:t>
            </a:r>
            <a:endParaRPr lang="cs-CZ" sz="2400" dirty="0"/>
          </a:p>
        </p:txBody>
      </p:sp>
      <p:sp>
        <p:nvSpPr>
          <p:cNvPr id="20" name="Rectangle 2"/>
          <p:cNvSpPr txBox="1">
            <a:spLocks noChangeArrowheads="1"/>
          </p:cNvSpPr>
          <p:nvPr/>
        </p:nvSpPr>
        <p:spPr>
          <a:xfrm>
            <a:off x="77272" y="3699375"/>
            <a:ext cx="303919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TROJSPOLEK</a:t>
            </a:r>
            <a:endParaRPr lang="cs-CZ" sz="2400" dirty="0"/>
          </a:p>
        </p:txBody>
      </p:sp>
      <p:sp>
        <p:nvSpPr>
          <p:cNvPr id="28" name="Rectangle 2"/>
          <p:cNvSpPr txBox="1">
            <a:spLocks noChangeArrowheads="1"/>
          </p:cNvSpPr>
          <p:nvPr/>
        </p:nvSpPr>
        <p:spPr>
          <a:xfrm>
            <a:off x="4271625" y="1334082"/>
            <a:ext cx="4896544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Itálie</a:t>
            </a:r>
            <a:endParaRPr lang="cs-CZ" sz="2400" dirty="0"/>
          </a:p>
        </p:txBody>
      </p:sp>
      <p:cxnSp>
        <p:nvCxnSpPr>
          <p:cNvPr id="29" name="Přímá spojnice 28"/>
          <p:cNvCxnSpPr/>
          <p:nvPr/>
        </p:nvCxnSpPr>
        <p:spPr>
          <a:xfrm flipV="1">
            <a:off x="2339752" y="1694122"/>
            <a:ext cx="3943339" cy="236529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507288" cy="5616624"/>
          </a:xfrm>
        </p:spPr>
        <p:txBody>
          <a:bodyPr>
            <a:normAutofit/>
          </a:bodyPr>
          <a:lstStyle/>
          <a:p>
            <a:r>
              <a:rPr lang="cs-CZ" sz="1200" dirty="0"/>
              <a:t>ELEMBIS.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18.5.2013</a:t>
            </a:r>
            <a:r>
              <a:rPr lang="cs-CZ" sz="1200" dirty="0"/>
              <a:t>]. Dostupný na WWW: http://</a:t>
            </a:r>
            <a:r>
              <a:rPr lang="cs-CZ" sz="1200"/>
              <a:t>upload.wikimedia.org/wikipedia/commons/thumb/4/43/Peace_dove.svg/615px-Peace_dove.svg.png </a:t>
            </a:r>
            <a:endParaRPr lang="cs-CZ" sz="1200" smtClean="0"/>
          </a:p>
          <a:p>
            <a:r>
              <a:rPr lang="cs-CZ" sz="1200" smtClean="0"/>
              <a:t>Kliparty </a:t>
            </a:r>
            <a:r>
              <a:rPr lang="cs-CZ" sz="1200" dirty="0"/>
              <a:t>Office </a:t>
            </a:r>
            <a:r>
              <a:rPr lang="cs-CZ" sz="1200" dirty="0" smtClean="0">
                <a:hlinkClick r:id="rId2"/>
              </a:rPr>
              <a:t>www.office.microsoft.com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http://upload.wikimedia.org/wikipedia/commons/thumb/b/ba/LizzieVanZyl.jpg/800px-LizzieVanZyl.jpg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http://upload.wikimedia.org/wikipedia/commons/thumb/d/dc/Boercamp1.jpg/800px-Boercamp1.jpg </a:t>
            </a:r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http://upload.wikimedia.org/wikipedia/commons/thumb/5/5c/British_casualties%2C_Spionkop%2C_1900.jpg/786px-British_casualties%2C_Spionkop%2C_1900.jpg </a:t>
            </a:r>
            <a:endParaRPr lang="cs-CZ" sz="1200" dirty="0" smtClean="0"/>
          </a:p>
          <a:p>
            <a:r>
              <a:rPr lang="en-US" sz="1200" dirty="0"/>
              <a:t>DUSTANDSHADOW.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18.5.2013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http://upload.wikimedia.org/wikipedia/commons/thumb/d/dd/RUSSOJAPANESEWARIMAGE.jpg/422px-RUSSOJAPANESEWARIMAGE.jpg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http://upload.wikimedia.org/wikipedia/commons/archive/4/4e/20100922160431%21Balkan_Wars_Boundaries.jpg </a:t>
            </a:r>
            <a:endParaRPr lang="cs-CZ" sz="1200" dirty="0" smtClean="0"/>
          </a:p>
          <a:p>
            <a:r>
              <a:rPr lang="cs-CZ" sz="1200" dirty="0"/>
              <a:t>HISTORICAIR.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http://upload.wikimedia.org/wikipedia/commons/thumb/2/26/Map_Europe_alliances_1914-en.svg/800px-Map_Europe_alliances_1914-en.svg.png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951</TotalTime>
  <Words>460</Words>
  <Application>Microsoft Office PowerPoint</Application>
  <PresentationFormat>Předvádění na obrazovce (4:3)</PresentationFormat>
  <Paragraphs>42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MEZINÁRODNÍ VZTAHY PŘED 1. SVĚTOVOU VÁLKOU</vt:lpstr>
      <vt:lpstr>pacifismus – hnutí, které odmítá válku soc. demokratická internacionála – propagace míru zavedení Nobelovy ceny míru (1901) haagské konference o omezení zbrojení (1899 a 1907) Evropa 1871 – 1912 – bez válek, ale boje v koloniích</vt:lpstr>
      <vt:lpstr>Burská válka (1899-1902) – Angličané v Africe porazili Búry (nizozemští kolonisté) – spálená země, první koncentrační tábory</vt:lpstr>
      <vt:lpstr>Rusko-japonská válka (1905)– Jap. obsadilo Mandžusko</vt:lpstr>
      <vt:lpstr>Balkánské války – porážka Turecka (1912-1913), a pak Bulharska (1913) – Balkán=„sud střelného prachu“</vt:lpstr>
      <vt:lpstr>válečné nálady – Francie – touha po odplatě za 1871  Německo – nespokojeno s koloniemi vznik bloků Trojspolek (1882) – Německo, R-U (1879) a Itálie Dohoda (1907) – Rusko, Francie(1893) a Británie (1904)</vt:lpstr>
      <vt:lpstr>Velká Británie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U1</cp:lastModifiedBy>
  <cp:revision>92</cp:revision>
  <dcterms:created xsi:type="dcterms:W3CDTF">2011-06-20T10:40:08Z</dcterms:created>
  <dcterms:modified xsi:type="dcterms:W3CDTF">2013-06-27T11:02:05Z</dcterms:modified>
</cp:coreProperties>
</file>