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67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04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A38BD-ECC9-4B36-9C78-F7A6E3FA2349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8669D1-804F-4B1B-8FF8-8A687C20D4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165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538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986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251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600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931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463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87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326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901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87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95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0D2B5-71F3-419E-AF03-F3D59FAD86CC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8921D-AA94-47BC-A840-5235973E9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746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lauschimmelk%C3%A4se_IMGP5469_wp.jpg" TargetMode="External"/><Relationship Id="rId3" Type="http://schemas.openxmlformats.org/officeDocument/2006/relationships/hyperlink" Target="http://commons.wikimedia.org/wiki/File:Schimmelmandarijn.jpg?uselang=cs" TargetMode="External"/><Relationship Id="rId7" Type="http://schemas.openxmlformats.org/officeDocument/2006/relationships/hyperlink" Target="http://cs.wikipedia.org/wiki/Soubor:Camembert.JPG" TargetMode="External"/><Relationship Id="rId12" Type="http://schemas.openxmlformats.org/officeDocument/2006/relationships/hyperlink" Target="http://cs.wikipedia.org/wiki/Soubor:Alexander-fleming.jpg" TargetMode="External"/><Relationship Id="rId2" Type="http://schemas.openxmlformats.org/officeDocument/2006/relationships/hyperlink" Target="http://cs.wikipedia.org/wiki/Soubor:Verschimmeltes_Brot_2008-12-0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Penicillium.jpg" TargetMode="External"/><Relationship Id="rId11" Type="http://schemas.openxmlformats.org/officeDocument/2006/relationships/hyperlink" Target="http://cs.wikipedia.org/wiki/Soubor:Doxycycline_100mg_capsules.jpg" TargetMode="External"/><Relationship Id="rId5" Type="http://schemas.openxmlformats.org/officeDocument/2006/relationships/hyperlink" Target="http://commons.wikimedia.org/wiki/File:PSM_V09_D428_Penicillium_crustaceum.jpg" TargetMode="External"/><Relationship Id="rId10" Type="http://schemas.openxmlformats.org/officeDocument/2006/relationships/hyperlink" Target="http://cs.wikipedia.org/wiki/Soubor:Brie_de_Meaux_close.jpg" TargetMode="External"/><Relationship Id="rId4" Type="http://schemas.openxmlformats.org/officeDocument/2006/relationships/hyperlink" Target="http://cs.wikipedia.org/wiki/Soubor:Mucor.mucedo.-.lindsey.jpg" TargetMode="External"/><Relationship Id="rId9" Type="http://schemas.openxmlformats.org/officeDocument/2006/relationships/hyperlink" Target="http://cs.wikipedia.org/wiki/Soubor:Roquefort_chee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541029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VY_32_INOVACE_10_15A_Nižší houby - plísně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6. ročník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8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5539" y="476672"/>
            <a:ext cx="8879803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plísní.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plísně z hlediska jejich způsobu výživy. Bude znát jejich negativní i</a:t>
            </a:r>
          </a:p>
          <a:p>
            <a:r>
              <a:rPr lang="cs-CZ" dirty="0" smtClean="0"/>
              <a:t>pozitivní význam pro člověka. Dokáže uvést příklady konkrétních druhů spolu s jejich </a:t>
            </a:r>
          </a:p>
          <a:p>
            <a:r>
              <a:rPr lang="cs-CZ" dirty="0" smtClean="0"/>
              <a:t>charakteristikou.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25. 11. 2012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27. 11. 2012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053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75000"/>
              <a:alpha val="54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Nižší houby</a:t>
            </a:r>
            <a:endParaRPr lang="cs-CZ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7030A0">
              <a:alpha val="77000"/>
            </a:srgbClr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r>
              <a:rPr lang="cs-CZ" sz="8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Plísně</a:t>
            </a:r>
            <a:endParaRPr lang="cs-CZ" sz="8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1" y="610634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374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9778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Charakteristika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836712"/>
            <a:ext cx="7968463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000" dirty="0" smtClean="0"/>
              <a:t>mikroskopické organismy – vláknité houby</a:t>
            </a:r>
          </a:p>
          <a:p>
            <a:endParaRPr lang="cs-CZ" sz="3000" dirty="0" smtClean="0"/>
          </a:p>
          <a:p>
            <a:pPr marL="285750" indent="-285750">
              <a:buFontTx/>
              <a:buChar char="-"/>
            </a:pPr>
            <a:r>
              <a:rPr lang="cs-CZ" sz="3000" dirty="0" smtClean="0"/>
              <a:t>výživa: </a:t>
            </a:r>
            <a:r>
              <a:rPr lang="cs-CZ" sz="3000" b="1" u="sng" dirty="0" err="1" smtClean="0"/>
              <a:t>reducenti</a:t>
            </a:r>
            <a:endParaRPr lang="cs-CZ" sz="3000" b="1" u="sng" dirty="0" smtClean="0"/>
          </a:p>
          <a:p>
            <a:pPr marL="742950" lvl="1" indent="-285750">
              <a:buFontTx/>
              <a:buChar char="-"/>
            </a:pPr>
            <a:r>
              <a:rPr lang="cs-CZ" sz="3000" i="1" dirty="0" smtClean="0"/>
              <a:t>hniložijné plísně</a:t>
            </a:r>
            <a:r>
              <a:rPr lang="cs-CZ" sz="3000" dirty="0" smtClean="0"/>
              <a:t> – rozkládají odumřelá těla</a:t>
            </a:r>
          </a:p>
          <a:p>
            <a:pPr lvl="1"/>
            <a:endParaRPr lang="cs-CZ" sz="3000" dirty="0" smtClean="0"/>
          </a:p>
          <a:p>
            <a:pPr marL="742950" lvl="1" indent="-285750">
              <a:buFontTx/>
              <a:buChar char="-"/>
            </a:pPr>
            <a:r>
              <a:rPr lang="cs-CZ" sz="3000" i="1" dirty="0" smtClean="0"/>
              <a:t>parazitické plísně</a:t>
            </a:r>
            <a:r>
              <a:rPr lang="cs-CZ" sz="3000" dirty="0" smtClean="0"/>
              <a:t> – získávají živiny z živých těl</a:t>
            </a:r>
          </a:p>
          <a:p>
            <a:pPr lvl="1"/>
            <a:endParaRPr lang="cs-CZ" sz="2800" dirty="0" smtClean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  <p:pic>
        <p:nvPicPr>
          <p:cNvPr id="1026" name="Picture 2" descr="File:Schimmelmandarij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89039"/>
            <a:ext cx="3970284" cy="297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56847" y="6390620"/>
            <a:ext cx="743345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440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1986569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Význam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188041"/>
            <a:ext cx="1761829" cy="58477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Negativní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1959555"/>
            <a:ext cx="49178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znehodnocení potravin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nemoci rostlin a živočichů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plísňová onemocnění člověka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plesnivění omítek…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4005064"/>
            <a:ext cx="1584921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Pozitivní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725144"/>
            <a:ext cx="672767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zdroj antibiotik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výroba plísňových sýrů (Hermelín, niva …)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5609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Mucor.mucedo.-.linds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36912"/>
            <a:ext cx="60960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31640" y="637203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60648"/>
            <a:ext cx="3321743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Plíseň hlavičková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079158"/>
            <a:ext cx="47421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velmi běžná plíseň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r</a:t>
            </a:r>
            <a:r>
              <a:rPr lang="cs-CZ" sz="2800" dirty="0" smtClean="0"/>
              <a:t>oste na ovoci a potravinách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výtrusy se šíří vzduchem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8526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PSM V09 D428 Penicillium crustac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121146"/>
            <a:ext cx="2986683" cy="362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260648"/>
            <a:ext cx="4711226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Štětičkovec</a:t>
            </a:r>
            <a:r>
              <a:rPr lang="cs-CZ" sz="3600" dirty="0" smtClean="0"/>
              <a:t> (</a:t>
            </a:r>
            <a:r>
              <a:rPr lang="cs-CZ" sz="3600" i="1" dirty="0" err="1"/>
              <a:t>P</a:t>
            </a:r>
            <a:r>
              <a:rPr lang="cs-CZ" sz="3600" i="1" dirty="0" err="1" smtClean="0"/>
              <a:t>enicillium</a:t>
            </a:r>
            <a:r>
              <a:rPr lang="cs-CZ" sz="3600" dirty="0" smtClean="0"/>
              <a:t>)</a:t>
            </a:r>
            <a:endParaRPr lang="cs-CZ" sz="3600" dirty="0"/>
          </a:p>
        </p:txBody>
      </p:sp>
      <p:pic>
        <p:nvPicPr>
          <p:cNvPr id="4100" name="Picture 4" descr="File:Penicilli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2" y="3180280"/>
            <a:ext cx="4748116" cy="356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88895" y="6372036"/>
            <a:ext cx="74334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6372036"/>
            <a:ext cx="74334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980728"/>
            <a:ext cx="4072397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d</a:t>
            </a:r>
            <a:r>
              <a:rPr lang="cs-CZ" sz="2800" dirty="0" smtClean="0"/>
              <a:t>říve zdroj antibiotik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oužíván k výrobě sýrů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ěkteré druhy patogenní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064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260648"/>
            <a:ext cx="2589363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Plísňové sýry</a:t>
            </a:r>
            <a:endParaRPr lang="cs-CZ" sz="3600" dirty="0"/>
          </a:p>
        </p:txBody>
      </p:sp>
      <p:grpSp>
        <p:nvGrpSpPr>
          <p:cNvPr id="2" name="Skupina 1"/>
          <p:cNvGrpSpPr/>
          <p:nvPr/>
        </p:nvGrpSpPr>
        <p:grpSpPr>
          <a:xfrm>
            <a:off x="5004047" y="4221088"/>
            <a:ext cx="4133475" cy="2618502"/>
            <a:chOff x="2843808" y="3235479"/>
            <a:chExt cx="5099720" cy="3251072"/>
          </a:xfrm>
        </p:grpSpPr>
        <p:pic>
          <p:nvPicPr>
            <p:cNvPr id="1026" name="Picture 2" descr="Soubor:Camembert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3235479"/>
              <a:ext cx="5099720" cy="3251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2843808" y="6093296"/>
              <a:ext cx="687378" cy="343916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cs-CZ" sz="1200" dirty="0" smtClean="0"/>
                <a:t>Obr. 6</a:t>
              </a:r>
              <a:endParaRPr lang="cs-CZ" sz="1200" dirty="0"/>
            </a:p>
          </p:txBody>
        </p:sp>
      </p:grpSp>
      <p:pic>
        <p:nvPicPr>
          <p:cNvPr id="1028" name="Picture 4" descr="Soubor:Blauschimmelkäse IMGP5469 w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3111"/>
            <a:ext cx="4349498" cy="290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822952" y="2960077"/>
            <a:ext cx="557140" cy="27699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7</a:t>
            </a:r>
            <a:endParaRPr lang="cs-CZ" sz="1200" dirty="0"/>
          </a:p>
        </p:txBody>
      </p:sp>
      <p:pic>
        <p:nvPicPr>
          <p:cNvPr id="1030" name="Picture 6" descr="Soubor:Roquefort chee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1628"/>
            <a:ext cx="3531846" cy="281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-36512" y="6525344"/>
            <a:ext cx="557140" cy="27699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</a:t>
            </a:r>
            <a:r>
              <a:rPr lang="cs-CZ" sz="1200" dirty="0"/>
              <a:t>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03592" y="6152099"/>
            <a:ext cx="2067425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Roquefort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3915709"/>
            <a:ext cx="240482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Camembert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740352" y="46365"/>
            <a:ext cx="1011495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Niva</a:t>
            </a:r>
            <a:endParaRPr lang="cs-CZ" sz="3600" dirty="0"/>
          </a:p>
        </p:txBody>
      </p:sp>
      <p:pic>
        <p:nvPicPr>
          <p:cNvPr id="1032" name="Picture 8" descr="Soubor:Brie de Meaux clos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93" y="1052736"/>
            <a:ext cx="3539160" cy="265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79512" y="3399382"/>
            <a:ext cx="557140" cy="27699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9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1556" y="3201838"/>
            <a:ext cx="931665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Brie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86489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5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224327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Antibiotika</a:t>
            </a:r>
            <a:endParaRPr lang="cs-CZ" sz="3600" dirty="0"/>
          </a:p>
        </p:txBody>
      </p:sp>
      <p:pic>
        <p:nvPicPr>
          <p:cNvPr id="2050" name="Picture 2" descr="Soubor:Doxycycline 100mg capsu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3627537" cy="332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4120599"/>
            <a:ext cx="635687" cy="27699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10</a:t>
            </a:r>
            <a:endParaRPr lang="cs-CZ" sz="1200" dirty="0"/>
          </a:p>
        </p:txBody>
      </p:sp>
      <p:pic>
        <p:nvPicPr>
          <p:cNvPr id="2052" name="Picture 4" descr="Soubor:Alexander-flem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819" y="188640"/>
            <a:ext cx="3727669" cy="54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20072" y="5312241"/>
            <a:ext cx="635687" cy="27699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11</a:t>
            </a:r>
            <a:endParaRPr lang="cs-CZ" sz="1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90065" y="5733256"/>
            <a:ext cx="327442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Alexander Fleming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496" y="4437112"/>
            <a:ext cx="5303375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600" dirty="0" smtClean="0"/>
              <a:t>působí především proti bakteriím</a:t>
            </a:r>
          </a:p>
          <a:p>
            <a:pPr marL="457200" indent="-457200">
              <a:buFontTx/>
              <a:buChar char="-"/>
            </a:pPr>
            <a:r>
              <a:rPr lang="cs-CZ" sz="2600" dirty="0"/>
              <a:t>d</a:t>
            </a:r>
            <a:r>
              <a:rPr lang="cs-CZ" sz="2600" dirty="0" smtClean="0"/>
              <a:t>říve použití např. plesnivého</a:t>
            </a:r>
          </a:p>
          <a:p>
            <a:r>
              <a:rPr lang="cs-CZ" sz="2600" dirty="0" smtClean="0"/>
              <a:t>      mléka (Čína, 2500 l. p. n)</a:t>
            </a:r>
          </a:p>
          <a:p>
            <a:pPr marL="457200" indent="-457200">
              <a:buFontTx/>
              <a:buChar char="-"/>
            </a:pPr>
            <a:r>
              <a:rPr lang="cs-CZ" sz="2600" dirty="0"/>
              <a:t>o</a:t>
            </a:r>
            <a:r>
              <a:rPr lang="cs-CZ" sz="2600" dirty="0" smtClean="0"/>
              <a:t>bjev penicilinu učinil A. Fleming v</a:t>
            </a:r>
          </a:p>
          <a:p>
            <a:r>
              <a:rPr lang="cs-CZ" sz="2600" dirty="0"/>
              <a:t> </a:t>
            </a:r>
            <a:r>
              <a:rPr lang="cs-CZ" sz="2600" dirty="0" smtClean="0"/>
              <a:t>     roce 1922</a:t>
            </a:r>
          </a:p>
          <a:p>
            <a:endParaRPr lang="cs-CZ" sz="2600" dirty="0" smtClean="0"/>
          </a:p>
          <a:p>
            <a:pPr marL="457200" indent="-457200">
              <a:buFontTx/>
              <a:buChar char="-"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415023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 obrázků:</a:t>
            </a:r>
          </a:p>
          <a:p>
            <a:r>
              <a:rPr lang="cs-CZ" sz="1400" dirty="0" smtClean="0"/>
              <a:t>Obr. 1: </a:t>
            </a:r>
            <a:r>
              <a:rPr lang="pl-PL" sz="1400" dirty="0"/>
              <a:t>Dostupný z WWW: [ </a:t>
            </a:r>
            <a:r>
              <a:rPr lang="pl-PL" sz="1400" dirty="0" smtClean="0"/>
              <a:t>cit. 25.11.2012]. </a:t>
            </a:r>
            <a:r>
              <a:rPr lang="pl-PL" sz="1400" dirty="0" smtClean="0">
                <a:hlinkClick r:id="rId2"/>
              </a:rPr>
              <a:t>http://cs.wikipedia.org/wiki/Soubor:Verschimmeltes_Brot_2008-12-07.JPG</a:t>
            </a:r>
            <a:endParaRPr lang="pl-PL" sz="1050" dirty="0" smtClean="0"/>
          </a:p>
          <a:p>
            <a:r>
              <a:rPr lang="pl-PL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pl-PL" sz="1050" dirty="0"/>
              <a:t>25.11.2012</a:t>
            </a:r>
            <a:r>
              <a:rPr lang="cs-CZ" sz="1050" dirty="0" smtClean="0"/>
              <a:t>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commons.wikimedia.org/wiki/File:Schimmelmandarijn.jpg?uselang=cs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LINDSEY, James.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pl-PL" sz="1050" dirty="0"/>
              <a:t>25.11.2012</a:t>
            </a:r>
            <a:r>
              <a:rPr lang="cs-CZ" sz="1050" dirty="0" smtClean="0"/>
              <a:t>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http://cs.wikipedia.org/wiki/Soubor:Mucor.mucedo.-.</a:t>
            </a:r>
            <a:r>
              <a:rPr lang="cs-CZ" sz="1050" dirty="0" smtClean="0">
                <a:hlinkClick r:id="rId4"/>
              </a:rPr>
              <a:t>lindsey.jpg</a:t>
            </a:r>
            <a:endParaRPr lang="cs-CZ" sz="1050" dirty="0" smtClean="0"/>
          </a:p>
          <a:p>
            <a:r>
              <a:rPr lang="cs-CZ" sz="900" dirty="0" smtClean="0"/>
              <a:t>Obr. 4: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pl-PL" sz="900" dirty="0"/>
              <a:t>25.11.2012</a:t>
            </a:r>
            <a:r>
              <a:rPr lang="cs-CZ" sz="900" dirty="0" smtClean="0"/>
              <a:t>]. </a:t>
            </a:r>
            <a:r>
              <a:rPr lang="cs-CZ" sz="900" dirty="0"/>
              <a:t>Dostupný na WWW: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commons.wikimedia.org/wiki/File:PSM_V09_D428_Penicillium_crustaceum.jpg</a:t>
            </a:r>
            <a:endParaRPr lang="cs-CZ" sz="900" dirty="0" smtClean="0"/>
          </a:p>
          <a:p>
            <a:r>
              <a:rPr lang="cs-CZ" sz="1000" dirty="0" smtClean="0"/>
              <a:t>Obr. 5: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commons.wikimedia.org/wiki/File:Penicillium.jpg</a:t>
            </a:r>
            <a:endParaRPr lang="cs-CZ" sz="1000" dirty="0" smtClean="0"/>
          </a:p>
          <a:p>
            <a:r>
              <a:rPr lang="cs-CZ" sz="1000" dirty="0" smtClean="0"/>
              <a:t>Obr. 6: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cs.wikipedia.org/wiki/Soubor:Camembert.JPG</a:t>
            </a:r>
            <a:endParaRPr lang="cs-CZ" sz="1000" dirty="0" smtClean="0"/>
          </a:p>
          <a:p>
            <a:r>
              <a:rPr lang="cs-CZ" sz="1000" dirty="0" smtClean="0"/>
              <a:t>Obr. 7: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cs.wikipedia.org/wiki/Soubor:Blauschimmelk%C3%A4se_IMGP5469_wp.jpg</a:t>
            </a:r>
            <a:endParaRPr lang="cs-CZ" sz="1000" dirty="0" smtClean="0"/>
          </a:p>
          <a:p>
            <a:r>
              <a:rPr lang="cs-CZ" sz="1000" dirty="0" smtClean="0"/>
              <a:t>Obr. 8: 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cs.wikipedia.org/wiki/Soubor:Roquefort_cheese.jpg</a:t>
            </a:r>
            <a:endParaRPr lang="cs-CZ" sz="1000" dirty="0" smtClean="0"/>
          </a:p>
          <a:p>
            <a:r>
              <a:rPr lang="cs-CZ" sz="1000" dirty="0" smtClean="0"/>
              <a:t>Obr. 9: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10"/>
              </a:rPr>
              <a:t>http://</a:t>
            </a:r>
            <a:r>
              <a:rPr lang="cs-CZ" sz="1000" dirty="0" smtClean="0">
                <a:hlinkClick r:id="rId10"/>
              </a:rPr>
              <a:t>cs.wikipedia.org/wiki/Soubor:Brie_de_Meaux_close.jpg</a:t>
            </a:r>
            <a:endParaRPr lang="cs-CZ" sz="1000" dirty="0" smtClean="0"/>
          </a:p>
          <a:p>
            <a:r>
              <a:rPr lang="cs-CZ" sz="1000" dirty="0" smtClean="0"/>
              <a:t>Obr. 10: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11"/>
              </a:rPr>
              <a:t>http://</a:t>
            </a:r>
            <a:r>
              <a:rPr lang="cs-CZ" sz="1000" dirty="0" smtClean="0">
                <a:hlinkClick r:id="rId11"/>
              </a:rPr>
              <a:t>cs.wikipedia.org/wiki/Soubor:Doxycycline_100mg_capsules.jpg</a:t>
            </a:r>
            <a:endParaRPr lang="cs-CZ" sz="1000" dirty="0" smtClean="0"/>
          </a:p>
          <a:p>
            <a:r>
              <a:rPr lang="cs-CZ" sz="1000" dirty="0" smtClean="0"/>
              <a:t>Obr. 11: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pl-PL" sz="1000" dirty="0"/>
              <a:t>25.11.2012</a:t>
            </a:r>
            <a:r>
              <a:rPr lang="cs-CZ" sz="1000" dirty="0" smtClean="0"/>
              <a:t>]. </a:t>
            </a:r>
            <a:r>
              <a:rPr lang="cs-CZ" sz="1000" dirty="0"/>
              <a:t>Dostupný na WWW: </a:t>
            </a:r>
            <a:r>
              <a:rPr lang="cs-CZ" sz="1000" dirty="0">
                <a:hlinkClick r:id="rId12"/>
              </a:rPr>
              <a:t>http://</a:t>
            </a:r>
            <a:r>
              <a:rPr lang="cs-CZ" sz="1000" dirty="0" smtClean="0">
                <a:hlinkClick r:id="rId12"/>
              </a:rPr>
              <a:t>cs.wikipedia.org/wiki/Soubor:Alexander-fleming.jpg</a:t>
            </a:r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151198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17449</TotalTime>
  <Words>282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Nižší houby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Plísně</dc:title>
  <dc:creator>LukášD</dc:creator>
  <cp:lastModifiedBy>LukášD</cp:lastModifiedBy>
  <cp:revision>17</cp:revision>
  <dcterms:created xsi:type="dcterms:W3CDTF">2012-11-25T21:48:30Z</dcterms:created>
  <dcterms:modified xsi:type="dcterms:W3CDTF">2012-11-25T11:25:58Z</dcterms:modified>
</cp:coreProperties>
</file>