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7" r:id="rId4"/>
    <p:sldId id="256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58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7A4A-D736-4CA4-96E2-39ADE342FAD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3BD16-7C75-4ABD-A30D-5FA263109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6232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7A4A-D736-4CA4-96E2-39ADE342FAD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3BD16-7C75-4ABD-A30D-5FA263109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6914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7A4A-D736-4CA4-96E2-39ADE342FAD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3BD16-7C75-4ABD-A30D-5FA263109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5127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7A4A-D736-4CA4-96E2-39ADE342FAD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3BD16-7C75-4ABD-A30D-5FA263109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4749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7A4A-D736-4CA4-96E2-39ADE342FAD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3BD16-7C75-4ABD-A30D-5FA263109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5354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7A4A-D736-4CA4-96E2-39ADE342FAD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3BD16-7C75-4ABD-A30D-5FA263109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4686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7A4A-D736-4CA4-96E2-39ADE342FAD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3BD16-7C75-4ABD-A30D-5FA263109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3215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7A4A-D736-4CA4-96E2-39ADE342FAD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3BD16-7C75-4ABD-A30D-5FA263109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5484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7A4A-D736-4CA4-96E2-39ADE342FAD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3BD16-7C75-4ABD-A30D-5FA263109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0450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7A4A-D736-4CA4-96E2-39ADE342FAD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3BD16-7C75-4ABD-A30D-5FA263109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1948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B7A4A-D736-4CA4-96E2-39ADE342FAD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3BD16-7C75-4ABD-A30D-5FA263109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9607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6B7A4A-D736-4CA4-96E2-39ADE342FAD0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23BD16-7C75-4ABD-A30D-5FA263109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9188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ntoloma_Sinuatum_1.JPG" TargetMode="External"/><Relationship Id="rId2" Type="http://schemas.openxmlformats.org/officeDocument/2006/relationships/hyperlink" Target="http://cs.wikipedia.org/wiki/Soubor:Amanita_phalloide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Cortinarius_orellanus_2.JPG" TargetMode="External"/><Relationship Id="rId4" Type="http://schemas.openxmlformats.org/officeDocument/2006/relationships/hyperlink" Target="http://cs.wikipedia.org/wiki/Soubor:Amanita_muscaria_3_vliegenzwammen_op_rij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46750064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VY_32_INOVACE_13_15A_Vyšší houby - jedovaté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6. ročník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80433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006551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jedovatými houbami.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bude vědět, jaké jsou pověry spojené s jedovatými houbami. Dokáže popsat</a:t>
            </a:r>
          </a:p>
          <a:p>
            <a:r>
              <a:rPr lang="cs-CZ" dirty="0" smtClean="0"/>
              <a:t>příznaky otravy muchomůrkou zelenou a bude vědět, jaké jsou zásady první pomoci</a:t>
            </a:r>
          </a:p>
          <a:p>
            <a:r>
              <a:rPr lang="cs-CZ" dirty="0" smtClean="0"/>
              <a:t>při otravě houbami.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15. 12. 2012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18. 12. 2012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5116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Vyšší houby</a:t>
            </a:r>
            <a:endParaRPr lang="cs-CZ" sz="8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843808" y="4365104"/>
            <a:ext cx="3224601" cy="110799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Jedovaté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2140175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7057" y="260648"/>
            <a:ext cx="903144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Některé pověry spojené s jedovatými houbami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103308" y="1035893"/>
            <a:ext cx="8861179" cy="1384995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b="1" i="1" dirty="0">
                <a:solidFill>
                  <a:srgbClr val="FF0000"/>
                </a:solidFill>
              </a:rPr>
              <a:t>Jedovaté houby jsou pestře zbarvené</a:t>
            </a:r>
            <a:r>
              <a:rPr lang="cs-CZ" sz="2800" i="1" dirty="0"/>
              <a:t>.</a:t>
            </a:r>
            <a:r>
              <a:rPr lang="cs-CZ" sz="2800" dirty="0"/>
              <a:t> – </a:t>
            </a:r>
            <a:r>
              <a:rPr lang="cs-CZ" sz="2800" b="1" dirty="0"/>
              <a:t>Není pravda</a:t>
            </a:r>
            <a:r>
              <a:rPr lang="cs-CZ" sz="2800" dirty="0"/>
              <a:t>. Řada smrtelně jedovatých hub je bílá nebo má nenápadnou </a:t>
            </a:r>
            <a:r>
              <a:rPr lang="cs-CZ" sz="2800" dirty="0" smtClean="0"/>
              <a:t>barvu </a:t>
            </a:r>
            <a:r>
              <a:rPr lang="cs-CZ" sz="2800" dirty="0"/>
              <a:t>(např. muchomůrka zelená či muchomůrka jízlivá)</a:t>
            </a:r>
          </a:p>
        </p:txBody>
      </p:sp>
      <p:sp>
        <p:nvSpPr>
          <p:cNvPr id="6" name="Obdélník 5"/>
          <p:cNvSpPr/>
          <p:nvPr/>
        </p:nvSpPr>
        <p:spPr>
          <a:xfrm>
            <a:off x="77056" y="2690336"/>
            <a:ext cx="9031447" cy="1815882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700" b="1" i="1" dirty="0">
                <a:solidFill>
                  <a:srgbClr val="FF0000"/>
                </a:solidFill>
              </a:rPr>
              <a:t>Jedovaté houby nejsou </a:t>
            </a:r>
            <a:r>
              <a:rPr lang="cs-CZ" sz="2700" b="1" i="1" dirty="0" err="1">
                <a:solidFill>
                  <a:srgbClr val="FF0000"/>
                </a:solidFill>
              </a:rPr>
              <a:t>ožírané</a:t>
            </a:r>
            <a:r>
              <a:rPr lang="cs-CZ" sz="2700" b="1" i="1" dirty="0">
                <a:solidFill>
                  <a:srgbClr val="FF0000"/>
                </a:solidFill>
              </a:rPr>
              <a:t> slimáky a hmyzími larvami</a:t>
            </a:r>
            <a:r>
              <a:rPr lang="cs-CZ" sz="2700" i="1" dirty="0"/>
              <a:t>.</a:t>
            </a:r>
            <a:r>
              <a:rPr lang="cs-CZ" sz="2800" dirty="0"/>
              <a:t> – </a:t>
            </a:r>
            <a:r>
              <a:rPr lang="cs-CZ" sz="2800" b="1" dirty="0"/>
              <a:t>Není pravda</a:t>
            </a:r>
            <a:r>
              <a:rPr lang="cs-CZ" sz="2800" dirty="0"/>
              <a:t>, např. muchomůrka zelená </a:t>
            </a:r>
            <a:r>
              <a:rPr lang="cs-CZ" sz="2800" dirty="0" smtClean="0"/>
              <a:t>je pro</a:t>
            </a:r>
            <a:r>
              <a:rPr lang="cs-CZ" sz="2800" dirty="0"/>
              <a:t> hmyz neškodná a jeho larvy se v ní běžně vyskytují. </a:t>
            </a:r>
            <a:endParaRPr lang="cs-CZ" sz="2800" dirty="0" smtClean="0"/>
          </a:p>
          <a:p>
            <a:r>
              <a:rPr lang="cs-CZ" sz="2800" dirty="0" smtClean="0"/>
              <a:t>Plži </a:t>
            </a:r>
            <a:r>
              <a:rPr lang="cs-CZ" sz="2800" dirty="0"/>
              <a:t>je též hojně vyhledávaná.</a:t>
            </a:r>
          </a:p>
        </p:txBody>
      </p:sp>
    </p:spTree>
    <p:extLst>
      <p:ext uri="{BB962C8B-B14F-4D97-AF65-F5344CB8AC3E}">
        <p14:creationId xmlns:p14="http://schemas.microsoft.com/office/powerpoint/2010/main" xmlns="" val="2821678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7550" y="150796"/>
            <a:ext cx="8861179" cy="2677656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b="1" i="1" dirty="0">
                <a:solidFill>
                  <a:srgbClr val="FF0000"/>
                </a:solidFill>
              </a:rPr>
              <a:t>Dlouhé převaření či smažení zlikviduje každý jed.</a:t>
            </a:r>
            <a:r>
              <a:rPr lang="cs-CZ" sz="2800" dirty="0"/>
              <a:t> - </a:t>
            </a:r>
            <a:r>
              <a:rPr lang="cs-CZ" sz="2800" b="1" dirty="0"/>
              <a:t>Není pravda.</a:t>
            </a:r>
            <a:r>
              <a:rPr lang="cs-CZ" sz="2800" dirty="0"/>
              <a:t> Pouze některé jedovaté houby ztrácejí tepelnou úpravou </a:t>
            </a:r>
            <a:r>
              <a:rPr lang="cs-CZ" sz="2800" dirty="0" smtClean="0"/>
              <a:t>jedovatost </a:t>
            </a:r>
            <a:r>
              <a:rPr lang="cs-CZ" sz="2800" dirty="0"/>
              <a:t>(např. hřib satan), avšak většina toxinů je tepelně vysoce stabilní a var je neničí. Všechny smrtelně jedovaté houby vyskytující se na českém území si uchovávají svoji jedovatost i po dlouhodobé tepelné úpravě</a:t>
            </a:r>
          </a:p>
        </p:txBody>
      </p:sp>
      <p:sp>
        <p:nvSpPr>
          <p:cNvPr id="3" name="Obdélník 2"/>
          <p:cNvSpPr/>
          <p:nvPr/>
        </p:nvSpPr>
        <p:spPr>
          <a:xfrm>
            <a:off x="77550" y="2996952"/>
            <a:ext cx="8861179" cy="1815882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2800" b="1" i="1" dirty="0">
                <a:solidFill>
                  <a:srgbClr val="FF0000"/>
                </a:solidFill>
              </a:rPr>
              <a:t>Jedovaté houby chutnají odporně</a:t>
            </a:r>
            <a:r>
              <a:rPr lang="cs-CZ" sz="2800" i="1" dirty="0"/>
              <a:t>.</a:t>
            </a:r>
            <a:r>
              <a:rPr lang="cs-CZ" sz="2800" dirty="0"/>
              <a:t> - </a:t>
            </a:r>
            <a:r>
              <a:rPr lang="cs-CZ" sz="2800" b="1" dirty="0"/>
              <a:t>Není pravda.</a:t>
            </a:r>
            <a:r>
              <a:rPr lang="cs-CZ" sz="2800" dirty="0"/>
              <a:t> Naopak, řada smrtelně jedovatých hub je obecně označována jako chuťově vynikající, speciálně muchomůrka zelená a muchomůrka jízlivá jsou považovány za velmi chutné houby.</a:t>
            </a:r>
          </a:p>
        </p:txBody>
      </p:sp>
    </p:spTree>
    <p:extLst>
      <p:ext uri="{BB962C8B-B14F-4D97-AF65-F5344CB8AC3E}">
        <p14:creationId xmlns:p14="http://schemas.microsoft.com/office/powerpoint/2010/main" xmlns="" val="303610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40348"/>
            <a:ext cx="758053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Příznaky otravy </a:t>
            </a:r>
            <a:r>
              <a:rPr lang="cs-CZ" sz="3600" dirty="0" smtClean="0"/>
              <a:t>muchomůrkou </a:t>
            </a:r>
            <a:r>
              <a:rPr lang="cs-CZ" sz="3600" dirty="0" smtClean="0"/>
              <a:t>zelenou: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8350684" cy="483209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příznaky až po několika hodinách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bolest břicha, nevolnost, zvracení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situace se zhoršuje při nedostatečném přísunu tekutin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po 2 – 3 dnech zdánlivé zlepšení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nejkritičtější 5. den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může být trvalé poškození ledvin, jater, nebo i smrt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519696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448" y="188640"/>
            <a:ext cx="898104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První pomoc při otravě </a:t>
            </a:r>
            <a:r>
              <a:rPr lang="cs-CZ" sz="3600" dirty="0" smtClean="0"/>
              <a:t>muchomůrkou </a:t>
            </a:r>
            <a:r>
              <a:rPr lang="cs-CZ" sz="3600" dirty="0" smtClean="0"/>
              <a:t>zelenou: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7589193" cy="526297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/>
              <a:t>i</a:t>
            </a:r>
            <a:r>
              <a:rPr lang="cs-CZ" sz="2800" dirty="0" smtClean="0"/>
              <a:t>hned volat lékaře nebo postiženého dopravit do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nemocnice</a:t>
            </a:r>
          </a:p>
          <a:p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vyvolat zvracení, požít projímadlo </a:t>
            </a:r>
            <a:endParaRPr lang="cs-CZ" sz="2800" dirty="0"/>
          </a:p>
          <a:p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výplach žaludku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doplňovat tekutiny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živočišné uhlí (až 8 tablet najednou)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ukázat doktorovi vzorek hub, které pacient požil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749000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473642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Vybrané jedovaté houby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60240" y="6361583"/>
            <a:ext cx="14756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pic>
        <p:nvPicPr>
          <p:cNvPr id="1026" name="Picture 2" descr="Soubor:Amanita phalloid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97351" y="963884"/>
            <a:ext cx="40957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4968" y="5784760"/>
            <a:ext cx="3560398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muchomůrka zelená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144908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473642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Vybrané jedovaté houby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04256" y="6361583"/>
            <a:ext cx="14756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2050" name="Picture 2" descr="Soubor:Entoloma Sinuatum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1816" y="787969"/>
            <a:ext cx="4410236" cy="5880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4968" y="5784760"/>
            <a:ext cx="3366947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závojenka olovnatá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49964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Amanita muscaria 3 vliegenzwammen op rij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16632"/>
            <a:ext cx="473642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Vybrané jedovaté houby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08304" y="6119664"/>
            <a:ext cx="14756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4968" y="5784760"/>
            <a:ext cx="3814634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muchomůrka červená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74408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Cortinarius orellanus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58552"/>
            <a:ext cx="73437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6632"/>
            <a:ext cx="473642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Vybrané jedovaté houby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308304" y="6289575"/>
            <a:ext cx="14756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4968" y="5784760"/>
            <a:ext cx="3189976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pavučinec plyšový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738391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116632"/>
            <a:ext cx="4736425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Vybrané jedovaté houby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92280" y="6165304"/>
            <a:ext cx="14756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pic>
        <p:nvPicPr>
          <p:cNvPr id="5124" name="Picture 4" descr="Soubor:2008-10 Amanita pantherina croppe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762963"/>
            <a:ext cx="48006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4968" y="5784760"/>
            <a:ext cx="4067780" cy="58477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muchomůrka tygrovitá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616567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8411470" cy="440120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Znáš některé pověry, spojené s jedovatými houbami.</a:t>
            </a:r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Jaké jsou příznaky otravy muchomůrkou zelenou?</a:t>
            </a:r>
          </a:p>
          <a:p>
            <a:pPr marL="514350" indent="-514350">
              <a:buAutoNum type="arabicPeriod"/>
            </a:pPr>
            <a:endParaRPr lang="cs-CZ" sz="2800" dirty="0"/>
          </a:p>
          <a:p>
            <a:pPr marL="514350" indent="-514350">
              <a:buAutoNum type="arabicPeriod"/>
            </a:pPr>
            <a:r>
              <a:rPr lang="cs-CZ" sz="2800" dirty="0" smtClean="0"/>
              <a:t>Jak postupovat v případě požití muchomůrky zelené?</a:t>
            </a:r>
          </a:p>
          <a:p>
            <a:pPr marL="514350" indent="-514350">
              <a:buAutoNum type="arabicPeriod"/>
            </a:pPr>
            <a:endParaRPr lang="cs-CZ" sz="2800" dirty="0"/>
          </a:p>
          <a:p>
            <a:pPr marL="514350" indent="-514350">
              <a:buAutoNum type="arabicPeriod"/>
            </a:pPr>
            <a:r>
              <a:rPr lang="cs-CZ" sz="2800" dirty="0" smtClean="0"/>
              <a:t>Jaké je telefonní číslo vytočíš, když budeš potřebovat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volat lékaře?</a:t>
            </a:r>
          </a:p>
          <a:p>
            <a:endParaRPr lang="cs-CZ" sz="2800" dirty="0"/>
          </a:p>
          <a:p>
            <a:r>
              <a:rPr lang="cs-CZ" sz="2800" dirty="0" smtClean="0"/>
              <a:t>5.  Jmenuj příklady jedovatých hub.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885716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4218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obrázků: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24744"/>
            <a:ext cx="8529899" cy="8771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15.12.2012].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cs.wikipedia.org/wiki/Soubor:Amanita_phalloides.jpg</a:t>
            </a:r>
            <a:endParaRPr lang="cs-CZ" sz="1050" dirty="0" smtClean="0"/>
          </a:p>
          <a:p>
            <a:r>
              <a:rPr lang="cs-CZ" sz="1050" dirty="0" smtClean="0"/>
              <a:t>Obr. 2: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15.12.2012].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cs.wikipedia.org/wiki/Soubor:Entoloma_Sinuatum_1.JPG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15.12.2012]. Dostupný na WWW: </a:t>
            </a: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cs.wikipedia.org/wiki/Soubor:Amanita_muscaria_3_vliegenzwammen_op_rij.jpg</a:t>
            </a:r>
            <a:endParaRPr lang="cs-CZ" sz="900" dirty="0" smtClean="0"/>
          </a:p>
          <a:p>
            <a:r>
              <a:rPr lang="cs-CZ" sz="900" dirty="0" smtClean="0"/>
              <a:t>Obr. 4: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15.12.2012]. Dostupný na WWW: </a:t>
            </a:r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cs.wikipedia.org/wiki/Soubor:Cortinarius_orellanus_2.JPG</a:t>
            </a:r>
            <a:endParaRPr lang="cs-CZ" sz="900" dirty="0" smtClean="0"/>
          </a:p>
          <a:p>
            <a:r>
              <a:rPr lang="cs-CZ" sz="900" dirty="0" smtClean="0"/>
              <a:t>Obr. 5: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15.12.2012]. Dostupný na WWW: http://cs.wikipedia.org/wiki/Soubor:2008-10_Amanita_pantherina_cropped.jpg</a:t>
            </a:r>
          </a:p>
        </p:txBody>
      </p:sp>
    </p:spTree>
    <p:extLst>
      <p:ext uri="{BB962C8B-B14F-4D97-AF65-F5344CB8AC3E}">
        <p14:creationId xmlns:p14="http://schemas.microsoft.com/office/powerpoint/2010/main" xmlns="" val="1919846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25952</TotalTime>
  <Words>317</Words>
  <Application>Microsoft Office PowerPoint</Application>
  <PresentationFormat>Předvádění na obrazovce (4:3)</PresentationFormat>
  <Paragraphs>90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Dum</cp:lastModifiedBy>
  <cp:revision>7</cp:revision>
  <dcterms:created xsi:type="dcterms:W3CDTF">2013-05-30T15:06:47Z</dcterms:created>
  <dcterms:modified xsi:type="dcterms:W3CDTF">2013-06-24T20:57:03Z</dcterms:modified>
</cp:coreProperties>
</file>