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59" r:id="rId6"/>
    <p:sldId id="262" r:id="rId7"/>
    <p:sldId id="263" r:id="rId8"/>
    <p:sldId id="261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5059-4BA9-47BB-9FDC-DE95E30232B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30B3C-F390-4B8B-AAFD-4A03936467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051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5059-4BA9-47BB-9FDC-DE95E30232B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30B3C-F390-4B8B-AAFD-4A03936467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822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5059-4BA9-47BB-9FDC-DE95E30232B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30B3C-F390-4B8B-AAFD-4A03936467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382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5059-4BA9-47BB-9FDC-DE95E30232B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30B3C-F390-4B8B-AAFD-4A03936467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741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5059-4BA9-47BB-9FDC-DE95E30232B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30B3C-F390-4B8B-AAFD-4A03936467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73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5059-4BA9-47BB-9FDC-DE95E30232B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30B3C-F390-4B8B-AAFD-4A03936467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9910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5059-4BA9-47BB-9FDC-DE95E30232B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30B3C-F390-4B8B-AAFD-4A03936467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062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5059-4BA9-47BB-9FDC-DE95E30232B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30B3C-F390-4B8B-AAFD-4A03936467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407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5059-4BA9-47BB-9FDC-DE95E30232B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30B3C-F390-4B8B-AAFD-4A03936467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654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5059-4BA9-47BB-9FDC-DE95E30232B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30B3C-F390-4B8B-AAFD-4A03936467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994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5059-4BA9-47BB-9FDC-DE95E30232B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30B3C-F390-4B8B-AAFD-4A03936467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473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A75059-4BA9-47BB-9FDC-DE95E30232B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E30B3C-F390-4B8B-AAFD-4A03936467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804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nodonta_cygnea1.jpg" TargetMode="External"/><Relationship Id="rId2" Type="http://schemas.openxmlformats.org/officeDocument/2006/relationships/hyperlink" Target="http://commons.wikimedia.org/wiki/File:Three_Mussels_Margaritifera_margaritifera_in_hand.JPG?uselang=cs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Pinctada_margaritifera_MHNT.CON.2002.893.jpg" TargetMode="External"/><Relationship Id="rId5" Type="http://schemas.openxmlformats.org/officeDocument/2006/relationships/hyperlink" Target="http://cs.wikipedia.org/wiki/Soubor:Ostrea_edulis_01.jpg" TargetMode="External"/><Relationship Id="rId4" Type="http://schemas.openxmlformats.org/officeDocument/2006/relationships/hyperlink" Target="http://cs.wikipedia.org/wiki/Soubor:Coqu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2211499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VY_32_INOVACE_18_15A_Mlži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6. ročník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575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869911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charakteristikou a se zástupci </a:t>
            </a:r>
            <a:r>
              <a:rPr lang="cs-CZ" dirty="0" smtClean="0"/>
              <a:t>mlžů.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stavbu těla </a:t>
            </a:r>
            <a:r>
              <a:rPr lang="cs-CZ" dirty="0" smtClean="0"/>
              <a:t>mlžů </a:t>
            </a:r>
            <a:r>
              <a:rPr lang="cs-CZ" dirty="0" smtClean="0"/>
              <a:t>včetně charakteristiky tělních soustav.</a:t>
            </a:r>
          </a:p>
          <a:p>
            <a:r>
              <a:rPr lang="cs-CZ" dirty="0" smtClean="0"/>
              <a:t>Dokáže vysvětlit </a:t>
            </a:r>
            <a:r>
              <a:rPr lang="cs-CZ" dirty="0" smtClean="0"/>
              <a:t>pojem lastura a vysvětlit odlišnost od ulity. </a:t>
            </a:r>
          </a:p>
          <a:p>
            <a:r>
              <a:rPr lang="cs-CZ" dirty="0" smtClean="0"/>
              <a:t>Bude </a:t>
            </a:r>
            <a:r>
              <a:rPr lang="cs-CZ" dirty="0" smtClean="0"/>
              <a:t>umět poznat základní druhy </a:t>
            </a:r>
            <a:r>
              <a:rPr lang="cs-CZ" dirty="0" smtClean="0"/>
              <a:t>mlžů.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10</a:t>
            </a:r>
            <a:r>
              <a:rPr lang="cs-CZ" dirty="0" smtClean="0"/>
              <a:t>. </a:t>
            </a:r>
            <a:r>
              <a:rPr lang="cs-CZ" dirty="0"/>
              <a:t>2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12</a:t>
            </a:r>
            <a:r>
              <a:rPr lang="cs-CZ" dirty="0" smtClean="0"/>
              <a:t>. </a:t>
            </a:r>
            <a:r>
              <a:rPr lang="cs-CZ" dirty="0"/>
              <a:t>2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586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Mlži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1536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55199"/>
            <a:ext cx="8424936" cy="569386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pouze vodní</a:t>
            </a:r>
          </a:p>
          <a:p>
            <a:pPr marL="457200" indent="-457200">
              <a:buFontTx/>
              <a:buChar char="-"/>
            </a:pPr>
            <a:endParaRPr lang="cs-CZ" sz="2800" b="1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tělo zploštělé, bez hlavy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tělo kryté dvěma </a:t>
            </a:r>
            <a:r>
              <a:rPr lang="cs-CZ" sz="2800" b="1" dirty="0" smtClean="0"/>
              <a:t>lasturami </a:t>
            </a:r>
            <a:r>
              <a:rPr lang="cs-CZ" sz="2800" dirty="0" smtClean="0"/>
              <a:t>(z uhličitanu vápenatého)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vývoj nepřímý: vajíčko – larva – dospělec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l</a:t>
            </a:r>
            <a:r>
              <a:rPr lang="cs-CZ" sz="2800" dirty="0" smtClean="0"/>
              <a:t>arvy jsou cizopasníci ryb</a:t>
            </a:r>
            <a:endParaRPr lang="cs-CZ" sz="2800" dirty="0"/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DS: žábry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RS: většinou oddělené pohlaví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6632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3307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4491422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 sladkovodní</a:t>
            </a:r>
            <a:endParaRPr lang="cs-CZ" sz="4000" dirty="0"/>
          </a:p>
        </p:txBody>
      </p:sp>
      <p:pic>
        <p:nvPicPr>
          <p:cNvPr id="1026" name="Picture 2" descr="File:Three Mussels Margaritifera margaritifera in han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80728"/>
            <a:ext cx="4071106" cy="305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496" y="400506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9250" y="4273246"/>
            <a:ext cx="2485873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perlorodka říční</a:t>
            </a:r>
            <a:endParaRPr lang="cs-CZ" sz="2800" dirty="0"/>
          </a:p>
        </p:txBody>
      </p:sp>
      <p:pic>
        <p:nvPicPr>
          <p:cNvPr id="1028" name="Picture 4" descr="Soubor:Anodonta cygnea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80728"/>
            <a:ext cx="4096255" cy="4976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88024" y="595737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6111262"/>
            <a:ext cx="244791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škeble rybničná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01146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35662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 mořští</a:t>
            </a:r>
            <a:endParaRPr lang="cs-CZ" sz="4000" dirty="0"/>
          </a:p>
        </p:txBody>
      </p:sp>
      <p:pic>
        <p:nvPicPr>
          <p:cNvPr id="2050" name="Picture 2" descr="Soubor:Coqu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32" y="980728"/>
            <a:ext cx="2579237" cy="3438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3376" y="438775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8564" y="4803248"/>
            <a:ext cx="2251322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srdcovka jedlá</a:t>
            </a:r>
            <a:endParaRPr lang="cs-CZ" sz="2800" dirty="0"/>
          </a:p>
        </p:txBody>
      </p:sp>
      <p:pic>
        <p:nvPicPr>
          <p:cNvPr id="2052" name="Picture 4" descr="Soubor:Ostrea edulis 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2314"/>
            <a:ext cx="4034130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34884" y="309623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92877" y="2176999"/>
            <a:ext cx="195675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ústřice jedlá</a:t>
            </a:r>
            <a:endParaRPr lang="cs-CZ" sz="2800" dirty="0"/>
          </a:p>
        </p:txBody>
      </p:sp>
      <p:pic>
        <p:nvPicPr>
          <p:cNvPr id="2056" name="Picture 8" descr="Soubor:Pinctada margaritifera MHNT.CON.2002.89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501334"/>
            <a:ext cx="4145034" cy="312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852938" y="632060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6105162"/>
            <a:ext cx="3016210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perlotvorka mořská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56175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Pecten jacobae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168" y="125850"/>
            <a:ext cx="7546256" cy="6590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88424" y="636947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6157254"/>
            <a:ext cx="395717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hřebenatka svatojakubská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73917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6336704" cy="424731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Jaké prostředí osídlují mlži?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Popiš stavbu těla mlžů.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 se liší lastura a ulita?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Popiš vývoj mlžů.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 se živí larvy mlžů?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70674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16632"/>
            <a:ext cx="342189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obrázků:</a:t>
            </a:r>
            <a:endParaRPr lang="cs-CZ" sz="4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7504" y="1052736"/>
            <a:ext cx="8594019" cy="10387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</a:t>
            </a:r>
            <a:r>
              <a:rPr lang="cs-CZ" sz="800" dirty="0" smtClean="0"/>
              <a:t> </a:t>
            </a:r>
            <a:r>
              <a:rPr lang="cs-CZ" sz="800" dirty="0"/>
              <a:t>AUTOR NEUVEDEN. </a:t>
            </a:r>
            <a:r>
              <a:rPr lang="cs-CZ" sz="800" i="1" dirty="0"/>
              <a:t>Wikipedia.org</a:t>
            </a:r>
            <a:r>
              <a:rPr lang="cs-CZ" sz="800" dirty="0"/>
              <a:t> [online]. [cit. 29.5.2013]. Dostupný na WWW: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commons.wikimedia.org/wiki/File:Three_Mussels_Margaritifera_margaritifera_in_hand.JPG?uselang=cs</a:t>
            </a:r>
            <a:endParaRPr lang="cs-CZ" sz="80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29.5.2013].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cs.wikipedia.org/wiki/Soubor:Anodonta_cygnea1.jpg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BENJAMIN, </a:t>
            </a:r>
            <a:r>
              <a:rPr lang="cs-CZ" sz="1050" dirty="0" err="1"/>
              <a:t>Féron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29.5.2013].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cs.wikipedia.org/wiki/Soubor:Coques.jpg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29.5.2013].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cs.wikipedia.org/wiki/Soubor:Ostrea_edulis_01.jpg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900" dirty="0"/>
              <a:t>DESCOUENS, </a:t>
            </a:r>
            <a:r>
              <a:rPr lang="cs-CZ" sz="900" dirty="0" err="1"/>
              <a:t>Didier</a:t>
            </a:r>
            <a:r>
              <a:rPr lang="cs-CZ" sz="900" dirty="0"/>
              <a:t>. </a:t>
            </a:r>
            <a:r>
              <a:rPr lang="cs-CZ" sz="900" i="1" dirty="0"/>
              <a:t>Wikipedia.org</a:t>
            </a:r>
            <a:r>
              <a:rPr lang="cs-CZ" sz="900" dirty="0"/>
              <a:t> [online]. [cit. 29.5.2013]. Dostupný na WWW: </a:t>
            </a:r>
            <a:r>
              <a:rPr lang="cs-CZ" sz="900" dirty="0">
                <a:hlinkClick r:id="rId6"/>
              </a:rPr>
              <a:t>http://</a:t>
            </a:r>
            <a:r>
              <a:rPr lang="cs-CZ" sz="900" dirty="0" smtClean="0">
                <a:hlinkClick r:id="rId6"/>
              </a:rPr>
              <a:t>cs.wikipedia.org/wiki/Soubor:Pinctada_margaritifera_MHNT.CON.2002.893.jpg</a:t>
            </a:r>
            <a:endParaRPr lang="cs-CZ" sz="900" dirty="0" smtClean="0"/>
          </a:p>
          <a:p>
            <a:r>
              <a:rPr lang="cs-CZ" sz="900" dirty="0" smtClean="0"/>
              <a:t>Obr. 6: </a:t>
            </a:r>
            <a:r>
              <a:rPr lang="cs-CZ" sz="900" dirty="0"/>
              <a:t>TILLE, Andreas. </a:t>
            </a:r>
            <a:r>
              <a:rPr lang="cs-CZ" sz="900" i="1" dirty="0"/>
              <a:t>Wikipedia.org</a:t>
            </a:r>
            <a:r>
              <a:rPr lang="cs-CZ" sz="900" dirty="0"/>
              <a:t> [online]. [cit. 29.5.2013]. Dostupný na WWW: http://en.wikipedia.org/wiki/File:Pecten_jacobaeus.jpg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113420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8662</TotalTime>
  <Words>211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8</cp:revision>
  <dcterms:created xsi:type="dcterms:W3CDTF">2013-05-29T10:23:10Z</dcterms:created>
  <dcterms:modified xsi:type="dcterms:W3CDTF">2013-02-10T12:23:26Z</dcterms:modified>
</cp:coreProperties>
</file>