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61" r:id="rId5"/>
    <p:sldId id="262" r:id="rId6"/>
    <p:sldId id="263" r:id="rId7"/>
    <p:sldId id="258" r:id="rId8"/>
    <p:sldId id="259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7952104-71BB-48CB-A5C3-BB66A127C97E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EF3B4E1-FD9E-498E-80CB-D14916F89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7952104-71BB-48CB-A5C3-BB66A127C97E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EF3B4E1-FD9E-498E-80CB-D14916F8973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7952104-71BB-48CB-A5C3-BB66A127C97E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EF3B4E1-FD9E-498E-80CB-D14916F89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52104-71BB-48CB-A5C3-BB66A127C97E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3B4E1-FD9E-498E-80CB-D14916F8973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52104-71BB-48CB-A5C3-BB66A127C97E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3B4E1-FD9E-498E-80CB-D14916F8973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7952104-71BB-48CB-A5C3-BB66A127C97E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EF3B4E1-FD9E-498E-80CB-D14916F8973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52104-71BB-48CB-A5C3-BB66A127C97E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3B4E1-FD9E-498E-80CB-D14916F89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7952104-71BB-48CB-A5C3-BB66A127C97E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EF3B4E1-FD9E-498E-80CB-D14916F8973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7952104-71BB-48CB-A5C3-BB66A127C97E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EF3B4E1-FD9E-498E-80CB-D14916F8973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52104-71BB-48CB-A5C3-BB66A127C97E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3B4E1-FD9E-498E-80CB-D14916F89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52104-71BB-48CB-A5C3-BB66A127C97E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F3B4E1-FD9E-498E-80CB-D14916F89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7952104-71BB-48CB-A5C3-BB66A127C97E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EF3B4E1-FD9E-498E-80CB-D14916F8973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static.akcniceny.cz/foto/vyrobky/1311250/1311197.jpg" TargetMode="External"/><Relationship Id="rId2" Type="http://schemas.openxmlformats.org/officeDocument/2006/relationships/hyperlink" Target="http://static.akcniceny.cz/foto/vyrobky/644000/643960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lekarna-kunin.cz/media/product_categories/produkty_smetana_vareni.png" TargetMode="External"/><Relationship Id="rId4" Type="http://schemas.openxmlformats.org/officeDocument/2006/relationships/hyperlink" Target="http://www.mlekarna-kunin.cz/media/product_categories/produkty_smetana_zakysana.pn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274638"/>
            <a:ext cx="6336704" cy="1498178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</a:br>
            <a: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  <a:t>a Střední odborná škola gastronomie a služeb, Most, příspěvková organizace</a:t>
            </a:r>
            <a:r>
              <a:rPr lang="cs-CZ" sz="3200" cap="none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t/>
            </a:r>
            <a:br>
              <a:rPr lang="cs-CZ" sz="3200" cap="none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60909"/>
            <a:ext cx="7467600" cy="4444355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</a:t>
            </a:r>
            <a:r>
              <a:rPr lang="cs-CZ" sz="32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MATERIÁL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6211887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2132856"/>
            <a:ext cx="7380932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476672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9490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79712" y="2132856"/>
            <a:ext cx="6840760" cy="1944216"/>
          </a:xfrm>
        </p:spPr>
        <p:txBody>
          <a:bodyPr>
            <a:noAutofit/>
          </a:bodyPr>
          <a:lstStyle/>
          <a:p>
            <a:r>
              <a:rPr lang="cs-CZ" sz="8800" dirty="0" smtClean="0"/>
              <a:t>SMETANA</a:t>
            </a:r>
            <a:endParaRPr lang="cs-CZ" sz="8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333875"/>
            <a:ext cx="1905000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2162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467600" cy="1143000"/>
          </a:xfrm>
        </p:spPr>
        <p:txBody>
          <a:bodyPr/>
          <a:lstStyle/>
          <a:p>
            <a:r>
              <a:rPr lang="cs-CZ" sz="40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VÝROBA 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/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3200" dirty="0"/>
              <a:t>Úprava tučnosti mléka podle druhu </a:t>
            </a:r>
            <a:r>
              <a:rPr lang="cs-CZ" sz="3200" dirty="0" smtClean="0"/>
              <a:t>smetany.</a:t>
            </a:r>
            <a:endParaRPr lang="cs-CZ" sz="3200" dirty="0"/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3200" dirty="0" smtClean="0"/>
              <a:t>Balení.</a:t>
            </a:r>
            <a:endParaRPr lang="cs-CZ" sz="3200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84984"/>
            <a:ext cx="28575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90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>
            <a:noAutofit/>
          </a:bodyPr>
          <a:lstStyle/>
          <a:p>
            <a:pPr marL="457200" lvl="0" indent="-457200" eaLnBrk="0" fontAlgn="base" hangingPunct="0">
              <a:spcBef>
                <a:spcPts val="600"/>
              </a:spcBef>
              <a:spcAft>
                <a:spcPct val="0"/>
              </a:spcAft>
            </a:pPr>
            <a:r>
              <a:rPr lang="cs-CZ" sz="2800" b="1" u="sng" cap="none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ROZDĚLENÍ  SMETANY  PODLE TUČNOSTI:</a:t>
            </a:r>
            <a:br>
              <a:rPr lang="cs-CZ" sz="2800" b="1" u="sng" cap="none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Smetana  ke  šlehání      30% - 33%  </a:t>
            </a:r>
            <a:r>
              <a:rPr lang="cs-CZ" b="1" i="1" dirty="0" err="1">
                <a:latin typeface="Times New Roman" pitchFamily="18" charset="0"/>
                <a:cs typeface="Times New Roman" pitchFamily="18" charset="0"/>
              </a:rPr>
              <a:t>t.v.s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./tuku/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Šlehačka  neochucená   33%  - 40%  </a:t>
            </a:r>
            <a:r>
              <a:rPr lang="cs-CZ" b="1" i="1" dirty="0" err="1">
                <a:latin typeface="Times New Roman" pitchFamily="18" charset="0"/>
                <a:cs typeface="Times New Roman" pitchFamily="18" charset="0"/>
              </a:rPr>
              <a:t>t.v.s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Šlehačka  ochucená     min.     32%  </a:t>
            </a:r>
            <a:r>
              <a:rPr lang="cs-CZ" b="1" i="1" dirty="0" err="1">
                <a:latin typeface="Times New Roman" pitchFamily="18" charset="0"/>
                <a:cs typeface="Times New Roman" pitchFamily="18" charset="0"/>
              </a:rPr>
              <a:t>t.v.s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Sladká  smetana             12% - 20%  </a:t>
            </a:r>
            <a:r>
              <a:rPr lang="cs-CZ" b="1" i="1" dirty="0" err="1">
                <a:latin typeface="Times New Roman" pitchFamily="18" charset="0"/>
                <a:cs typeface="Times New Roman" pitchFamily="18" charset="0"/>
              </a:rPr>
              <a:t>t.v.s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Smetana  na  vaření         6% - 12%  </a:t>
            </a:r>
            <a:r>
              <a:rPr lang="cs-CZ" b="1" i="1" dirty="0" err="1">
                <a:latin typeface="Times New Roman" pitchFamily="18" charset="0"/>
                <a:cs typeface="Times New Roman" pitchFamily="18" charset="0"/>
              </a:rPr>
              <a:t>t.v.s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Smetana  do  kávy            4% - 12%  </a:t>
            </a:r>
            <a:r>
              <a:rPr lang="cs-CZ" b="1" i="1" dirty="0" err="1">
                <a:latin typeface="Times New Roman" pitchFamily="18" charset="0"/>
                <a:cs typeface="Times New Roman" pitchFamily="18" charset="0"/>
              </a:rPr>
              <a:t>t.v.s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Šlehačky  ve  spreji ochucená, neochucená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Ostatní  smetanové 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výrobky -  dezerty, lahůdky, </a:t>
            </a:r>
          </a:p>
          <a:p>
            <a:pPr marL="0" lvl="0" indent="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     (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Lipánek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Ostraváček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, Pribináček, Smetánek…)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4689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179568" cy="1143000"/>
          </a:xfrm>
        </p:spPr>
        <p:txBody>
          <a:bodyPr>
            <a:normAutofit/>
          </a:bodyPr>
          <a:lstStyle/>
          <a:p>
            <a:r>
              <a:rPr lang="cs-CZ" sz="4000" b="1" u="sng" dirty="0" smtClean="0"/>
              <a:t>vady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Clr>
                <a:srgbClr val="AE0000"/>
              </a:buClr>
            </a:pPr>
            <a:r>
              <a:rPr lang="cs-CZ" dirty="0">
                <a:solidFill>
                  <a:prstClr val="black"/>
                </a:solidFill>
              </a:rPr>
              <a:t>BARVA S CIZÍM ODSTÍNEM NEBO ZABARVENÍM.</a:t>
            </a:r>
          </a:p>
          <a:p>
            <a:pPr lvl="0">
              <a:buClr>
                <a:srgbClr val="AE0000"/>
              </a:buClr>
            </a:pPr>
            <a:r>
              <a:rPr lang="cs-CZ" dirty="0">
                <a:solidFill>
                  <a:prstClr val="black"/>
                </a:solidFill>
              </a:rPr>
              <a:t>CHUŤ A VŮNĚ PO KRMIVU, HOŘKÁ, </a:t>
            </a:r>
            <a:r>
              <a:rPr lang="cs-CZ" dirty="0" smtClean="0">
                <a:solidFill>
                  <a:prstClr val="black"/>
                </a:solidFill>
              </a:rPr>
              <a:t>LOJOVITÁ, OLEJOVÁ, ZATUCHLÁ</a:t>
            </a:r>
            <a:r>
              <a:rPr lang="cs-CZ" dirty="0">
                <a:solidFill>
                  <a:prstClr val="black"/>
                </a:solidFill>
              </a:rPr>
              <a:t>, PLESNIVÁ, ŽLUKLÁ, SÝROVITÁ</a:t>
            </a:r>
          </a:p>
          <a:p>
            <a:pPr lvl="0">
              <a:buClr>
                <a:srgbClr val="AE0000"/>
              </a:buClr>
            </a:pPr>
            <a:r>
              <a:rPr lang="cs-CZ" dirty="0">
                <a:solidFill>
                  <a:prstClr val="black"/>
                </a:solidFill>
              </a:rPr>
              <a:t>PROŠLÁ ZÁRUČNÍ LHŮTA.</a:t>
            </a:r>
          </a:p>
          <a:p>
            <a:pPr lvl="0">
              <a:buClr>
                <a:srgbClr val="AE0000"/>
              </a:buClr>
            </a:pPr>
            <a:r>
              <a:rPr lang="cs-CZ" dirty="0">
                <a:solidFill>
                  <a:prstClr val="black"/>
                </a:solidFill>
              </a:rPr>
              <a:t>PROTRHLÝ OBAL.</a:t>
            </a:r>
          </a:p>
          <a:p>
            <a:pPr lvl="0">
              <a:buClr>
                <a:srgbClr val="AE0000"/>
              </a:buClr>
            </a:pPr>
            <a:r>
              <a:rPr lang="cs-CZ" dirty="0">
                <a:solidFill>
                  <a:prstClr val="black"/>
                </a:solidFill>
              </a:rPr>
              <a:t>ZÁMĚNA DRUHU.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429000"/>
            <a:ext cx="17621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3590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skladování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7467600" cy="4629128"/>
          </a:xfrm>
        </p:spPr>
        <p:txBody>
          <a:bodyPr/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chladící  lednici  od 1ºC  do   8°C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v čistotě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v regále, nedotýká se stěny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nesmí 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být uloženy na podlaze v 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lednici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provádíme obměnu zásob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</a:t>
            </a:r>
          </a:p>
          <a:p>
            <a:pPr lvl="0">
              <a:buClr>
                <a:srgbClr val="AE0000"/>
              </a:buClr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8678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OPAKOVÁNÍ: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JAKÝ JE ROZDÍL MEZI MLÉKEM A SMETANOU?</a:t>
            </a:r>
          </a:p>
          <a:p>
            <a:r>
              <a:rPr lang="cs-CZ" dirty="0" smtClean="0"/>
              <a:t>KOLIK % TUKU MÁ SMETANA KE ŠLEHÁNÍ?</a:t>
            </a:r>
          </a:p>
          <a:p>
            <a:r>
              <a:rPr lang="cs-CZ" dirty="0" smtClean="0"/>
              <a:t>VYJMENUJTE DRUHY SMETANY V PRODEJI?</a:t>
            </a:r>
          </a:p>
          <a:p>
            <a:r>
              <a:rPr lang="cs-CZ" dirty="0" smtClean="0"/>
              <a:t>JAKÉ JSOU NEJČASTĚJŠÍ VADY SMETANY?</a:t>
            </a:r>
          </a:p>
          <a:p>
            <a:r>
              <a:rPr lang="cs-CZ" dirty="0" smtClean="0"/>
              <a:t>KTERÉ  VÝROBKY ZE SMETANY JSOU URČENY PRO DĚTI?</a:t>
            </a:r>
          </a:p>
          <a:p>
            <a:r>
              <a:rPr lang="cs-CZ" dirty="0" smtClean="0"/>
              <a:t>SKLADUJE SE SMETANA JINAK NEŽ MLÉKO?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3056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ZDROJE: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700" u="sng" dirty="0">
                <a:solidFill>
                  <a:prstClr val="black"/>
                </a:solidFill>
              </a:rPr>
              <a:t>Odborná učebnice: </a:t>
            </a:r>
            <a:r>
              <a:rPr lang="cs-CZ" sz="1700" dirty="0">
                <a:solidFill>
                  <a:prstClr val="black"/>
                </a:solidFill>
              </a:rPr>
              <a:t>Josef </a:t>
            </a:r>
            <a:r>
              <a:rPr lang="cs-CZ" sz="1700" dirty="0" err="1">
                <a:solidFill>
                  <a:prstClr val="black"/>
                </a:solidFill>
              </a:rPr>
              <a:t>Kavina</a:t>
            </a:r>
            <a:r>
              <a:rPr lang="cs-CZ" sz="1700" dirty="0">
                <a:solidFill>
                  <a:prstClr val="black"/>
                </a:solidFill>
              </a:rPr>
              <a:t>, ZBOŽÍZNALSTVÍ POTRAVINÁŘSKÉHO ZBOŽÍ PRO 2. ROČNÍK středních odborných učilišť a integrovaných středních škol učebního oboru prodavač – prodavačka, zaměření pro potravinářské zboží a pro smíšené zboží, vydalo nakladatelství a vydavatelství IQ 147, spol. s.r.o. v Praze roku </a:t>
            </a:r>
            <a:r>
              <a:rPr lang="cs-CZ" sz="1700" dirty="0" smtClean="0">
                <a:solidFill>
                  <a:prstClr val="black"/>
                </a:solidFill>
              </a:rPr>
              <a:t>1997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static.akcniceny.cz/foto/vyrobky/644000/643960.jpg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static.akcniceny.cz/foto/vyrobky/1311250/1311197.jpg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www.mlekarna-kunin.cz/media/product_categories/produkty_smetana_zakysana.png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www.mlekarna-kunin.cz/media/product_categories/produkty_smetana_vareni.png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49971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1340768"/>
            <a:ext cx="6172200" cy="216024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KONEC</a:t>
            </a:r>
            <a:endParaRPr lang="cs-CZ" sz="9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653136"/>
            <a:ext cx="1905000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7225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160</TotalTime>
  <Words>283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Střední průmyslová škola a Střední odborná škola gastronomie a služeb, Most, příspěvková organizace </vt:lpstr>
      <vt:lpstr>SMETANA</vt:lpstr>
      <vt:lpstr>VÝROBA </vt:lpstr>
      <vt:lpstr>ROZDĚLENÍ  SMETANY  PODLE TUČNOSTI: </vt:lpstr>
      <vt:lpstr>vady</vt:lpstr>
      <vt:lpstr>skladování</vt:lpstr>
      <vt:lpstr>OPAKOVÁNÍ:</vt:lpstr>
      <vt:lpstr>ZDROJE: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příspěvková organizace </dc:title>
  <dc:creator>Pepe</dc:creator>
  <cp:lastModifiedBy>Pepe</cp:lastModifiedBy>
  <cp:revision>5</cp:revision>
  <dcterms:created xsi:type="dcterms:W3CDTF">2013-06-24T15:32:23Z</dcterms:created>
  <dcterms:modified xsi:type="dcterms:W3CDTF">2013-06-24T18:12:48Z</dcterms:modified>
</cp:coreProperties>
</file>