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5" r:id="rId9"/>
    <p:sldId id="258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4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C3B0618-C7F2-4C67-8A48-AB42F5B17B0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E3069F6-C58B-469E-9853-73D959163B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C3B0618-C7F2-4C67-8A48-AB42F5B17B0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E3069F6-C58B-469E-9853-73D959163B7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C3B0618-C7F2-4C67-8A48-AB42F5B17B0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E3069F6-C58B-469E-9853-73D959163B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B0618-C7F2-4C67-8A48-AB42F5B17B0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069F6-C58B-469E-9853-73D959163B7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B0618-C7F2-4C67-8A48-AB42F5B17B0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069F6-C58B-469E-9853-73D959163B7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C3B0618-C7F2-4C67-8A48-AB42F5B17B0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E3069F6-C58B-469E-9853-73D959163B7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B0618-C7F2-4C67-8A48-AB42F5B17B0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069F6-C58B-469E-9853-73D959163B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C3B0618-C7F2-4C67-8A48-AB42F5B17B0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E3069F6-C58B-469E-9853-73D959163B7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C3B0618-C7F2-4C67-8A48-AB42F5B17B0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E3069F6-C58B-469E-9853-73D959163B7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B0618-C7F2-4C67-8A48-AB42F5B17B0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069F6-C58B-469E-9853-73D959163B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B0618-C7F2-4C67-8A48-AB42F5B17B0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069F6-C58B-469E-9853-73D959163B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C3B0618-C7F2-4C67-8A48-AB42F5B17B0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E3069F6-C58B-469E-9853-73D959163B7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hyperlink" Target="http://www.nakupdomu.cz/editor/image/eshop_products/image_m_9085.jpg" TargetMode="External"/><Relationship Id="rId7" Type="http://schemas.openxmlformats.org/officeDocument/2006/relationships/hyperlink" Target="http://www.nakupdomu.cz/editor/image/eshop_products/image_m_9120.jpg" TargetMode="External"/><Relationship Id="rId2" Type="http://schemas.openxmlformats.org/officeDocument/2006/relationships/hyperlink" Target="http://www.nakupdomu.cz/editor/image/eshop_products/image_m_911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akupdomu.cz/editor/image/eshop_products/image_m_2014.jpg" TargetMode="External"/><Relationship Id="rId5" Type="http://schemas.openxmlformats.org/officeDocument/2006/relationships/hyperlink" Target="http://www.nakupdomu.cz/editor/image/eshop_products/image_m_9069.jpg" TargetMode="External"/><Relationship Id="rId4" Type="http://schemas.openxmlformats.org/officeDocument/2006/relationships/hyperlink" Target="http://www.nakupdomu.cz/editor/image/eshop_products/image_m_9066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274638"/>
            <a:ext cx="6017096" cy="1642194"/>
          </a:xfrm>
        </p:spPr>
        <p:txBody>
          <a:bodyPr>
            <a:normAutofit/>
          </a:bodyPr>
          <a:lstStyle/>
          <a:p>
            <a:r>
              <a:rPr lang="cs-CZ" sz="1600" b="1" dirty="0">
                <a:solidFill>
                  <a:srgbClr val="575F6D"/>
                </a:solidFill>
                <a:ea typeface="+mn-ea"/>
                <a:cs typeface="+mn-cs"/>
              </a:rPr>
              <a:t>Střední průmyslová škola</a:t>
            </a:r>
            <a:br>
              <a:rPr lang="cs-CZ" sz="1600" b="1" dirty="0">
                <a:solidFill>
                  <a:srgbClr val="575F6D"/>
                </a:solidFill>
                <a:ea typeface="+mn-ea"/>
                <a:cs typeface="+mn-cs"/>
              </a:rPr>
            </a:br>
            <a:r>
              <a:rPr lang="cs-CZ" sz="1600" b="1" dirty="0">
                <a:solidFill>
                  <a:srgbClr val="575F6D"/>
                </a:solidFill>
                <a:ea typeface="+mn-ea"/>
                <a:cs typeface="+mn-cs"/>
              </a:rPr>
              <a:t>a Střední odborná škola gastronomie a služeb, Most, příspěvková organizace</a:t>
            </a:r>
            <a:r>
              <a:rPr lang="cs-CZ" sz="3200" cap="none" dirty="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t/>
            </a:r>
            <a:br>
              <a:rPr lang="cs-CZ" sz="3200" cap="none" dirty="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133056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MATERIÁL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6672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5955" y="6021288"/>
            <a:ext cx="47926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348880"/>
            <a:ext cx="7560839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1891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35696" y="1412776"/>
            <a:ext cx="6912768" cy="3024336"/>
          </a:xfrm>
        </p:spPr>
        <p:txBody>
          <a:bodyPr>
            <a:noAutofit/>
          </a:bodyPr>
          <a:lstStyle/>
          <a:p>
            <a:pPr algn="ctr"/>
            <a:r>
              <a:rPr lang="cs-CZ" sz="6600" dirty="0" smtClean="0"/>
              <a:t>MRAŽENÉ MLÉČNÉ VÝROBKY</a:t>
            </a:r>
            <a:endParaRPr lang="cs-CZ" sz="6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6411"/>
            <a:ext cx="23622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1334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>
            <a:normAutofit/>
          </a:bodyPr>
          <a:lstStyle/>
          <a:p>
            <a:r>
              <a:rPr lang="cs-CZ" sz="5400" b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VÝROBA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467600" cy="5517232"/>
          </a:xfrm>
        </p:spPr>
        <p:txBody>
          <a:bodyPr>
            <a:normAutofit/>
          </a:bodyPr>
          <a:lstStyle/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dirty="0"/>
              <a:t>Základní směs (mléko, mléčný tuk, cukr,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None/>
            </a:pPr>
            <a:r>
              <a:rPr lang="cs-CZ" dirty="0"/>
              <a:t>      chuťové a aromatické přísady, emulgátory,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None/>
            </a:pPr>
            <a:r>
              <a:rPr lang="cs-CZ" dirty="0"/>
              <a:t>      stabilizátory)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 startAt="2"/>
            </a:pPr>
            <a:r>
              <a:rPr lang="cs-CZ" dirty="0"/>
              <a:t>Se pasterizuje, homogenizuje a chladí při teplotě 4ºC – při této teplotě zraje 24 hod.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 startAt="2"/>
            </a:pPr>
            <a:r>
              <a:rPr lang="cs-CZ" dirty="0"/>
              <a:t>Pak se hmota zmrazuje na – 5°C, našlehá se, formuje 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 startAt="2"/>
            </a:pPr>
            <a:r>
              <a:rPr lang="cs-CZ" dirty="0"/>
              <a:t>Pak  se ztužuje mražením na – 20°C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 startAt="2"/>
            </a:pPr>
            <a:r>
              <a:rPr lang="cs-CZ" dirty="0"/>
              <a:t>Nakonec se máčí do čokoládové polevy a zdobí ořechy…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 startAt="2"/>
            </a:pPr>
            <a:r>
              <a:rPr lang="cs-CZ" dirty="0"/>
              <a:t>Zabalí se a skladuje se v mrazícím zařízení při -18°C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9429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ROZDĚLENÍ: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132856"/>
            <a:ext cx="7467600" cy="4341096"/>
          </a:xfrm>
        </p:spPr>
        <p:txBody>
          <a:bodyPr>
            <a:normAutofit lnSpcReduction="10000"/>
          </a:bodyPr>
          <a:lstStyle/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MLÉČNÉ - ESKYMO</a:t>
            </a:r>
            <a:endParaRPr lang="cs-CZ" sz="2800" i="1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endParaRPr lang="cs-CZ" sz="2800" i="1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SMETANOVÉ  (KRÉMOVÉ, S TOPPINGEM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) – POLÁRKOVÝ SNÍH, RUSKÁ ZMRZLINA, NANUKY…</a:t>
            </a:r>
            <a:endParaRPr lang="cs-CZ" sz="2800" i="1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endParaRPr lang="cs-CZ" sz="2800" i="1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TVAROHOVÉ - MÍŠA</a:t>
            </a:r>
            <a:endParaRPr lang="cs-CZ" sz="2800" i="1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endParaRPr lang="cs-CZ" sz="2800" i="1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JOGURTOVÉ - NANUKY</a:t>
            </a:r>
            <a:endParaRPr lang="cs-CZ" sz="2800" i="1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9537" y="156411"/>
            <a:ext cx="27432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5237" y="4221088"/>
            <a:ext cx="2857500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8006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latin typeface="Times New Roman" pitchFamily="18" charset="0"/>
                <a:cs typeface="Times New Roman" pitchFamily="18" charset="0"/>
              </a:rPr>
              <a:t>OBALY</a:t>
            </a:r>
            <a:endParaRPr lang="cs-CZ" sz="54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88840"/>
            <a:ext cx="7467600" cy="4485112"/>
          </a:xfrm>
        </p:spPr>
        <p:txBody>
          <a:bodyPr/>
          <a:lstStyle/>
          <a:p>
            <a:r>
              <a:rPr lang="cs-CZ" dirty="0" smtClean="0"/>
              <a:t>DÓZY Z PVC</a:t>
            </a:r>
          </a:p>
          <a:p>
            <a:r>
              <a:rPr lang="cs-CZ" dirty="0" smtClean="0"/>
              <a:t>PAPÍROVÉ OBALY S POTISKEM</a:t>
            </a:r>
          </a:p>
          <a:p>
            <a:r>
              <a:rPr lang="cs-CZ" dirty="0" smtClean="0"/>
              <a:t>HLINÍKOVÁ FÓLIE S POTISKEM</a:t>
            </a:r>
          </a:p>
          <a:p>
            <a:r>
              <a:rPr lang="cs-CZ" dirty="0" smtClean="0"/>
              <a:t>KARONOVÉ KRABICE S POTISKEM</a:t>
            </a:r>
          </a:p>
          <a:p>
            <a:r>
              <a:rPr lang="cs-CZ" dirty="0" smtClean="0"/>
              <a:t>KELÍMKY Z PVC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2316" y="4725144"/>
            <a:ext cx="1857375" cy="141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8560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latin typeface="Times New Roman" pitchFamily="18" charset="0"/>
                <a:cs typeface="Times New Roman" pitchFamily="18" charset="0"/>
              </a:rPr>
              <a:t>VADY</a:t>
            </a:r>
            <a:endParaRPr lang="cs-CZ" sz="54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ROZEHŘÁTÝ /NESMÍ SE ZNOVU ZMRAZIT/</a:t>
            </a:r>
          </a:p>
          <a:p>
            <a:r>
              <a:rPr lang="cs-CZ" dirty="0" smtClean="0"/>
              <a:t>ROZMAČKANÝ NANUK</a:t>
            </a:r>
          </a:p>
          <a:p>
            <a:r>
              <a:rPr lang="cs-CZ" dirty="0" smtClean="0"/>
              <a:t>DÓZA PRASKLÁ</a:t>
            </a:r>
          </a:p>
          <a:p>
            <a:r>
              <a:rPr lang="cs-CZ" dirty="0" smtClean="0"/>
              <a:t>CHYBÍ VÍČKO</a:t>
            </a:r>
          </a:p>
          <a:p>
            <a:r>
              <a:rPr lang="cs-CZ" dirty="0" smtClean="0"/>
              <a:t>ŘÍDKÝ</a:t>
            </a:r>
          </a:p>
          <a:p>
            <a:r>
              <a:rPr lang="cs-CZ" dirty="0" smtClean="0"/>
              <a:t>ZÁMĚNA DRUHU</a:t>
            </a:r>
          </a:p>
          <a:p>
            <a:r>
              <a:rPr lang="cs-CZ" dirty="0" smtClean="0"/>
              <a:t>ŠPATNÁ TUČNOST</a:t>
            </a:r>
          </a:p>
          <a:p>
            <a:r>
              <a:rPr lang="cs-CZ" dirty="0" smtClean="0"/>
              <a:t>HRUDKY</a:t>
            </a:r>
          </a:p>
          <a:p>
            <a:r>
              <a:rPr lang="cs-CZ" dirty="0" smtClean="0"/>
              <a:t>KOUSKY LEDU</a:t>
            </a:r>
          </a:p>
          <a:p>
            <a:r>
              <a:rPr lang="cs-CZ" dirty="0" smtClean="0"/>
              <a:t>PROŠLÁ ZÁRUČNÍ LHŮTA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3126" y="2636912"/>
            <a:ext cx="2286000" cy="261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3742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latin typeface="Times New Roman" pitchFamily="18" charset="0"/>
                <a:cs typeface="Times New Roman" pitchFamily="18" charset="0"/>
              </a:rPr>
              <a:t>SKLADOVÁNÍ</a:t>
            </a:r>
            <a:endParaRPr lang="cs-CZ" sz="54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16832"/>
            <a:ext cx="7467600" cy="4557120"/>
          </a:xfrm>
        </p:spPr>
        <p:txBody>
          <a:bodyPr/>
          <a:lstStyle/>
          <a:p>
            <a:r>
              <a:rPr lang="cs-CZ" dirty="0" smtClean="0"/>
              <a:t>V MRAZÍCÍ LEDNICI PŘI TEPLOTĚ -18°C</a:t>
            </a:r>
          </a:p>
          <a:p>
            <a:r>
              <a:rPr lang="cs-CZ" dirty="0" smtClean="0"/>
              <a:t>V REGÁLE NEBO NA DŘEVĚNÉ PODLOŽCE, NESMÍ BÝT KRABICE NA PODLAZE</a:t>
            </a:r>
          </a:p>
          <a:p>
            <a:r>
              <a:rPr lang="cs-CZ" dirty="0" smtClean="0"/>
              <a:t>STÁLE NA STEJNÉ MÍSTO</a:t>
            </a:r>
          </a:p>
          <a:p>
            <a:r>
              <a:rPr lang="cs-CZ" dirty="0" smtClean="0"/>
              <a:t>DODRŽUJEME OBMĚNU ZÁSOB</a:t>
            </a:r>
          </a:p>
          <a:p>
            <a:r>
              <a:rPr lang="cs-CZ" dirty="0" smtClean="0"/>
              <a:t>V ČISTÉ LEDNICI</a:t>
            </a:r>
          </a:p>
          <a:p>
            <a:r>
              <a:rPr lang="cs-CZ" dirty="0" smtClean="0"/>
              <a:t>POKUD JE MRAZÍCÍ LEDNICE OTEVŘENÁ (VANA V PRODEJNĚ) TEPLOTA JE -23°C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631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54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Podle čeho rozdělujeme mražené mléčné výrobky?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jsou nejčastější vady mražených mléčných výrobků?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správně skladovat mražené mléčné výrobky, abychom předešli některým vadám?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základní suroviny se používají pro mražené mléčné výrobky?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 jakých obalech se prodávají mražené mléčné výrobky?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6133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b="1" u="sng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54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124744"/>
            <a:ext cx="8820472" cy="5349208"/>
          </a:xfrm>
        </p:spPr>
        <p:txBody>
          <a:bodyPr/>
          <a:lstStyle/>
          <a:p>
            <a:pPr lvl="0">
              <a:buClr>
                <a:srgbClr val="FE8637"/>
              </a:buClr>
            </a:pPr>
            <a:r>
              <a:rPr lang="cs-CZ" sz="1700" u="sng" dirty="0">
                <a:solidFill>
                  <a:prstClr val="black"/>
                </a:solidFill>
              </a:rPr>
              <a:t>Odborná učebnice: </a:t>
            </a:r>
            <a:r>
              <a:rPr lang="cs-CZ" sz="1700" dirty="0">
                <a:solidFill>
                  <a:prstClr val="black"/>
                </a:solidFill>
              </a:rPr>
              <a:t>Josef </a:t>
            </a:r>
            <a:r>
              <a:rPr lang="cs-CZ" sz="1700" dirty="0" err="1">
                <a:solidFill>
                  <a:prstClr val="black"/>
                </a:solidFill>
              </a:rPr>
              <a:t>Kavina</a:t>
            </a:r>
            <a:r>
              <a:rPr lang="cs-CZ" sz="1700" dirty="0">
                <a:solidFill>
                  <a:prstClr val="black"/>
                </a:solidFill>
              </a:rPr>
              <a:t>, ZBOŽÍZNALSTVÍ POTRAVINÁŘSKÉHO ZBOŽÍ PRO 2. ROČNÍK středních odborných učilišť a integrovaných středních škol učebního oboru prodavač – prodavačka, zaměření pro potravinářské zboží a pro smíšené zboží, vydalo nakladatelství a vydavatelství IQ 147, spol. s.r.o. v Praze roku 1997</a:t>
            </a:r>
            <a:endParaRPr lang="cs-CZ" sz="1900" dirty="0">
              <a:solidFill>
                <a:prstClr val="black"/>
              </a:solidFill>
              <a:latin typeface="Gill Sans MT"/>
            </a:endParaRPr>
          </a:p>
          <a:p>
            <a:pPr marL="342900" lvl="0" indent="-342900">
              <a:spcBef>
                <a:spcPct val="20000"/>
              </a:spcBef>
              <a:buClrTx/>
              <a:buSzTx/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  <a:latin typeface="Calibri"/>
                <a:hlinkClick r:id="rId2"/>
              </a:rPr>
              <a:t>http://</a:t>
            </a:r>
            <a:r>
              <a:rPr lang="cs-CZ" sz="2000" dirty="0" smtClean="0">
                <a:solidFill>
                  <a:prstClr val="black"/>
                </a:solidFill>
                <a:latin typeface="Calibri"/>
                <a:hlinkClick r:id="rId2"/>
              </a:rPr>
              <a:t>www.nakupdomu.cz/editor/image/eshop_products/image_m_9111.jpg</a:t>
            </a:r>
            <a:endParaRPr lang="cs-CZ" sz="2000" dirty="0" smtClean="0">
              <a:solidFill>
                <a:prstClr val="black"/>
              </a:solidFill>
              <a:latin typeface="Calibri"/>
            </a:endParaRPr>
          </a:p>
          <a:p>
            <a:pPr marL="342900" lvl="0" indent="-342900">
              <a:spcBef>
                <a:spcPct val="20000"/>
              </a:spcBef>
              <a:buClrTx/>
              <a:buSzTx/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  <a:latin typeface="Calibri"/>
                <a:hlinkClick r:id="rId3"/>
              </a:rPr>
              <a:t>http://</a:t>
            </a:r>
            <a:r>
              <a:rPr lang="cs-CZ" sz="2000" dirty="0" smtClean="0">
                <a:solidFill>
                  <a:prstClr val="black"/>
                </a:solidFill>
                <a:latin typeface="Calibri"/>
                <a:hlinkClick r:id="rId3"/>
              </a:rPr>
              <a:t>www.nakupdomu.cz/editor/image/eshop_products/image_m_9085.jpg</a:t>
            </a:r>
            <a:endParaRPr lang="cs-CZ" sz="2000" dirty="0" smtClean="0">
              <a:solidFill>
                <a:prstClr val="black"/>
              </a:solidFill>
              <a:latin typeface="Calibri"/>
            </a:endParaRPr>
          </a:p>
          <a:p>
            <a:pPr marL="342900" lvl="0" indent="-342900">
              <a:spcBef>
                <a:spcPct val="20000"/>
              </a:spcBef>
              <a:buClrTx/>
              <a:buSzTx/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  <a:latin typeface="Calibri"/>
                <a:hlinkClick r:id="rId4"/>
              </a:rPr>
              <a:t>http://</a:t>
            </a:r>
            <a:r>
              <a:rPr lang="cs-CZ" sz="2000" dirty="0" smtClean="0">
                <a:solidFill>
                  <a:prstClr val="black"/>
                </a:solidFill>
                <a:latin typeface="Calibri"/>
                <a:hlinkClick r:id="rId4"/>
              </a:rPr>
              <a:t>www.nakupdomu.cz/editor/image/eshop_products/image_m_9066.jpg</a:t>
            </a:r>
            <a:endParaRPr lang="cs-CZ" sz="2000" dirty="0" smtClean="0">
              <a:solidFill>
                <a:prstClr val="black"/>
              </a:solidFill>
              <a:latin typeface="Calibri"/>
            </a:endParaRPr>
          </a:p>
          <a:p>
            <a:pPr marL="342900" lvl="0" indent="-342900">
              <a:spcBef>
                <a:spcPct val="20000"/>
              </a:spcBef>
              <a:buClrTx/>
              <a:buSzTx/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  <a:latin typeface="Calibri"/>
                <a:hlinkClick r:id="rId5"/>
              </a:rPr>
              <a:t>http://</a:t>
            </a:r>
            <a:r>
              <a:rPr lang="cs-CZ" sz="2000" dirty="0" smtClean="0">
                <a:solidFill>
                  <a:prstClr val="black"/>
                </a:solidFill>
                <a:latin typeface="Calibri"/>
                <a:hlinkClick r:id="rId5"/>
              </a:rPr>
              <a:t>www.nakupdomu.cz/editor/image/eshop_products/image_m_9069.jpg</a:t>
            </a:r>
            <a:endParaRPr lang="cs-CZ" sz="2000" dirty="0" smtClean="0">
              <a:solidFill>
                <a:prstClr val="black"/>
              </a:solidFill>
              <a:latin typeface="Calibri"/>
            </a:endParaRPr>
          </a:p>
          <a:p>
            <a:pPr marL="342900" lvl="0" indent="-342900">
              <a:spcBef>
                <a:spcPct val="20000"/>
              </a:spcBef>
              <a:buClrTx/>
              <a:buSzTx/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  <a:latin typeface="Calibri"/>
                <a:hlinkClick r:id="rId6"/>
              </a:rPr>
              <a:t>http://</a:t>
            </a:r>
            <a:r>
              <a:rPr lang="cs-CZ" sz="2000" dirty="0" smtClean="0">
                <a:solidFill>
                  <a:prstClr val="black"/>
                </a:solidFill>
                <a:latin typeface="Calibri"/>
                <a:hlinkClick r:id="rId6"/>
              </a:rPr>
              <a:t>www.nakupdomu.cz/editor/image/eshop_products/image_m_2014.jpg</a:t>
            </a:r>
            <a:endParaRPr lang="cs-CZ" sz="2000" dirty="0" smtClean="0">
              <a:solidFill>
                <a:prstClr val="black"/>
              </a:solidFill>
              <a:latin typeface="Calibri"/>
            </a:endParaRPr>
          </a:p>
          <a:p>
            <a:pPr marL="342900" lvl="0" indent="-342900">
              <a:spcBef>
                <a:spcPct val="20000"/>
              </a:spcBef>
              <a:buClrTx/>
              <a:buSzTx/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  <a:latin typeface="Calibri"/>
                <a:hlinkClick r:id="rId7"/>
              </a:rPr>
              <a:t>http://</a:t>
            </a:r>
            <a:r>
              <a:rPr lang="cs-CZ" sz="2000" dirty="0" smtClean="0">
                <a:solidFill>
                  <a:prstClr val="black"/>
                </a:solidFill>
                <a:latin typeface="Calibri"/>
                <a:hlinkClick r:id="rId7"/>
              </a:rPr>
              <a:t>www.nakupdomu.cz/editor/image/eshop_products/image_m_9120.jpg</a:t>
            </a:r>
            <a:endParaRPr lang="cs-CZ" sz="2000" dirty="0" smtClean="0">
              <a:solidFill>
                <a:prstClr val="black"/>
              </a:solidFill>
              <a:latin typeface="Calibri"/>
            </a:endParaRPr>
          </a:p>
          <a:p>
            <a:pPr marL="342900" lvl="0" indent="-342900">
              <a:spcBef>
                <a:spcPct val="20000"/>
              </a:spcBef>
              <a:buClrTx/>
              <a:buSzTx/>
              <a:buFont typeface="Arial" pitchFamily="34" charset="0"/>
              <a:buChar char="•"/>
            </a:pPr>
            <a:endParaRPr lang="cs-CZ" sz="2000" dirty="0">
              <a:solidFill>
                <a:prstClr val="black"/>
              </a:solidFill>
              <a:latin typeface="Calibri"/>
            </a:endParaRPr>
          </a:p>
          <a:p>
            <a:endParaRPr lang="cs-CZ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5041769"/>
            <a:ext cx="2857500" cy="158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4985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286000" y="2636912"/>
            <a:ext cx="6172200" cy="1800200"/>
          </a:xfrm>
        </p:spPr>
        <p:txBody>
          <a:bodyPr>
            <a:normAutofit/>
          </a:bodyPr>
          <a:lstStyle/>
          <a:p>
            <a:pPr algn="ctr"/>
            <a:r>
              <a:rPr lang="cs-CZ" sz="9600" dirty="0" smtClean="0"/>
              <a:t>KONEC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642171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117</TotalTime>
  <Words>320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Střední průmyslová škola a Střední odborná škola gastronomie a služeb, Most, příspěvková organizace </vt:lpstr>
      <vt:lpstr>MRAŽENÉ MLÉČNÉ VÝROBKY</vt:lpstr>
      <vt:lpstr>VÝROBA</vt:lpstr>
      <vt:lpstr>ROZDĚLENÍ:</vt:lpstr>
      <vt:lpstr>OBALY</vt:lpstr>
      <vt:lpstr>VADY</vt:lpstr>
      <vt:lpstr>SKLADOVÁNÍ</vt:lpstr>
      <vt:lpstr>OPAKOVÁNÍ</vt:lpstr>
      <vt:lpstr>ZDROJE</vt:lpstr>
      <vt:lpstr>KONEC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7</cp:revision>
  <dcterms:created xsi:type="dcterms:W3CDTF">2013-06-24T19:33:19Z</dcterms:created>
  <dcterms:modified xsi:type="dcterms:W3CDTF">2013-06-24T21:31:18Z</dcterms:modified>
</cp:coreProperties>
</file>