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1" r:id="rId13"/>
    <p:sldId id="268" r:id="rId14"/>
    <p:sldId id="269" r:id="rId15"/>
    <p:sldId id="270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D082D-5560-4A2E-9F93-7D3B3849DAEF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49CE0-E2D7-4099-9853-637155A64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B7568-210B-435D-8726-8E75B0EC0D5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ECC7A-96D8-42A4-91D3-D76AEBD4A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59F03-F12E-463A-82CA-28F55320B500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76FF0-C306-4C2E-840B-D371918A8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93BDC-A183-47AA-919C-7E4F832054F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649CE-06E9-4703-92A4-15C799781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1AF63-2B68-4F0F-B36C-47E699E1073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AEE5E-962A-4552-9672-7F29B53BE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E8E9C-FD7D-4B1E-95C0-1E31AA84343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103C3-CF5A-426C-A069-BC6A1BA3F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EC7D3-F9C9-4134-9E16-911AD022B22D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F2F1A-6257-4682-AC7A-701D54500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ED896-76CF-4896-B78B-FFC377250E4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34D6-DA4D-4BBC-BE28-F3FE0CD50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5C2EB-BECD-4D20-987C-E29D609DE40C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614CE-DCAB-4141-9A91-DA5211952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2CF28-1337-4922-8E09-0217FE3DB80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CE21C-D95C-4900-B912-7C1368823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72CFD-7CC6-4344-9D4E-B66976F2FF1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8901A-900F-4776-AABC-28EF1BE4A3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1D46B88-2A01-43B6-8B7E-2FAF1D9BE18A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C87091-D603-4A0D-9600-AB835E1BC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981075"/>
          <a:ext cx="7128395" cy="5091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9468"/>
                <a:gridCol w="4198927"/>
              </a:tblGrid>
              <a:tr h="706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Základní škola a mateřská škola Dolní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Bojanovice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okres Hodonín příspěvková organizace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CZ.1.07/1.4.00/21.2777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Označení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VY_32_INOVACE_NAV2-6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Vypravoval, datum: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Vítězslav Navrátil, 30. 3.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Ověřil, datum, třída: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Ivana Kramářová, 8. 4. 2013, 8.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Počítačové praktikum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91571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Druh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PowerPoint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 hodiny: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Vkládání vzorce průměr, jednoduché formátování tabulky, textové pole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814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vytvoří tabulku pro sběr kaštanů, vkládají vzorec „průměr“, vzorec „suma“, provedou jednoduché formátování buněk.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90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8913"/>
            <a:ext cx="3165475" cy="62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EXCEL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Vzorec „Průměr“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Formátování tabulky </a:t>
            </a:r>
            <a:r>
              <a:rPr lang="cs-CZ" dirty="0" err="1" smtClean="0">
                <a:solidFill>
                  <a:schemeClr val="tx1"/>
                </a:solidFill>
              </a:rPr>
              <a:t>IIIa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mezi buňkami sešitu se lze pohybovat pomocí kláves </a:t>
            </a:r>
            <a:r>
              <a:rPr lang="cs-CZ" sz="2400" b="1" dirty="0" smtClean="0">
                <a:latin typeface="+mn-lt"/>
              </a:rPr>
              <a:t>„</a:t>
            </a:r>
            <a:r>
              <a:rPr lang="cs-CZ" sz="2400" b="1" i="1" dirty="0" smtClean="0">
                <a:latin typeface="+mn-lt"/>
              </a:rPr>
              <a:t>šipky“</a:t>
            </a: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 (nahoru, dolů, vlevo vpravo)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při tvorbě tabulky je nutno dobře promyslet její budoucí podobu</a:t>
            </a:r>
            <a:endParaRPr lang="cs-CZ" sz="2400" dirty="0">
              <a:latin typeface="+mn-lt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184576" cy="43859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otevřete program MS Excel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vložte textové pole (vložení – textové pole)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začátek textového pole na buňce D3, konec na buňce H4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proveďte jeho výplň a ohraničení v </a:t>
            </a:r>
            <a:r>
              <a:rPr lang="cs-CZ" sz="2400" b="1" i="1" dirty="0" smtClean="0">
                <a:latin typeface="+mn-lt"/>
              </a:rPr>
              <a:t>nástrojích kreslení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písmo </a:t>
            </a:r>
            <a:r>
              <a:rPr lang="cs-CZ" sz="2400" dirty="0" err="1" smtClean="0">
                <a:latin typeface="+mn-lt"/>
              </a:rPr>
              <a:t>Calibri</a:t>
            </a:r>
            <a:r>
              <a:rPr lang="cs-CZ" sz="2400" dirty="0" smtClean="0">
                <a:latin typeface="+mn-lt"/>
              </a:rPr>
              <a:t> 14, zarovnáno na střed</a:t>
            </a:r>
          </a:p>
          <a:p>
            <a:pPr>
              <a:buFont typeface="Arial" pitchFamily="34" charset="0"/>
              <a:buChar char="•"/>
            </a:pPr>
            <a:endParaRPr lang="cs-CZ" sz="24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6802019" cy="20882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vytvořte a doplňte data do sešitu podle vzoru, začátek D7</a:t>
            </a:r>
            <a:endParaRPr lang="cs-CZ" sz="24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268760"/>
            <a:ext cx="6984776" cy="50707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Formátování </a:t>
            </a:r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buňek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označte tažením myši oblast vyplněných buněk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klepněte myší na volbu </a:t>
            </a:r>
            <a:r>
              <a:rPr lang="cs-CZ" sz="2400" b="1" i="1" dirty="0" smtClean="0">
                <a:latin typeface="+mn-lt"/>
              </a:rPr>
              <a:t>zarovnat na střed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všechna data v označené oblasti byla zarovnána na střed</a:t>
            </a:r>
          </a:p>
          <a:p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204864"/>
            <a:ext cx="3533775" cy="828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077" name="AutoShape 5"/>
          <p:cNvSpPr>
            <a:spLocks noChangeArrowheads="1"/>
          </p:cNvSpPr>
          <p:nvPr/>
        </p:nvSpPr>
        <p:spPr bwMode="auto">
          <a:xfrm rot="2606457">
            <a:off x="6615125" y="218039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32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formátování ukončete klepnutím do jakékoliv jiné buňky</a:t>
            </a:r>
            <a:endParaRPr lang="cs-CZ" sz="2400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76872"/>
            <a:ext cx="3076968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284984"/>
            <a:ext cx="3248570" cy="27539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Průměr dvou hodnot na řádku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: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chceme nyní, aby program Excel vypočítal </a:t>
            </a:r>
            <a:r>
              <a:rPr lang="cs-CZ" sz="2400" b="1" i="1" dirty="0" smtClean="0">
                <a:latin typeface="+mn-lt"/>
              </a:rPr>
              <a:t>průměr</a:t>
            </a:r>
            <a:r>
              <a:rPr lang="cs-CZ" sz="2400" dirty="0" smtClean="0">
                <a:latin typeface="+mn-lt"/>
              </a:rPr>
              <a:t> odevzdaných kilogramů kaštanů </a:t>
            </a:r>
            <a:r>
              <a:rPr lang="cs-CZ" sz="2400" b="1" i="1" dirty="0" smtClean="0">
                <a:latin typeface="+mn-lt"/>
              </a:rPr>
              <a:t>na 1 žáka </a:t>
            </a:r>
            <a:r>
              <a:rPr lang="cs-CZ" sz="2400" dirty="0" smtClean="0">
                <a:latin typeface="+mn-lt"/>
              </a:rPr>
              <a:t>v jednotlivých třídách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označte buňku na prvním řádku (buňka G8)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do řádku funkcí zadejte hodnotu ve tvaru =F8/E8 a potvrďte klávesou </a:t>
            </a:r>
            <a:r>
              <a:rPr lang="cs-CZ" sz="2400" b="1" dirty="0" smtClean="0">
                <a:latin typeface="+mn-lt"/>
              </a:rPr>
              <a:t>ENTER</a:t>
            </a:r>
            <a:endParaRPr lang="cs-CZ" sz="2400" b="1" dirty="0">
              <a:latin typeface="+mn-lt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564904"/>
            <a:ext cx="5286042" cy="85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789040"/>
            <a:ext cx="3457575" cy="8286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125" name="AutoShape 5"/>
          <p:cNvSpPr>
            <a:spLocks noChangeArrowheads="1"/>
          </p:cNvSpPr>
          <p:nvPr/>
        </p:nvSpPr>
        <p:spPr bwMode="auto">
          <a:xfrm rot="2606457">
            <a:off x="6255084" y="2468431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22920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tato hodnota nyní vypočítá podíl hodnot uvedených v buňce F8 a buňce E8 (F8 </a:t>
            </a:r>
            <a:r>
              <a:rPr lang="cs-CZ" sz="2400" i="1" dirty="0" smtClean="0">
                <a:latin typeface="+mn-lt"/>
              </a:rPr>
              <a:t>děleno</a:t>
            </a:r>
            <a:r>
              <a:rPr lang="cs-CZ" sz="2400" dirty="0" smtClean="0">
                <a:latin typeface="+mn-lt"/>
              </a:rPr>
              <a:t> E8) na řádku 8</a:t>
            </a:r>
            <a:endParaRPr lang="cs-CZ" sz="2400" dirty="0">
              <a:latin typeface="+mn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564904"/>
            <a:ext cx="2952328" cy="2526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537321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takto lze postupovat pro každý řádek ve sloupci G (např. =F9/E9)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jde to ovšem rychleji za pomoci nástroje </a:t>
            </a:r>
            <a:r>
              <a:rPr lang="cs-CZ" sz="2400" b="1" i="1" dirty="0" smtClean="0">
                <a:latin typeface="+mn-lt"/>
              </a:rPr>
              <a:t>Řady</a:t>
            </a:r>
            <a:endParaRPr lang="cs-CZ" sz="2400" b="1" i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76672"/>
            <a:ext cx="6264696" cy="46872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najeďte myší na buňku tak, aby se vám objevil znak „</a:t>
            </a:r>
            <a:r>
              <a:rPr lang="cs-CZ" sz="2400" b="1" dirty="0" smtClean="0">
                <a:latin typeface="+mn-lt"/>
              </a:rPr>
              <a:t>+</a:t>
            </a:r>
            <a:r>
              <a:rPr lang="cs-CZ" sz="2400" dirty="0" smtClean="0">
                <a:latin typeface="+mn-lt"/>
              </a:rPr>
              <a:t>“ v pravém dolním rohu označené buňky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myší směrem dolů ve sloupci G se vám objevují stejné výpočty pro průměrnou hodnotu nasbíraných kilogramů pro jednotlivé třídy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3571875" cy="319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75856" y="38610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708920"/>
            <a:ext cx="3757898" cy="30243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celá tabulka nyní vypadá takto:</a:t>
            </a: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94928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zbývá nám doplnit údaje na řádku </a:t>
            </a:r>
            <a:r>
              <a:rPr lang="cs-CZ" sz="2400" b="1" i="1" dirty="0" smtClean="0">
                <a:latin typeface="+mn-lt"/>
              </a:rPr>
              <a:t>celkem</a:t>
            </a:r>
            <a:endParaRPr lang="cs-CZ" sz="2400" b="1" i="1" dirty="0">
              <a:latin typeface="+mn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836712"/>
            <a:ext cx="5495304" cy="497637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označíme buňku E17 – chceme </a:t>
            </a:r>
            <a:r>
              <a:rPr lang="cs-CZ" sz="2400" b="1" i="1" dirty="0" smtClean="0">
                <a:latin typeface="+mn-lt"/>
              </a:rPr>
              <a:t>součet všech žáků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klikneme na kartu </a:t>
            </a:r>
            <a:r>
              <a:rPr lang="cs-CZ" sz="2400" b="1" i="1" dirty="0" smtClean="0">
                <a:latin typeface="+mn-lt"/>
              </a:rPr>
              <a:t>vzorce</a:t>
            </a:r>
            <a:endParaRPr lang="cs-CZ" sz="2400" b="1" i="1" dirty="0">
              <a:latin typeface="+mn-lt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268760"/>
            <a:ext cx="3914775" cy="1809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437112"/>
            <a:ext cx="4772025" cy="1809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8197" name="AutoShape 5"/>
          <p:cNvSpPr>
            <a:spLocks noChangeArrowheads="1"/>
          </p:cNvSpPr>
          <p:nvPr/>
        </p:nvSpPr>
        <p:spPr bwMode="auto">
          <a:xfrm rot="2606457">
            <a:off x="6831148" y="1172288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/>
          <p:cNvSpPr>
            <a:spLocks noChangeArrowheads="1"/>
          </p:cNvSpPr>
          <p:nvPr/>
        </p:nvSpPr>
        <p:spPr bwMode="auto">
          <a:xfrm rot="2606457">
            <a:off x="3230749" y="4700679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78904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často používaný symbol </a:t>
            </a:r>
            <a:r>
              <a:rPr lang="cs-CZ" sz="2400" b="1" i="1" dirty="0" smtClean="0">
                <a:latin typeface="+mn-lt"/>
              </a:rPr>
              <a:t>SUMA</a:t>
            </a:r>
            <a:endParaRPr lang="cs-CZ" sz="2400" b="1" i="1" dirty="0">
              <a:latin typeface="+mn-lt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268760"/>
            <a:ext cx="2664296" cy="24569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 animBg="1"/>
      <p:bldP spid="8198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54868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nabídku </a:t>
            </a:r>
            <a:r>
              <a:rPr lang="cs-CZ" sz="2400" b="1" i="1" dirty="0" smtClean="0">
                <a:latin typeface="+mn-lt"/>
              </a:rPr>
              <a:t>Součet</a:t>
            </a:r>
            <a:endParaRPr lang="cs-CZ" sz="2400" b="1" i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72816"/>
            <a:ext cx="6278041" cy="28083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2291" name="AutoShape 3"/>
          <p:cNvSpPr>
            <a:spLocks noChangeArrowheads="1"/>
          </p:cNvSpPr>
          <p:nvPr/>
        </p:nvSpPr>
        <p:spPr bwMode="auto">
          <a:xfrm rot="2606457">
            <a:off x="3230748" y="239642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8864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objeví se výběr buněk, jejichž součet chceme provést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potvrdíme klávesou </a:t>
            </a:r>
            <a:r>
              <a:rPr lang="cs-CZ" sz="2400" b="1" dirty="0" smtClean="0">
                <a:latin typeface="+mn-lt"/>
              </a:rPr>
              <a:t>ENTER</a:t>
            </a:r>
          </a:p>
          <a:p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96752"/>
            <a:ext cx="5480645" cy="50690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26064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součet všech žáků je proveden</a:t>
            </a:r>
            <a:endParaRPr lang="cs-CZ" sz="2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tento postup aplikujte pro sloupec </a:t>
            </a:r>
            <a:r>
              <a:rPr lang="cs-CZ" sz="2400" b="1" i="1" dirty="0" smtClean="0">
                <a:latin typeface="+mn-lt"/>
              </a:rPr>
              <a:t>kilogramů</a:t>
            </a:r>
            <a:r>
              <a:rPr lang="cs-CZ" sz="2400" dirty="0" smtClean="0">
                <a:latin typeface="+mn-lt"/>
              </a:rPr>
              <a:t>, opět chceme jejich </a:t>
            </a:r>
            <a:r>
              <a:rPr lang="cs-CZ" sz="2400" b="1" i="1" dirty="0" smtClean="0">
                <a:latin typeface="+mn-lt"/>
              </a:rPr>
              <a:t>celkový součet</a:t>
            </a:r>
            <a:endParaRPr lang="cs-CZ" sz="2400" b="1" i="1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908720"/>
            <a:ext cx="4032448" cy="41382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33265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vypadá tabulka takto:</a:t>
            </a:r>
            <a:endParaRPr lang="cs-CZ" sz="2400" dirty="0">
              <a:latin typeface="+mn-lt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908720"/>
            <a:ext cx="4680520" cy="47936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doplnit poslední údaj – </a:t>
            </a:r>
            <a:r>
              <a:rPr lang="cs-CZ" sz="2400" b="1" i="1" dirty="0" smtClean="0">
                <a:latin typeface="+mn-lt"/>
              </a:rPr>
              <a:t>celkový průměr kilogramů</a:t>
            </a:r>
            <a:r>
              <a:rPr lang="cs-CZ" sz="2400" dirty="0" smtClean="0">
                <a:latin typeface="+mn-lt"/>
              </a:rPr>
              <a:t> </a:t>
            </a:r>
            <a:r>
              <a:rPr lang="cs-CZ" sz="2400" b="1" i="1" dirty="0" smtClean="0">
                <a:latin typeface="+mn-lt"/>
              </a:rPr>
              <a:t>na 1 žáka celé školy</a:t>
            </a:r>
            <a:endParaRPr lang="cs-CZ" sz="2400" b="1" i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157192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aplikujte vzorec pro průměr dvou hodnot pro tuto buňku</a:t>
            </a:r>
            <a:endParaRPr lang="cs-CZ" sz="2400" dirty="0">
              <a:latin typeface="+mn-lt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124744"/>
            <a:ext cx="4176464" cy="40417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3315" name="AutoShape 3"/>
          <p:cNvSpPr>
            <a:spLocks noChangeArrowheads="1"/>
          </p:cNvSpPr>
          <p:nvPr/>
        </p:nvSpPr>
        <p:spPr bwMode="auto">
          <a:xfrm>
            <a:off x="5580112" y="4725144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3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60648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řešení:</a:t>
            </a:r>
            <a:endParaRPr lang="cs-CZ" sz="2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5661248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latin typeface="+mn-lt"/>
              </a:rPr>
              <a:t>Po stisku klávesy   ENTER</a:t>
            </a:r>
            <a:endParaRPr lang="cs-CZ" sz="2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692696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Tuto tabulku </a:t>
            </a:r>
            <a:r>
              <a:rPr lang="cs-CZ" sz="2400" dirty="0" smtClean="0">
                <a:solidFill>
                  <a:srgbClr val="C00000"/>
                </a:solidFill>
                <a:latin typeface="+mn-lt"/>
              </a:rPr>
              <a:t>uložte</a:t>
            </a:r>
            <a:r>
              <a:rPr lang="cs-CZ" sz="2400" dirty="0" smtClean="0">
                <a:latin typeface="+mn-lt"/>
              </a:rPr>
              <a:t> pod názvem </a:t>
            </a:r>
            <a:r>
              <a:rPr lang="cs-CZ" sz="2400" b="1" u="sng" dirty="0" smtClean="0">
                <a:solidFill>
                  <a:srgbClr val="C00000"/>
                </a:solidFill>
                <a:latin typeface="+mn-lt"/>
              </a:rPr>
              <a:t>SBĚR PAPÍRU</a:t>
            </a:r>
            <a:endParaRPr lang="cs-CZ" sz="2400" b="1" u="sng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5544616" cy="49901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339" name="AutoShape 3"/>
          <p:cNvSpPr>
            <a:spLocks noChangeArrowheads="1"/>
          </p:cNvSpPr>
          <p:nvPr/>
        </p:nvSpPr>
        <p:spPr bwMode="auto">
          <a:xfrm rot="2606457">
            <a:off x="4526892" y="182036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340" name="AutoShape 4"/>
          <p:cNvSpPr>
            <a:spLocks noChangeArrowheads="1"/>
          </p:cNvSpPr>
          <p:nvPr/>
        </p:nvSpPr>
        <p:spPr bwMode="auto">
          <a:xfrm>
            <a:off x="6300192" y="594928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4339" grpId="0" animBg="1"/>
      <p:bldP spid="1434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Mojmír Král, Excel 2010,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a. s., Praha 2010, první vydání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519</Words>
  <Application>Microsoft Office PowerPoint</Application>
  <PresentationFormat>Předvádění na obrazovce (4:3)</PresentationFormat>
  <Paragraphs>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Microsoft EXCEL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navrvi</dc:creator>
  <cp:lastModifiedBy>Ivca</cp:lastModifiedBy>
  <cp:revision>48</cp:revision>
  <dcterms:created xsi:type="dcterms:W3CDTF">2013-03-14T11:51:35Z</dcterms:created>
  <dcterms:modified xsi:type="dcterms:W3CDTF">2013-06-24T19:06:44Z</dcterms:modified>
</cp:coreProperties>
</file>