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8" r:id="rId2"/>
    <p:sldId id="260" r:id="rId3"/>
    <p:sldId id="261" r:id="rId4"/>
    <p:sldId id="263" r:id="rId5"/>
    <p:sldId id="262" r:id="rId6"/>
    <p:sldId id="264" r:id="rId7"/>
    <p:sldId id="265" r:id="rId8"/>
    <p:sldId id="269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B15A4"/>
    <a:srgbClr val="00FF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3"/>
          <p:cNvGrpSpPr/>
          <p:nvPr/>
        </p:nvGrpSpPr>
        <p:grpSpPr>
          <a:xfrm>
            <a:off x="357158" y="214290"/>
            <a:ext cx="8388945" cy="6400221"/>
            <a:chOff x="394830" y="500798"/>
            <a:chExt cx="8388945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>
              <p:extLst>
                <p:ext uri="{D42A27DB-BD31-4B8C-83A1-F6EECF244321}">
                  <p14:modId xmlns="" xmlns:p14="http://schemas.microsoft.com/office/powerpoint/2010/main" val="1771834059"/>
                </p:ext>
              </p:extLst>
            </p:nvPr>
          </p:nvGraphicFramePr>
          <p:xfrm>
            <a:off x="394830" y="1364894"/>
            <a:ext cx="8388945" cy="3971294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VY_32_INOVACE_III_Cj1_9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Daniela Havelková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Český jazyk a literatura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kern="1200" dirty="0" smtClean="0">
                            <a:solidFill>
                              <a:schemeClr val="bg1"/>
                            </a:solidFill>
                            <a:latin typeface="+mn-lt"/>
                            <a:ea typeface="+mn-ea"/>
                            <a:cs typeface="+mn-cs"/>
                          </a:rPr>
                          <a:t>Přívlastek</a:t>
                        </a:r>
                        <a:r>
                          <a:rPr kumimoji="0" lang="cs-CZ" sz="1600" kern="1200" baseline="0" dirty="0" smtClean="0">
                            <a:solidFill>
                              <a:schemeClr val="bg1"/>
                            </a:solidFill>
                            <a:latin typeface="+mn-lt"/>
                            <a:ea typeface="+mn-ea"/>
                            <a:cs typeface="+mn-cs"/>
                          </a:rPr>
                          <a:t> </a:t>
                        </a:r>
                        <a:endPara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šestý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Květen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Výklad a opakování učiva skladby (větných členů), na konci prezentace krátké opakování, na další straně řešení.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7" name="Obdélník 6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="" xmlns:p14="http://schemas.microsoft.com/office/powerpoint/2010/main" val="2706514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Přívlastek PK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400" b="1" dirty="0" smtClean="0">
                <a:solidFill>
                  <a:srgbClr val="EB15A4"/>
                </a:solidFill>
              </a:rPr>
              <a:t>P! vše, co rozvíjí podstatné jméno je přívlastek</a:t>
            </a:r>
          </a:p>
          <a:p>
            <a:pPr>
              <a:buNone/>
            </a:pPr>
            <a:endParaRPr lang="cs-CZ" sz="4400" dirty="0" smtClean="0"/>
          </a:p>
          <a:p>
            <a:pPr>
              <a:buFont typeface="Wingdings" pitchFamily="2" charset="2"/>
              <a:buChar char="q"/>
            </a:pPr>
            <a:r>
              <a:rPr lang="cs-CZ" sz="4400" dirty="0" smtClean="0"/>
              <a:t>PKS – přívlastek shodný</a:t>
            </a:r>
          </a:p>
          <a:p>
            <a:pPr>
              <a:buFont typeface="Wingdings" pitchFamily="2" charset="2"/>
              <a:buChar char="q"/>
            </a:pPr>
            <a:r>
              <a:rPr lang="cs-CZ" sz="4400" dirty="0" smtClean="0"/>
              <a:t>PKN – přívlastek neshodný</a:t>
            </a:r>
            <a:endParaRPr lang="cs-CZ" sz="4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PKS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428736"/>
            <a:ext cx="7467600" cy="469742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Shoduje se s POJM v:</a:t>
            </a:r>
          </a:p>
          <a:p>
            <a:pPr>
              <a:buFont typeface="Wingdings" pitchFamily="2" charset="2"/>
              <a:buChar char="q"/>
            </a:pPr>
            <a:r>
              <a:rPr lang="cs-CZ" sz="3200" dirty="0" smtClean="0"/>
              <a:t>Pádě</a:t>
            </a:r>
          </a:p>
          <a:p>
            <a:pPr>
              <a:buFont typeface="Wingdings" pitchFamily="2" charset="2"/>
              <a:buChar char="q"/>
            </a:pPr>
            <a:r>
              <a:rPr lang="cs-CZ" sz="3200" dirty="0" smtClean="0"/>
              <a:t>Čísle</a:t>
            </a:r>
          </a:p>
          <a:p>
            <a:pPr>
              <a:buFont typeface="Wingdings" pitchFamily="2" charset="2"/>
              <a:buChar char="q"/>
            </a:pPr>
            <a:r>
              <a:rPr lang="cs-CZ" sz="3200" dirty="0" smtClean="0"/>
              <a:t>Rodě </a:t>
            </a:r>
          </a:p>
          <a:p>
            <a:pPr>
              <a:buNone/>
            </a:pPr>
            <a:endParaRPr lang="cs-CZ" sz="3200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PKS je vyjádřen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500174"/>
            <a:ext cx="7467600" cy="4625989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200" dirty="0" smtClean="0"/>
              <a:t>						</a:t>
            </a:r>
            <a:r>
              <a:rPr lang="cs-CZ" sz="2800" dirty="0" smtClean="0">
                <a:solidFill>
                  <a:srgbClr val="00FF00"/>
                </a:solidFill>
              </a:rPr>
              <a:t>   PKS</a:t>
            </a:r>
            <a:endParaRPr lang="cs-CZ" sz="3200" dirty="0" smtClean="0">
              <a:solidFill>
                <a:srgbClr val="00FF00"/>
              </a:solidFill>
            </a:endParaRPr>
          </a:p>
          <a:p>
            <a:pPr>
              <a:buNone/>
            </a:pPr>
            <a:r>
              <a:rPr lang="cs-CZ" sz="3200" dirty="0" smtClean="0"/>
              <a:t>Přídavným jménem		vysoký dub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						</a:t>
            </a:r>
            <a:r>
              <a:rPr lang="cs-CZ" sz="2800" dirty="0" smtClean="0">
                <a:solidFill>
                  <a:srgbClr val="00FF00"/>
                </a:solidFill>
              </a:rPr>
              <a:t>PKS</a:t>
            </a: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Zájmenem			její sešit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						</a:t>
            </a:r>
            <a:r>
              <a:rPr lang="cs-CZ" sz="2800" dirty="0" smtClean="0">
                <a:solidFill>
                  <a:srgbClr val="00FF00"/>
                </a:solidFill>
              </a:rPr>
              <a:t>PKS</a:t>
            </a: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Číslovkou				první místo</a:t>
            </a:r>
          </a:p>
          <a:p>
            <a:pPr>
              <a:buNone/>
            </a:pPr>
            <a:endParaRPr lang="cs-CZ" sz="3200" dirty="0" smtClean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572132" y="2714620"/>
            <a:ext cx="107157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 flipH="1" flipV="1">
            <a:off x="5464975" y="2607463"/>
            <a:ext cx="21431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 flipH="1" flipV="1">
            <a:off x="6536545" y="2607463"/>
            <a:ext cx="21431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5286380" y="4286256"/>
            <a:ext cx="85725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 flipH="1" flipV="1">
            <a:off x="5214942" y="4214818"/>
            <a:ext cx="14287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5400000" flipH="1" flipV="1">
            <a:off x="6072198" y="4214818"/>
            <a:ext cx="14287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357818" y="6000768"/>
            <a:ext cx="128588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 flipH="1" flipV="1">
            <a:off x="5214942" y="5857892"/>
            <a:ext cx="2857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5400000" flipH="1" flipV="1">
            <a:off x="6500826" y="5857892"/>
            <a:ext cx="28575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PKS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 </a:t>
            </a:r>
            <a:r>
              <a:rPr lang="cs-CZ" sz="2800" dirty="0" smtClean="0">
                <a:solidFill>
                  <a:srgbClr val="00FF00"/>
                </a:solidFill>
              </a:rPr>
              <a:t>PKS</a:t>
            </a:r>
            <a:r>
              <a:rPr lang="cs-CZ" sz="2800" dirty="0" smtClean="0"/>
              <a:t>            </a:t>
            </a:r>
            <a:r>
              <a:rPr lang="cs-CZ" sz="2800" dirty="0" smtClean="0">
                <a:solidFill>
                  <a:srgbClr val="EB15A4"/>
                </a:solidFill>
              </a:rPr>
              <a:t>1</a:t>
            </a:r>
          </a:p>
          <a:p>
            <a:pPr>
              <a:buNone/>
            </a:pPr>
            <a:r>
              <a:rPr lang="cs-CZ" sz="3600" dirty="0" smtClean="0"/>
              <a:t>S milou </a:t>
            </a:r>
            <a:r>
              <a:rPr lang="cs-CZ" sz="3600" dirty="0" smtClean="0">
                <a:solidFill>
                  <a:srgbClr val="EB15A4"/>
                </a:solidFill>
              </a:rPr>
              <a:t>dívkou</a:t>
            </a:r>
          </a:p>
          <a:p>
            <a:pPr>
              <a:buNone/>
            </a:pPr>
            <a:endParaRPr lang="cs-CZ" sz="3600" i="1" dirty="0" smtClean="0"/>
          </a:p>
          <a:p>
            <a:pPr>
              <a:buNone/>
            </a:pPr>
            <a:r>
              <a:rPr lang="cs-CZ" sz="3600" i="1" dirty="0" smtClean="0"/>
              <a:t>Slovo milou rozvíjí </a:t>
            </a:r>
            <a:r>
              <a:rPr lang="cs-CZ" sz="3600" i="1" dirty="0" smtClean="0">
                <a:solidFill>
                  <a:srgbClr val="EB15A4"/>
                </a:solidFill>
              </a:rPr>
              <a:t>podstatné jméno</a:t>
            </a:r>
            <a:r>
              <a:rPr lang="cs-CZ" sz="3600" i="1" dirty="0" smtClean="0"/>
              <a:t>, proto je to přívlastek</a:t>
            </a:r>
          </a:p>
          <a:p>
            <a:pPr>
              <a:buNone/>
            </a:pPr>
            <a:r>
              <a:rPr lang="cs-CZ" sz="3600" i="1" dirty="0" smtClean="0"/>
              <a:t>Slova milou i dívkou jsou v 7.p, </a:t>
            </a:r>
            <a:r>
              <a:rPr lang="cs-CZ" sz="3600" i="1" dirty="0" err="1" smtClean="0"/>
              <a:t>č.j</a:t>
            </a:r>
            <a:r>
              <a:rPr lang="cs-CZ" sz="3600" i="1" dirty="0" smtClean="0"/>
              <a:t>., RŽ, proto PKS = shodují se</a:t>
            </a:r>
            <a:endParaRPr lang="cs-CZ" sz="36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214414" y="3143248"/>
            <a:ext cx="192882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 flipH="1" flipV="1">
            <a:off x="1071538" y="3000372"/>
            <a:ext cx="2857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 flipH="1" flipV="1">
            <a:off x="3000364" y="3000372"/>
            <a:ext cx="28575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PKN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428736"/>
            <a:ext cx="7467600" cy="469742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dirty="0" smtClean="0"/>
              <a:t>Nemění se, neshoduje se</a:t>
            </a:r>
          </a:p>
          <a:p>
            <a:pPr>
              <a:buFont typeface="Wingdings" pitchFamily="2" charset="2"/>
              <a:buChar char="q"/>
            </a:pPr>
            <a:r>
              <a:rPr lang="cs-CZ" sz="3600" dirty="0" smtClean="0"/>
              <a:t>Je vyjádřen </a:t>
            </a:r>
            <a:r>
              <a:rPr lang="cs-CZ" sz="3600" dirty="0" smtClean="0">
                <a:solidFill>
                  <a:srgbClr val="FFFF00"/>
                </a:solidFill>
              </a:rPr>
              <a:t>podstatným </a:t>
            </a:r>
            <a:r>
              <a:rPr lang="cs-CZ" sz="3600" dirty="0" err="1" smtClean="0">
                <a:solidFill>
                  <a:srgbClr val="FFFF00"/>
                </a:solidFill>
              </a:rPr>
              <a:t>jm</a:t>
            </a:r>
            <a:r>
              <a:rPr lang="cs-CZ" sz="3600" dirty="0" smtClean="0">
                <a:solidFill>
                  <a:srgbClr val="FFFF00"/>
                </a:solidFill>
              </a:rPr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3600" dirty="0" smtClean="0"/>
              <a:t>Často stojí za svým řídícím podstatným jménem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2800" dirty="0" smtClean="0"/>
              <a:t>     </a:t>
            </a:r>
            <a:r>
              <a:rPr lang="cs-CZ" sz="2800" dirty="0" smtClean="0">
                <a:solidFill>
                  <a:srgbClr val="EB15A4"/>
                </a:solidFill>
              </a:rPr>
              <a:t>1</a:t>
            </a:r>
            <a:r>
              <a:rPr lang="cs-CZ" sz="2800" dirty="0" smtClean="0"/>
              <a:t>          </a:t>
            </a:r>
            <a:r>
              <a:rPr lang="cs-CZ" sz="2800" dirty="0" smtClean="0">
                <a:solidFill>
                  <a:srgbClr val="00FF00"/>
                </a:solidFill>
              </a:rPr>
              <a:t>PKN</a:t>
            </a:r>
            <a:r>
              <a:rPr lang="cs-CZ" sz="2800" dirty="0" smtClean="0"/>
              <a:t>		   </a:t>
            </a:r>
            <a:r>
              <a:rPr lang="cs-CZ" sz="2800" dirty="0" smtClean="0">
                <a:solidFill>
                  <a:srgbClr val="EB15A4"/>
                </a:solidFill>
              </a:rPr>
              <a:t>1</a:t>
            </a:r>
            <a:r>
              <a:rPr lang="cs-CZ" sz="2800" dirty="0" smtClean="0"/>
              <a:t>	     </a:t>
            </a:r>
            <a:r>
              <a:rPr lang="cs-CZ" sz="2800" dirty="0" smtClean="0">
                <a:solidFill>
                  <a:srgbClr val="00FF00"/>
                </a:solidFill>
              </a:rPr>
              <a:t>PKN</a:t>
            </a:r>
          </a:p>
          <a:p>
            <a:pPr>
              <a:buNone/>
            </a:pPr>
            <a:r>
              <a:rPr lang="cs-CZ" sz="3600" dirty="0" smtClean="0"/>
              <a:t>Mléko na </a:t>
            </a:r>
            <a:r>
              <a:rPr lang="cs-CZ" sz="3600" dirty="0" smtClean="0">
                <a:solidFill>
                  <a:srgbClr val="FFFF00"/>
                </a:solidFill>
              </a:rPr>
              <a:t>pleť</a:t>
            </a:r>
            <a:r>
              <a:rPr lang="cs-CZ" sz="3600" dirty="0" smtClean="0"/>
              <a:t>	zvuk </a:t>
            </a:r>
            <a:r>
              <a:rPr lang="cs-CZ" sz="3600" dirty="0" smtClean="0">
                <a:solidFill>
                  <a:srgbClr val="FFFF00"/>
                </a:solidFill>
              </a:rPr>
              <a:t>houslí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785786" y="6000768"/>
            <a:ext cx="207170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 flipH="1" flipV="1">
            <a:off x="2715406" y="5857098"/>
            <a:ext cx="2857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 flipH="1" flipV="1">
            <a:off x="643704" y="5857098"/>
            <a:ext cx="28575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4357686" y="6000768"/>
            <a:ext cx="171451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 flipH="1" flipV="1">
            <a:off x="5965835" y="5892817"/>
            <a:ext cx="21431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5400000" flipH="1" flipV="1">
            <a:off x="4251323" y="5892817"/>
            <a:ext cx="21431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Urči větné členy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428736"/>
            <a:ext cx="8143932" cy="469742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i="1" dirty="0" smtClean="0"/>
              <a:t>  </a:t>
            </a:r>
            <a:endParaRPr lang="cs-CZ" sz="2800" i="1" dirty="0" smtClean="0">
              <a:solidFill>
                <a:srgbClr val="00FF00"/>
              </a:solidFill>
            </a:endParaRPr>
          </a:p>
          <a:p>
            <a:pPr>
              <a:buNone/>
            </a:pPr>
            <a:r>
              <a:rPr lang="cs-CZ" sz="3200" dirty="0" smtClean="0"/>
              <a:t>Motory dopravního letounu pracují.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Vzpomínky na smutné mládí nejsou milé.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endParaRPr lang="cs-CZ" sz="3200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smtClean="0">
                <a:solidFill>
                  <a:srgbClr val="FFFF00"/>
                </a:solidFill>
              </a:rPr>
              <a:t>Řešení 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428736"/>
            <a:ext cx="8143932" cy="469742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i="1" dirty="0" smtClean="0"/>
              <a:t>  </a:t>
            </a:r>
            <a:r>
              <a:rPr lang="cs-CZ" sz="2800" i="1" dirty="0" smtClean="0">
                <a:solidFill>
                  <a:srgbClr val="00FF00"/>
                </a:solidFill>
              </a:rPr>
              <a:t>PO	</a:t>
            </a:r>
            <a:r>
              <a:rPr lang="cs-CZ" sz="2800" i="1" dirty="0" smtClean="0">
                <a:solidFill>
                  <a:srgbClr val="EB15A4"/>
                </a:solidFill>
              </a:rPr>
              <a:t>1</a:t>
            </a:r>
            <a:r>
              <a:rPr lang="cs-CZ" sz="2800" i="1" dirty="0" smtClean="0">
                <a:solidFill>
                  <a:srgbClr val="00FF00"/>
                </a:solidFill>
              </a:rPr>
              <a:t>	PKS		 PKN	</a:t>
            </a:r>
            <a:r>
              <a:rPr lang="cs-CZ" sz="2800" i="1" dirty="0" smtClean="0">
                <a:solidFill>
                  <a:srgbClr val="EB15A4"/>
                </a:solidFill>
              </a:rPr>
              <a:t>1</a:t>
            </a:r>
            <a:r>
              <a:rPr lang="cs-CZ" sz="2800" i="1" dirty="0" smtClean="0">
                <a:solidFill>
                  <a:srgbClr val="00FF00"/>
                </a:solidFill>
              </a:rPr>
              <a:t>	PŘS</a:t>
            </a:r>
          </a:p>
          <a:p>
            <a:pPr>
              <a:buNone/>
            </a:pPr>
            <a:r>
              <a:rPr lang="cs-CZ" sz="3200" dirty="0" smtClean="0"/>
              <a:t>Motory dopravního letounu pracují.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2800" i="1" dirty="0" smtClean="0">
                <a:solidFill>
                  <a:srgbClr val="00FF00"/>
                </a:solidFill>
              </a:rPr>
              <a:t>     PO  </a:t>
            </a:r>
            <a:r>
              <a:rPr lang="cs-CZ" sz="2800" i="1" dirty="0" smtClean="0">
                <a:solidFill>
                  <a:srgbClr val="EB15A4"/>
                </a:solidFill>
              </a:rPr>
              <a:t>1</a:t>
            </a:r>
            <a:r>
              <a:rPr lang="cs-CZ" sz="2800" i="1" dirty="0" smtClean="0">
                <a:solidFill>
                  <a:srgbClr val="00FF00"/>
                </a:solidFill>
              </a:rPr>
              <a:t>		PKS	      PKN</a:t>
            </a:r>
            <a:r>
              <a:rPr lang="cs-CZ" sz="2800" i="1" dirty="0" smtClean="0">
                <a:solidFill>
                  <a:srgbClr val="EB15A4"/>
                </a:solidFill>
              </a:rPr>
              <a:t>1</a:t>
            </a:r>
            <a:r>
              <a:rPr lang="cs-CZ" sz="2800" i="1" dirty="0" smtClean="0">
                <a:solidFill>
                  <a:srgbClr val="00FF00"/>
                </a:solidFill>
              </a:rPr>
              <a:t>	     PŘJS</a:t>
            </a:r>
          </a:p>
          <a:p>
            <a:pPr>
              <a:buNone/>
            </a:pPr>
            <a:r>
              <a:rPr lang="cs-CZ" sz="3200" dirty="0" smtClean="0"/>
              <a:t>Vzpomínky na smutné mládí nejsou milé.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endParaRPr lang="cs-CZ" sz="3200" dirty="0" smtClean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857224" y="2714620"/>
            <a:ext cx="38576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428860" y="2928934"/>
            <a:ext cx="192882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 flipH="1" flipV="1">
            <a:off x="4643438" y="2643182"/>
            <a:ext cx="14287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 flipH="1" flipV="1">
            <a:off x="2250265" y="2750339"/>
            <a:ext cx="35719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5400000" flipH="1" flipV="1">
            <a:off x="750067" y="2607463"/>
            <a:ext cx="21431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5400000" flipH="1" flipV="1">
            <a:off x="4143372" y="2714620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1285852" y="5000636"/>
            <a:ext cx="38576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3571868" y="5214950"/>
            <a:ext cx="128588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5400000" flipH="1" flipV="1">
            <a:off x="3321835" y="4964917"/>
            <a:ext cx="50006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 rot="5400000" flipH="1" flipV="1">
            <a:off x="5000628" y="4857760"/>
            <a:ext cx="2857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 rot="5400000" flipH="1" flipV="1">
            <a:off x="4607719" y="4964917"/>
            <a:ext cx="50006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 rot="5400000" flipH="1" flipV="1">
            <a:off x="1142976" y="4857760"/>
            <a:ext cx="28575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pramenů a literatury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Krausová </a:t>
            </a:r>
            <a:r>
              <a:rPr lang="cs-CZ" dirty="0" err="1" smtClean="0"/>
              <a:t>Zd</a:t>
            </a:r>
            <a:r>
              <a:rPr lang="cs-CZ" dirty="0" smtClean="0"/>
              <a:t>., </a:t>
            </a:r>
            <a:r>
              <a:rPr lang="cs-CZ" dirty="0" err="1" smtClean="0"/>
              <a:t>Teršová</a:t>
            </a:r>
            <a:r>
              <a:rPr lang="cs-CZ" dirty="0" smtClean="0"/>
              <a:t> R.: Český jazyk 6 pro základní školy a víceletá gymnázia, Plzeň: nakladatelství </a:t>
            </a:r>
            <a:r>
              <a:rPr lang="cs-CZ" dirty="0" err="1" smtClean="0"/>
              <a:t>Fraus</a:t>
            </a:r>
            <a:r>
              <a:rPr lang="cs-CZ" dirty="0" smtClean="0"/>
              <a:t> , 2003. ISBN 80-7238-206-3</a:t>
            </a:r>
          </a:p>
          <a:p>
            <a:r>
              <a:rPr lang="cs-CZ" dirty="0" smtClean="0"/>
              <a:t>Havránek B., Jedlička A.: Stručná mluvnice česká, Praha : Fortuna, 2002. ISBN 80-7168-555-0</a:t>
            </a:r>
          </a:p>
          <a:p>
            <a:r>
              <a:rPr lang="cs-CZ" dirty="0" smtClean="0"/>
              <a:t>Kol.autorů: Pravidla českého pravopisu, Praha: </a:t>
            </a:r>
            <a:r>
              <a:rPr lang="cs-CZ" dirty="0" err="1" smtClean="0"/>
              <a:t>nakl</a:t>
            </a:r>
            <a:r>
              <a:rPr lang="cs-CZ" dirty="0" smtClean="0"/>
              <a:t>. </a:t>
            </a:r>
            <a:r>
              <a:rPr lang="cs-CZ" dirty="0" err="1" smtClean="0"/>
              <a:t>Pansofia</a:t>
            </a:r>
            <a:r>
              <a:rPr lang="cs-CZ" dirty="0" smtClean="0"/>
              <a:t>, 1993. ISBN 80-901 373-6-9</a:t>
            </a:r>
          </a:p>
          <a:p>
            <a:r>
              <a:rPr lang="cs-CZ" dirty="0" smtClean="0"/>
              <a:t>Materiál je určen pro bezplatné používání pro potřeby výuky a vzdělávání na všech typech škol a školských zařízení. Jakékoliv další využití podléhá autorskému zákonu.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303</TotalTime>
  <Words>240</Words>
  <PresentationFormat>Předvádění na obrazovce (4:3)</PresentationFormat>
  <Paragraphs>70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Technický</vt:lpstr>
      <vt:lpstr>Snímek 1</vt:lpstr>
      <vt:lpstr>Přívlastek PK</vt:lpstr>
      <vt:lpstr>PKS</vt:lpstr>
      <vt:lpstr>PKS je vyjádřen</vt:lpstr>
      <vt:lpstr>PKS</vt:lpstr>
      <vt:lpstr>PKN</vt:lpstr>
      <vt:lpstr>Urči větné členy</vt:lpstr>
      <vt:lpstr>Řešení </vt:lpstr>
      <vt:lpstr>Seznam pramenů a literatury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Poezie 20. století</dc:title>
  <cp:lastModifiedBy>dhavelkova</cp:lastModifiedBy>
  <cp:revision>28</cp:revision>
  <dcterms:modified xsi:type="dcterms:W3CDTF">2013-06-20T11:04:05Z</dcterms:modified>
</cp:coreProperties>
</file>