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61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VY_32_INOVACE_10 </a:t>
          </a:r>
          <a:r>
            <a:rPr lang="cs-CZ" sz="2000" baseline="0" dirty="0" smtClean="0"/>
            <a:t>5Š </a:t>
          </a:r>
          <a:r>
            <a:rPr lang="cs-CZ" sz="2000" baseline="0" dirty="0" smtClean="0"/>
            <a:t>Porovnej </a:t>
          </a:r>
          <a:r>
            <a:rPr lang="cs-CZ" sz="2000" baseline="0" smtClean="0"/>
            <a:t>desetinná čísla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Helena Špinarová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a 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DAECC2-D2A2-4E89-92EE-447345698696}" type="presOf" srcId="{D1D4F407-5343-4D3F-B5B9-D407B03CAEB4}" destId="{AED2198E-93D5-4001-81B4-73124B309672}" srcOrd="1" destOrd="0" presId="urn:microsoft.com/office/officeart/2005/8/layout/target3"/>
    <dgm:cxn modelId="{7CB05F37-8FE2-4E99-9DA3-6B115086A185}" type="presOf" srcId="{4C35D32F-0EAB-4CD7-82EE-45574DC2A586}" destId="{890E4F0B-2866-4A3F-A3C7-2A14B1797930}" srcOrd="1" destOrd="0" presId="urn:microsoft.com/office/officeart/2005/8/layout/target3"/>
    <dgm:cxn modelId="{73FB262A-9BBC-4CE3-AFCA-67C4DEC9B685}" type="presOf" srcId="{D8197B8C-B260-4A16-BDF4-0947B075E274}" destId="{5A5FFA88-C948-4069-8E93-59FA12366E83}" srcOrd="1" destOrd="0" presId="urn:microsoft.com/office/officeart/2005/8/layout/target3"/>
    <dgm:cxn modelId="{A4D4DA31-9107-4E27-95D6-E8FF7C783188}" type="presOf" srcId="{D1D4F407-5343-4D3F-B5B9-D407B03CAEB4}" destId="{D005CE8C-CC26-4C3E-AC11-E15060ECD759}" srcOrd="0" destOrd="0" presId="urn:microsoft.com/office/officeart/2005/8/layout/target3"/>
    <dgm:cxn modelId="{1C878632-D32B-423A-A857-18312F242E82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DEF9EE-EF19-4882-B9F1-92E38E561175}" type="presOf" srcId="{D1B46980-6531-4606-95E6-44980827E919}" destId="{6140AFEC-043D-4C43-A2F9-D0F5331DF3A3}" srcOrd="0" destOrd="0" presId="urn:microsoft.com/office/officeart/2005/8/layout/target3"/>
    <dgm:cxn modelId="{CADF99F0-06EE-4714-BEB5-462FE07F0CC6}" type="presOf" srcId="{D8197B8C-B260-4A16-BDF4-0947B075E274}" destId="{25B08C86-7E15-44DC-BE7F-FFB55DD49D12}" srcOrd="0" destOrd="0" presId="urn:microsoft.com/office/officeart/2005/8/layout/target3"/>
    <dgm:cxn modelId="{0B341F6C-4064-4BD9-BFC1-4AB0379719E5}" type="presOf" srcId="{B651F6E3-6281-48DB-9319-2AEAFDAE7572}" destId="{619D679B-A015-4ECF-8348-D1034C574F40}" srcOrd="0" destOrd="0" presId="urn:microsoft.com/office/officeart/2005/8/layout/target3"/>
    <dgm:cxn modelId="{60A0F083-0B29-4E19-949A-728660B9D988}" type="presOf" srcId="{B651F6E3-6281-48DB-9319-2AEAFDAE7572}" destId="{6BB5E863-4638-4E1D-BFDE-399D028AC4ED}" srcOrd="1" destOrd="0" presId="urn:microsoft.com/office/officeart/2005/8/layout/target3"/>
    <dgm:cxn modelId="{D7987967-5D36-46D0-8272-88E2FAB6D507}" type="presOf" srcId="{D1B46980-6531-4606-95E6-44980827E919}" destId="{2BE915AB-18AA-4053-B92C-3BFC9ED204BB}" srcOrd="1" destOrd="0" presId="urn:microsoft.com/office/officeart/2005/8/layout/target3"/>
    <dgm:cxn modelId="{2CDE976B-7443-488C-92D8-D1CFDAD497C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2FA1D17-F1BA-4B8B-839A-59DE5266867B}" type="presParOf" srcId="{333A1088-737F-45CB-B68E-254E46348037}" destId="{F5ABB229-8D3B-4694-996A-96F23CF14429}" srcOrd="0" destOrd="0" presId="urn:microsoft.com/office/officeart/2005/8/layout/target3"/>
    <dgm:cxn modelId="{CB4C313F-F304-4A9A-A5D6-C3F3124204F4}" type="presParOf" srcId="{333A1088-737F-45CB-B68E-254E46348037}" destId="{F41139FD-01EE-4571-8B17-4FB00FC51163}" srcOrd="1" destOrd="0" presId="urn:microsoft.com/office/officeart/2005/8/layout/target3"/>
    <dgm:cxn modelId="{4BE72DEC-36FE-4A60-90B6-198F99D569F6}" type="presParOf" srcId="{333A1088-737F-45CB-B68E-254E46348037}" destId="{D005CE8C-CC26-4C3E-AC11-E15060ECD759}" srcOrd="2" destOrd="0" presId="urn:microsoft.com/office/officeart/2005/8/layout/target3"/>
    <dgm:cxn modelId="{1D616C4D-60F4-49F6-BB8F-9B2E2E084939}" type="presParOf" srcId="{333A1088-737F-45CB-B68E-254E46348037}" destId="{2C702D82-9B77-49B7-9568-BB8EB47C3372}" srcOrd="3" destOrd="0" presId="urn:microsoft.com/office/officeart/2005/8/layout/target3"/>
    <dgm:cxn modelId="{28410D33-0F79-468F-9712-ECBAA012AC42}" type="presParOf" srcId="{333A1088-737F-45CB-B68E-254E46348037}" destId="{A52A0455-90FF-4808-ABD0-F02540D31D5A}" srcOrd="4" destOrd="0" presId="urn:microsoft.com/office/officeart/2005/8/layout/target3"/>
    <dgm:cxn modelId="{48952C2F-7004-4CBB-93D6-2B3FEC1208B0}" type="presParOf" srcId="{333A1088-737F-45CB-B68E-254E46348037}" destId="{6140AFEC-043D-4C43-A2F9-D0F5331DF3A3}" srcOrd="5" destOrd="0" presId="urn:microsoft.com/office/officeart/2005/8/layout/target3"/>
    <dgm:cxn modelId="{9B37C341-B6AB-4292-A9B1-0B57D393FB7D}" type="presParOf" srcId="{333A1088-737F-45CB-B68E-254E46348037}" destId="{9358AC05-5D7D-4327-9F80-1AD486AEA664}" srcOrd="6" destOrd="0" presId="urn:microsoft.com/office/officeart/2005/8/layout/target3"/>
    <dgm:cxn modelId="{C8796B48-CC22-4C61-90D5-60A305213D53}" type="presParOf" srcId="{333A1088-737F-45CB-B68E-254E46348037}" destId="{313FC574-E1CD-4FB4-B054-0B805CE0447D}" srcOrd="7" destOrd="0" presId="urn:microsoft.com/office/officeart/2005/8/layout/target3"/>
    <dgm:cxn modelId="{B295C165-BDD9-41FF-B1C0-426C62E24809}" type="presParOf" srcId="{333A1088-737F-45CB-B68E-254E46348037}" destId="{619D679B-A015-4ECF-8348-D1034C574F40}" srcOrd="8" destOrd="0" presId="urn:microsoft.com/office/officeart/2005/8/layout/target3"/>
    <dgm:cxn modelId="{6AB06CDC-A98F-4CAD-8340-134A14737B6B}" type="presParOf" srcId="{333A1088-737F-45CB-B68E-254E46348037}" destId="{322283A8-4A27-4CDA-BAE3-F381106A9174}" srcOrd="9" destOrd="0" presId="urn:microsoft.com/office/officeart/2005/8/layout/target3"/>
    <dgm:cxn modelId="{BEC50334-1C3C-4412-AF0B-FFA7D80802F8}" type="presParOf" srcId="{333A1088-737F-45CB-B68E-254E46348037}" destId="{FFC9F71D-1B4F-4AD9-A4A6-86ADEFC8AF5C}" srcOrd="10" destOrd="0" presId="urn:microsoft.com/office/officeart/2005/8/layout/target3"/>
    <dgm:cxn modelId="{D80CE2BB-A8C4-4413-8E32-25D13879FEFB}" type="presParOf" srcId="{333A1088-737F-45CB-B68E-254E46348037}" destId="{25B08C86-7E15-44DC-BE7F-FFB55DD49D12}" srcOrd="11" destOrd="0" presId="urn:microsoft.com/office/officeart/2005/8/layout/target3"/>
    <dgm:cxn modelId="{E32DE011-EA88-4802-9EC2-DF81A27DC03E}" type="presParOf" srcId="{333A1088-737F-45CB-B68E-254E46348037}" destId="{76644BE8-9D7C-4C09-B250-3D10AF48CBB7}" srcOrd="12" destOrd="0" presId="urn:microsoft.com/office/officeart/2005/8/layout/target3"/>
    <dgm:cxn modelId="{781B9B2B-3CA2-4C28-AC59-83861174531B}" type="presParOf" srcId="{333A1088-737F-45CB-B68E-254E46348037}" destId="{EE85B701-7295-41C0-BA7A-34D3756A2AE6}" srcOrd="13" destOrd="0" presId="urn:microsoft.com/office/officeart/2005/8/layout/target3"/>
    <dgm:cxn modelId="{AA3CEF8E-DC73-4B9C-A3B8-A86DDB1438EE}" type="presParOf" srcId="{333A1088-737F-45CB-B68E-254E46348037}" destId="{8BEBB6EC-1DAA-4CAC-8A25-BC0FCBD5DBD5}" srcOrd="14" destOrd="0" presId="urn:microsoft.com/office/officeart/2005/8/layout/target3"/>
    <dgm:cxn modelId="{771EBAD3-37B7-45B5-8CDB-755B55EE71E9}" type="presParOf" srcId="{333A1088-737F-45CB-B68E-254E46348037}" destId="{AED2198E-93D5-4001-81B4-73124B309672}" srcOrd="15" destOrd="0" presId="urn:microsoft.com/office/officeart/2005/8/layout/target3"/>
    <dgm:cxn modelId="{39AD4E72-C44E-4A65-AEF8-58A843C37484}" type="presParOf" srcId="{333A1088-737F-45CB-B68E-254E46348037}" destId="{2BE915AB-18AA-4053-B92C-3BFC9ED204BB}" srcOrd="16" destOrd="0" presId="urn:microsoft.com/office/officeart/2005/8/layout/target3"/>
    <dgm:cxn modelId="{433930FF-7EDA-4104-9BAF-CBAE46B188BA}" type="presParOf" srcId="{333A1088-737F-45CB-B68E-254E46348037}" destId="{6BB5E863-4638-4E1D-BFDE-399D028AC4ED}" srcOrd="17" destOrd="0" presId="urn:microsoft.com/office/officeart/2005/8/layout/target3"/>
    <dgm:cxn modelId="{90F397ED-E255-4314-BFE2-FCC67B6C9CE1}" type="presParOf" srcId="{333A1088-737F-45CB-B68E-254E46348037}" destId="{5A5FFA88-C948-4069-8E93-59FA12366E83}" srcOrd="18" destOrd="0" presId="urn:microsoft.com/office/officeart/2005/8/layout/target3"/>
    <dgm:cxn modelId="{922C89F0-6CBD-4F70-BB09-9D1357D655C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770" y="0"/>
          <a:ext cx="700259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ZŠ a MŠ Zvole, okr. Praha </a:t>
          </a:r>
          <a:r>
            <a:rPr lang="cs-CZ" sz="1900" kern="1200" smtClean="0"/>
            <a:t>- západ</a:t>
          </a:r>
          <a:endParaRPr lang="cs-CZ" sz="1900" kern="1200" dirty="0"/>
        </a:p>
      </dsp:txBody>
      <dsp:txXfrm>
        <a:off x="1256770" y="0"/>
        <a:ext cx="700259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700259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Helena Špinarová</a:t>
          </a:r>
          <a:endParaRPr lang="cs-CZ" sz="2000" kern="1200" dirty="0"/>
        </a:p>
      </dsp:txBody>
      <dsp:txXfrm>
        <a:off x="1273856" y="407634"/>
        <a:ext cx="700259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700259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VY_32_INOVACE_10 </a:t>
          </a:r>
          <a:r>
            <a:rPr lang="cs-CZ" sz="2000" kern="1200" baseline="0" dirty="0" smtClean="0"/>
            <a:t>5Š </a:t>
          </a:r>
          <a:r>
            <a:rPr lang="cs-CZ" sz="2000" kern="1200" baseline="0" dirty="0" smtClean="0"/>
            <a:t>Porovnej </a:t>
          </a:r>
          <a:r>
            <a:rPr lang="cs-CZ" sz="2000" kern="1200" baseline="0" smtClean="0"/>
            <a:t>desetinná čísla</a:t>
          </a:r>
          <a:endParaRPr lang="cs-CZ" sz="2000" kern="1200" dirty="0"/>
        </a:p>
      </dsp:txBody>
      <dsp:txXfrm>
        <a:off x="1273856" y="815268"/>
        <a:ext cx="700259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700259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a její aplikace</a:t>
          </a:r>
          <a:endParaRPr lang="cs-CZ" sz="2000" kern="1200" dirty="0"/>
        </a:p>
      </dsp:txBody>
      <dsp:txXfrm>
        <a:off x="1273856" y="1222902"/>
        <a:ext cx="700259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700259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6" y="1630536"/>
        <a:ext cx="700259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34467-CD8F-47E8-BC12-0E877EE82698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ACE94C-2692-4FE0-A198-EDB1284E5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262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ACE94C-2692-4FE0-A198-EDB1284E55E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ACE94C-2692-4FE0-A198-EDB1284E55E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ACE94C-2692-4FE0-A198-EDB1284E55E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ACE94C-2692-4FE0-A198-EDB1284E55E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40AAAEE-61C6-4647-9223-2FB22500694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27095EE-C61B-4538-A370-B3366510A38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iruler.net/ruler_0_1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595748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55545945"/>
              </p:ext>
            </p:extLst>
          </p:nvPr>
        </p:nvGraphicFramePr>
        <p:xfrm>
          <a:off x="395536" y="980728"/>
          <a:ext cx="827645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357166"/>
            <a:ext cx="2757478" cy="725470"/>
          </a:xfrm>
        </p:spPr>
        <p:txBody>
          <a:bodyPr>
            <a:normAutofit/>
          </a:bodyPr>
          <a:lstStyle/>
          <a:p>
            <a:r>
              <a:rPr lang="cs-CZ" dirty="0" smtClean="0"/>
              <a:t>Princip: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1428760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Obrazy dvou různých čísel jsou na číselné ose uspořádány tak, že obraz menšího z nich leží nalevo od obrazu většího z nich.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 b="46296"/>
          <a:stretch>
            <a:fillRect/>
          </a:stretch>
        </p:blipFill>
        <p:spPr bwMode="auto">
          <a:xfrm>
            <a:off x="785786" y="3643314"/>
            <a:ext cx="7330935" cy="1285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rot="5400000">
            <a:off x="1358084" y="3356768"/>
            <a:ext cx="571504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>
            <a:off x="1715274" y="3356768"/>
            <a:ext cx="571504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000100" y="2571744"/>
            <a:ext cx="689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1,2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71670" y="2571744"/>
            <a:ext cx="689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1,7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43042" y="257758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&lt;</a:t>
            </a:r>
            <a:endParaRPr lang="cs-CZ" sz="2800" dirty="0">
              <a:solidFill>
                <a:schemeClr val="accent1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rot="5400000">
            <a:off x="3240023" y="3356768"/>
            <a:ext cx="571504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4164088" y="3356768"/>
            <a:ext cx="571504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000364" y="2571744"/>
            <a:ext cx="689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3,9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6248" y="2571744"/>
            <a:ext cx="689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5,2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86182" y="2610381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&lt;</a:t>
            </a:r>
            <a:endParaRPr lang="cs-CZ" sz="2800" dirty="0">
              <a:solidFill>
                <a:srgbClr val="FFC000"/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rot="16200000" flipH="1">
            <a:off x="5435696" y="3208246"/>
            <a:ext cx="564461" cy="29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>
            <a:off x="5760688" y="3214686"/>
            <a:ext cx="571504" cy="2857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072066" y="2571744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7,25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72198" y="2571744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7,3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86446" y="262326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&lt;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3" grpId="0"/>
      <p:bldP spid="16" grpId="0"/>
      <p:bldP spid="17" grpId="0"/>
      <p:bldP spid="22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85794"/>
            <a:ext cx="8229600" cy="642942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Znázorni čísla na číselné ose a porovnej je.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 b="46296"/>
          <a:stretch>
            <a:fillRect/>
          </a:stretch>
        </p:blipFill>
        <p:spPr bwMode="auto">
          <a:xfrm>
            <a:off x="785786" y="3643314"/>
            <a:ext cx="7330935" cy="1285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1643042" y="164305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00100" y="1643050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1,9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43108" y="1643050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0,2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43042" y="228599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000100" y="2285992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3,3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43108" y="2285992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3,7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286248" y="164305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643306" y="1643050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7,5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786314" y="1643050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7,1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286248" y="228599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357554" y="2285992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6,40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786314" y="2285992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6,4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858016" y="164305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&gt;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929322" y="1643050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9,35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358082" y="1643050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9,32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58016" y="228599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857884" y="2285992"/>
            <a:ext cx="107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10,01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358082" y="2285992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10,1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1" grpId="0"/>
      <p:bldP spid="25" grpId="0"/>
      <p:bldP spid="26" grpId="0"/>
      <p:bldP spid="27" grpId="0"/>
      <p:bldP spid="28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85794"/>
            <a:ext cx="8229600" cy="642942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Porovnej čísla – klikni na správný znak.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19794" y="1643050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2,2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43108" y="1643050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2,5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29058" y="16430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05708" y="2304707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6,8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43108" y="2285992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8,6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29256" y="16430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832673" y="3071810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7,8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143108" y="3071810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6,8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714876" y="16430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0034" y="3786190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9,300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43108" y="378619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9,30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14348" y="4500570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6,4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143108" y="4500570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6,5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14348" y="5286388"/>
            <a:ext cx="107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9,9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214546" y="5286388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9,90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43042" y="450057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&lt;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643042" y="16430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&lt;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43042" y="2324629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&lt;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43042" y="300037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&gt;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1643042" y="378619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=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643042" y="5286388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=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929058" y="221455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429256" y="221455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4714876" y="221455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3929058" y="292893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429256" y="292893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4714876" y="292893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929058" y="371475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429256" y="371475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4714876" y="371475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929058" y="442913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429256" y="442913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4714876" y="442913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929058" y="52149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429256" y="52149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4714876" y="52149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32" grpId="0" animBg="1"/>
      <p:bldP spid="35" grpId="0" animBg="1"/>
      <p:bldP spid="22" grpId="0" animBg="1"/>
      <p:bldP spid="23" grpId="0" animBg="1"/>
      <p:bldP spid="29" grpId="0" animBg="1"/>
      <p:bldP spid="31" grpId="0" animBg="1"/>
      <p:bldP spid="44" grpId="0" animBg="1"/>
      <p:bldP spid="45" grpId="0" animBg="1"/>
      <p:bldP spid="62" grpId="0" animBg="1"/>
      <p:bldP spid="63" grpId="0" animBg="1"/>
      <p:bldP spid="64" grpId="0" animBg="1"/>
      <p:bldP spid="66" grpId="0" animBg="1"/>
      <p:bldP spid="67" grpId="0" animBg="1"/>
      <p:bldP spid="68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85794"/>
            <a:ext cx="8229600" cy="642942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Porovnej čísla – klikni na správný znak.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4282" y="1643050"/>
            <a:ext cx="1319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89,09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43108" y="1643050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89,9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29058" y="16430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4282" y="2304707"/>
            <a:ext cx="13058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23,50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43108" y="2285992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23,05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29256" y="16430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85720" y="3071810"/>
            <a:ext cx="12613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89,0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143108" y="3071810"/>
            <a:ext cx="107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89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714876" y="16430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0034" y="3786190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0,07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43108" y="378619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0,7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85720" y="4500570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45,74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143108" y="4500570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457,4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28596" y="528638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8,98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214546" y="5286388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89,8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43042" y="450057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&lt;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643042" y="16430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&lt;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43042" y="2324629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&gt;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1643042" y="300037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=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643042" y="378619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&lt;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643042" y="5286388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&lt;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929058" y="221455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429256" y="221455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4714876" y="221455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3929058" y="292893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429256" y="292893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4714876" y="2928934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929058" y="371475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429256" y="371475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4714876" y="371475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929058" y="442913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429256" y="442913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4714876" y="4429132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929058" y="52149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429256" y="52149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4714876" y="5214950"/>
            <a:ext cx="428628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32" grpId="0" animBg="1"/>
      <p:bldP spid="35" grpId="0" animBg="1"/>
      <p:bldP spid="22" grpId="0" animBg="1"/>
      <p:bldP spid="23" grpId="0" animBg="1"/>
      <p:bldP spid="29" grpId="0" animBg="1"/>
      <p:bldP spid="31" grpId="0" animBg="1"/>
      <p:bldP spid="44" grpId="0" animBg="1"/>
      <p:bldP spid="45" grpId="0" animBg="1"/>
      <p:bldP spid="61" grpId="0" animBg="1"/>
      <p:bldP spid="63" grpId="0" animBg="1"/>
      <p:bldP spid="64" grpId="0" animBg="1"/>
      <p:bldP spid="65" grpId="0" animBg="1"/>
      <p:bldP spid="68" grpId="0" animBg="1"/>
      <p:bldP spid="71" grpId="0" animBg="1"/>
      <p:bldP spid="72" grpId="0" animBg="1"/>
      <p:bldP spid="74" grpId="0" animBg="1"/>
      <p:bldP spid="7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8601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Obrázky použity z:</a:t>
            </a:r>
          </a:p>
          <a:p>
            <a:pPr>
              <a:buNone/>
            </a:pPr>
            <a:r>
              <a:rPr lang="cs-CZ" sz="1200" dirty="0" smtClean="0">
                <a:hlinkClick r:id="rId2"/>
              </a:rPr>
              <a:t>http://iruler.net/ruler_0_10.jpg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Informace použity z:</a:t>
            </a:r>
          </a:p>
          <a:p>
            <a:pPr>
              <a:buNone/>
            </a:pPr>
            <a:r>
              <a:rPr lang="cs-CZ" sz="1200" dirty="0" smtClean="0"/>
              <a:t>MOLNÁR, Josef. </a:t>
            </a:r>
            <a:r>
              <a:rPr lang="cs-CZ" sz="1200" i="1" dirty="0" smtClean="0"/>
              <a:t>Matematika</a:t>
            </a:r>
            <a:r>
              <a:rPr lang="cs-CZ" sz="1200" dirty="0" smtClean="0"/>
              <a:t>: </a:t>
            </a:r>
            <a:r>
              <a:rPr lang="cs-CZ" sz="1200" i="1" dirty="0" smtClean="0"/>
              <a:t>2.díl</a:t>
            </a:r>
            <a:r>
              <a:rPr lang="cs-CZ" sz="1200" dirty="0" smtClean="0"/>
              <a:t>. Olomouc: </a:t>
            </a:r>
            <a:r>
              <a:rPr lang="cs-CZ" sz="1200" dirty="0" err="1" smtClean="0"/>
              <a:t>Prodos</a:t>
            </a:r>
            <a:r>
              <a:rPr lang="cs-CZ" sz="1200" dirty="0" smtClean="0"/>
              <a:t>, 2009, s. 31. ISBN 80-85806-56-8. </a:t>
            </a:r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54</TotalTime>
  <Words>222</Words>
  <Application>Microsoft Office PowerPoint</Application>
  <PresentationFormat>Předvádění na obrazovce (4:3)</PresentationFormat>
  <Paragraphs>118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Urbanistický</vt:lpstr>
      <vt:lpstr>Prezentace aplikace PowerPoint</vt:lpstr>
      <vt:lpstr>Princip: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Porovnávání desetinných čísel</dc:title>
  <dc:creator>Heli</dc:creator>
  <cp:lastModifiedBy>Reditelna</cp:lastModifiedBy>
  <cp:revision>7</cp:revision>
  <dcterms:created xsi:type="dcterms:W3CDTF">2012-01-26T15:37:16Z</dcterms:created>
  <dcterms:modified xsi:type="dcterms:W3CDTF">2012-01-30T12:43:35Z</dcterms:modified>
</cp:coreProperties>
</file>