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808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87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05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987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988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299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012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866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37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401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633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3CB08-CB65-41C7-864E-55779541417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6E04A-4FEB-4C15-8EF5-4C5D4D4DB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98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934553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VY_32_INOVACE_637_ŘEZ_ANGREŠTU,MALINÍKU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12. 7.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a místo ověření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18. 4. 2013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4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Druh učebního materiálu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Prezentace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Anotace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</a:t>
                      </a:r>
                      <a:r>
                        <a:rPr lang="cs-CZ" sz="1000" dirty="0" smtClean="0">
                          <a:effectLst/>
                        </a:rPr>
                        <a:t>učiva, opakování předchozího učiva (BOZP</a:t>
                      </a:r>
                      <a:r>
                        <a:rPr lang="cs-CZ" sz="1000" baseline="0" dirty="0" smtClean="0">
                          <a:effectLst/>
                        </a:rPr>
                        <a:t>, potřebné nářadí</a:t>
                      </a:r>
                      <a:r>
                        <a:rPr lang="cs-CZ" sz="1000" dirty="0" smtClean="0">
                          <a:effectLst/>
                        </a:rPr>
                        <a:t>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řez keřového angreštu, stromkové formy, řez a údržba maliníku, řez a sklizeň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ostružiníku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141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Řez a údržba ANGREŠTU,</a:t>
            </a:r>
            <a:br>
              <a:rPr lang="cs-CZ" b="1" dirty="0" smtClean="0"/>
            </a:br>
            <a:r>
              <a:rPr lang="cs-CZ" b="1" dirty="0" smtClean="0"/>
              <a:t>MALINÍKU, OSTRUŽINÍKU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057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Opakování – úkol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1) zapiš do sešitu pravidla BOZP při používání ostrého nářadí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2) jaké nářadí potřebujeme k řezu </a:t>
            </a:r>
          </a:p>
          <a:p>
            <a:pPr marL="0" indent="0">
              <a:buNone/>
            </a:pPr>
            <a:r>
              <a:rPr lang="cs-CZ" dirty="0" smtClean="0"/>
              <a:t> a údržbě drobného ovoce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971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r>
              <a:rPr lang="cs-CZ" b="1" dirty="0"/>
              <a:t>Řez a údržba ANGREŠTU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3600" b="1" dirty="0" smtClean="0"/>
              <a:t> </a:t>
            </a:r>
          </a:p>
          <a:p>
            <a:pPr marL="457200" lvl="1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keře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po výsadbě </a:t>
            </a:r>
            <a:r>
              <a:rPr lang="cs-CZ" sz="3200" dirty="0" smtClean="0"/>
              <a:t>seřežeme na 2-4 pupeny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b="1" dirty="0" smtClean="0"/>
              <a:t>ve druhém roce </a:t>
            </a:r>
            <a:r>
              <a:rPr lang="cs-CZ" sz="3200" dirty="0" smtClean="0"/>
              <a:t>necháme 4 až 6 výhonů</a:t>
            </a:r>
          </a:p>
          <a:p>
            <a:pPr marL="457200" lvl="1" indent="0">
              <a:buNone/>
            </a:pPr>
            <a:r>
              <a:rPr lang="cs-CZ" sz="3200" dirty="0" smtClean="0"/>
              <a:t>    zbylé odstraníme. </a:t>
            </a:r>
          </a:p>
          <a:p>
            <a:pPr lvl="1"/>
            <a:r>
              <a:rPr lang="cs-CZ" sz="3200" b="1" dirty="0" smtClean="0"/>
              <a:t>v dalších letech </a:t>
            </a:r>
            <a:r>
              <a:rPr lang="cs-CZ" sz="3200" dirty="0" smtClean="0"/>
              <a:t>necháme max. 10 silných výhonů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541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Řez a údržba ANGREŠTU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/>
          <a:lstStyle/>
          <a:p>
            <a:pPr marL="0" lvl="1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stromková forma :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</a:p>
          <a:p>
            <a:pPr marL="457200" lvl="1" indent="-457200">
              <a:buFontTx/>
              <a:buChar char="-"/>
            </a:pPr>
            <a:endParaRPr lang="cs-CZ" sz="3200" b="1" dirty="0" smtClean="0"/>
          </a:p>
          <a:p>
            <a:pPr marL="457200" lvl="1" indent="-457200">
              <a:buFontTx/>
              <a:buChar char="-"/>
            </a:pPr>
            <a:r>
              <a:rPr lang="cs-CZ" sz="3200" b="1" dirty="0" smtClean="0"/>
              <a:t>po </a:t>
            </a:r>
            <a:r>
              <a:rPr lang="cs-CZ" sz="3200" b="1" dirty="0"/>
              <a:t>výsadbě </a:t>
            </a:r>
            <a:r>
              <a:rPr lang="cs-CZ" sz="3200" dirty="0" smtClean="0"/>
              <a:t>výhony zkrátíme na 2-3 pupeny. </a:t>
            </a:r>
          </a:p>
          <a:p>
            <a:pPr marL="457200" lvl="1" indent="-457200">
              <a:buFontTx/>
              <a:buChar char="-"/>
            </a:pPr>
            <a:r>
              <a:rPr lang="cs-CZ" sz="3200" b="1" dirty="0" smtClean="0"/>
              <a:t>ve </a:t>
            </a:r>
            <a:r>
              <a:rPr lang="cs-CZ" sz="3200" b="1" dirty="0"/>
              <a:t>druhém roce </a:t>
            </a:r>
            <a:r>
              <a:rPr lang="cs-CZ" sz="3200" dirty="0" smtClean="0"/>
              <a:t> vyrostlých výhonů necháme 4-5 jako kosterní</a:t>
            </a:r>
          </a:p>
          <a:p>
            <a:pPr marL="457200" lvl="1" indent="-457200">
              <a:buFontTx/>
              <a:buChar char="-"/>
            </a:pPr>
            <a:r>
              <a:rPr lang="cs-CZ" sz="3200" b="1" dirty="0" smtClean="0"/>
              <a:t>v dalších letech </a:t>
            </a:r>
            <a:r>
              <a:rPr lang="cs-CZ" sz="3200" dirty="0" smtClean="0"/>
              <a:t>zakracujeme výhony asi </a:t>
            </a:r>
          </a:p>
          <a:p>
            <a:pPr marL="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o jednu třetinu a to na </a:t>
            </a:r>
            <a:r>
              <a:rPr lang="cs-CZ" sz="3200" b="1" dirty="0" smtClean="0"/>
              <a:t>vnitřní pupen </a:t>
            </a:r>
            <a:r>
              <a:rPr lang="cs-CZ" sz="3200" dirty="0" smtClean="0"/>
              <a:t>( hlavně       u převislých odrůd 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707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Řez a údržba </a:t>
            </a:r>
            <a:r>
              <a:rPr lang="cs-CZ" b="1" dirty="0" smtClean="0"/>
              <a:t>MALINÍKU </a:t>
            </a:r>
            <a:r>
              <a:rPr lang="cs-CZ" b="1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lvl="0" indent="0">
              <a:buNone/>
            </a:pPr>
            <a:r>
              <a:rPr lang="cs-CZ" dirty="0"/>
              <a:t>nejlépe se pěstují </a:t>
            </a:r>
            <a:r>
              <a:rPr lang="cs-CZ" b="1" dirty="0" smtClean="0"/>
              <a:t>na </a:t>
            </a:r>
            <a:r>
              <a:rPr lang="cs-CZ" b="1" dirty="0"/>
              <a:t>drátěnce</a:t>
            </a:r>
            <a:r>
              <a:rPr lang="cs-CZ" dirty="0"/>
              <a:t>. </a:t>
            </a:r>
          </a:p>
          <a:p>
            <a:pPr marL="0" lvl="0" indent="0">
              <a:buNone/>
            </a:pPr>
            <a:r>
              <a:rPr lang="cs-CZ" dirty="0"/>
              <a:t>Každoročně je nutno </a:t>
            </a:r>
            <a:r>
              <a:rPr lang="cs-CZ" dirty="0" smtClean="0"/>
              <a:t>odstraňovat </a:t>
            </a:r>
            <a:r>
              <a:rPr lang="cs-CZ" dirty="0" err="1"/>
              <a:t>odplozené</a:t>
            </a:r>
            <a:r>
              <a:rPr lang="cs-CZ" dirty="0"/>
              <a:t>,</a:t>
            </a:r>
          </a:p>
          <a:p>
            <a:pPr marL="0" lvl="0" indent="0">
              <a:buNone/>
            </a:pPr>
            <a:r>
              <a:rPr lang="cs-CZ" dirty="0"/>
              <a:t> suché a zahušťující </a:t>
            </a:r>
            <a:r>
              <a:rPr lang="cs-CZ" dirty="0" smtClean="0"/>
              <a:t>výhony </a:t>
            </a:r>
            <a:r>
              <a:rPr lang="cs-CZ" dirty="0"/>
              <a:t>– nejlépe po sklizni. </a:t>
            </a:r>
          </a:p>
          <a:p>
            <a:pPr marL="0" lvl="0" indent="0">
              <a:buNone/>
            </a:pPr>
            <a:r>
              <a:rPr lang="cs-CZ" dirty="0"/>
              <a:t>Na jeden běžný </a:t>
            </a:r>
            <a:r>
              <a:rPr lang="cs-CZ" dirty="0" smtClean="0"/>
              <a:t>metr </a:t>
            </a:r>
            <a:r>
              <a:rPr lang="cs-CZ" dirty="0"/>
              <a:t>se nechává 10-12 dobře</a:t>
            </a:r>
          </a:p>
          <a:p>
            <a:pPr marL="0" lvl="0" indent="0">
              <a:buNone/>
            </a:pPr>
            <a:r>
              <a:rPr lang="cs-CZ" dirty="0"/>
              <a:t> vyvinutých výhonů.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94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Sklizeň maliníku :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Některé odrůdy plodí už na podzim </a:t>
            </a:r>
            <a:r>
              <a:rPr lang="cs-CZ" b="1" dirty="0"/>
              <a:t>na letošních výhonech </a:t>
            </a:r>
            <a:r>
              <a:rPr lang="cs-CZ" dirty="0"/>
              <a:t>a podruhé </a:t>
            </a:r>
            <a:r>
              <a:rPr lang="cs-CZ" b="1" dirty="0"/>
              <a:t>v červenci následujícího roku. </a:t>
            </a:r>
          </a:p>
          <a:p>
            <a:r>
              <a:rPr lang="cs-CZ" dirty="0"/>
              <a:t>Tato druhá sklizeň nebývá tak kvalitní jako první.</a:t>
            </a:r>
          </a:p>
          <a:p>
            <a:pPr marL="0" indent="0">
              <a:buNone/>
            </a:pPr>
            <a:r>
              <a:rPr lang="cs-CZ" dirty="0"/>
              <a:t>Sklízet můžeme jakmile lze plody lehce odtrhnout </a:t>
            </a:r>
          </a:p>
          <a:p>
            <a:pPr marL="0" indent="0">
              <a:buNone/>
            </a:pPr>
            <a:r>
              <a:rPr lang="cs-CZ" dirty="0"/>
              <a:t>	od lůžka.</a:t>
            </a:r>
          </a:p>
          <a:p>
            <a:pPr marL="0" indent="0">
              <a:buNone/>
            </a:pPr>
            <a:r>
              <a:rPr lang="cs-CZ" dirty="0"/>
              <a:t>	- Pozor na rychlé přezrávání </a:t>
            </a:r>
          </a:p>
          <a:p>
            <a:pPr marL="0" indent="0">
              <a:buNone/>
            </a:pPr>
            <a:r>
              <a:rPr lang="cs-CZ" dirty="0"/>
              <a:t>	– sklízí se co 2. – 3.den probírkou.</a:t>
            </a:r>
          </a:p>
          <a:p>
            <a:pPr marL="0" indent="0">
              <a:buNone/>
            </a:pPr>
            <a:r>
              <a:rPr lang="cs-CZ" dirty="0"/>
              <a:t>Sklizeň trvá 3-4 týdny.</a:t>
            </a:r>
          </a:p>
        </p:txBody>
      </p:sp>
    </p:spTree>
    <p:extLst>
      <p:ext uri="{BB962C8B-B14F-4D97-AF65-F5344CB8AC3E}">
        <p14:creationId xmlns:p14="http://schemas.microsoft.com/office/powerpoint/2010/main" val="919096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Řez a údržba </a:t>
            </a:r>
            <a:r>
              <a:rPr lang="cs-CZ" b="1" dirty="0" smtClean="0"/>
              <a:t>OSTRUŽINÍKU </a:t>
            </a:r>
            <a:r>
              <a:rPr lang="cs-CZ" b="1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lvl="0" indent="0">
              <a:buNone/>
            </a:pPr>
            <a:endParaRPr lang="cs-CZ" sz="3600" b="1" dirty="0"/>
          </a:p>
          <a:p>
            <a:pPr lvl="1"/>
            <a:r>
              <a:rPr lang="cs-CZ" sz="3600" dirty="0"/>
              <a:t>Poléhavé druhy pěstujeme </a:t>
            </a:r>
            <a:r>
              <a:rPr lang="cs-CZ" sz="3600" b="1" dirty="0"/>
              <a:t>na drátěnce. </a:t>
            </a:r>
          </a:p>
          <a:p>
            <a:pPr lvl="1"/>
            <a:endParaRPr lang="cs-CZ" sz="3600" dirty="0" smtClean="0"/>
          </a:p>
          <a:p>
            <a:pPr lvl="1"/>
            <a:r>
              <a:rPr lang="cs-CZ" sz="3600" dirty="0" smtClean="0"/>
              <a:t>Plodí </a:t>
            </a:r>
            <a:r>
              <a:rPr lang="cs-CZ" sz="3600" dirty="0"/>
              <a:t>stejně jako maliník </a:t>
            </a:r>
            <a:r>
              <a:rPr lang="cs-CZ" sz="3600" b="1" dirty="0"/>
              <a:t>na jednoletém </a:t>
            </a:r>
            <a:r>
              <a:rPr lang="cs-CZ" sz="3600" dirty="0"/>
              <a:t>dřevě - odstraňujeme </a:t>
            </a:r>
            <a:r>
              <a:rPr lang="cs-CZ" sz="3600" dirty="0" err="1"/>
              <a:t>odplozené</a:t>
            </a:r>
            <a:r>
              <a:rPr lang="cs-CZ" sz="3600" dirty="0"/>
              <a:t> výhony.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0182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Sklizeň ostružiníku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Probíhá od poloviny července do konce září</a:t>
            </a:r>
          </a:p>
          <a:p>
            <a:pPr marL="0" lvl="0" indent="0">
              <a:buNone/>
            </a:pPr>
            <a:r>
              <a:rPr lang="cs-CZ" dirty="0"/>
              <a:t>	(záleží na odrůdě). Sklízí se co 3-5 dní.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/>
              <a:t>má tři stupně zralosti :</a:t>
            </a:r>
          </a:p>
          <a:p>
            <a:pPr marL="514350" lvl="0" indent="-514350">
              <a:buAutoNum type="arabicParenR"/>
            </a:pPr>
            <a:r>
              <a:rPr lang="cs-CZ" dirty="0"/>
              <a:t>Tvrdá zralost – plody jsou vybarvené, kyselé, tvrdší, obsahují hodně pektinu – snáší převoz, </a:t>
            </a:r>
          </a:p>
          <a:p>
            <a:pPr marL="0" lvl="0" indent="0">
              <a:buNone/>
            </a:pPr>
            <a:r>
              <a:rPr lang="cs-CZ" dirty="0"/>
              <a:t>      vhodné na zpracování</a:t>
            </a:r>
          </a:p>
          <a:p>
            <a:pPr marL="514350" lvl="0" indent="-514350">
              <a:buAutoNum type="arabicParenR" startAt="2"/>
            </a:pPr>
            <a:r>
              <a:rPr lang="cs-CZ" dirty="0"/>
              <a:t>Plná zralost – plody měknou, jsou aromatické – vhodné na přímý konsum, zpracování.</a:t>
            </a:r>
          </a:p>
          <a:p>
            <a:pPr marL="514350" lvl="0" indent="-514350">
              <a:buAutoNum type="arabicParenR" startAt="2"/>
            </a:pPr>
            <a:r>
              <a:rPr lang="cs-CZ" dirty="0"/>
              <a:t>Fyziologická zralost – plody jsou přezrálé, opadávají – na množení rostlin semeny, lisování.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7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Ošetřete :</a:t>
            </a:r>
          </a:p>
          <a:p>
            <a:r>
              <a:rPr lang="cs-CZ" dirty="0"/>
              <a:t>produkční keře rybízu,</a:t>
            </a:r>
          </a:p>
          <a:p>
            <a:r>
              <a:rPr lang="cs-CZ" dirty="0"/>
              <a:t>stromky angreštu,</a:t>
            </a:r>
          </a:p>
          <a:p>
            <a:r>
              <a:rPr lang="cs-CZ" dirty="0"/>
              <a:t>rostliny maliníků, ostružiníků.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8084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326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Řez a údržba ANGREŠTU, MALINÍKU, OSTRUŽINÍKU</vt:lpstr>
      <vt:lpstr>Prezentace aplikace PowerPoint</vt:lpstr>
      <vt:lpstr>Řez a údržba ANGREŠTU :</vt:lpstr>
      <vt:lpstr>Řez a údržba ANGREŠTU :</vt:lpstr>
      <vt:lpstr>Řez a údržba MALINÍKU :</vt:lpstr>
      <vt:lpstr>Sklizeň maliníku : </vt:lpstr>
      <vt:lpstr>Řez a údržba OSTRUŽINÍKU :</vt:lpstr>
      <vt:lpstr>Sklizeň ostružiníku :</vt:lpstr>
      <vt:lpstr>Úkol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4</cp:revision>
  <dcterms:created xsi:type="dcterms:W3CDTF">2012-07-12T12:18:19Z</dcterms:created>
  <dcterms:modified xsi:type="dcterms:W3CDTF">2013-04-21T16:43:05Z</dcterms:modified>
</cp:coreProperties>
</file>