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79" autoAdjust="0"/>
    <p:restoredTop sz="94660"/>
  </p:normalViewPr>
  <p:slideViewPr>
    <p:cSldViewPr>
      <p:cViewPr>
        <p:scale>
          <a:sx n="75" d="100"/>
          <a:sy n="75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VY_32_INOVACE_03_M-Porovnávání </a:t>
          </a:r>
          <a:r>
            <a:rPr lang="cs-CZ" sz="2000" baseline="0" dirty="0" smtClean="0"/>
            <a:t>desetinných čísel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J. E. Purkyně                                    	</a:t>
          </a:r>
          <a:r>
            <a:rPr lang="cs-CZ" sz="2000" dirty="0" smtClean="0"/>
            <a:t>          a </a:t>
          </a:r>
          <a:r>
            <a:rPr lang="cs-CZ" sz="2000" dirty="0" smtClean="0"/>
            <a:t>Základní   umělecká škola Libochovice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Jarošová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Porovnávání desetinných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CZ.1.07/1.4.00/21.2803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84B0DC-4290-4C85-BBDE-7E2A1A9A11C4}" type="presOf" srcId="{D1D4F407-5343-4D3F-B5B9-D407B03CAEB4}" destId="{AED2198E-93D5-4001-81B4-73124B309672}" srcOrd="1" destOrd="0" presId="urn:microsoft.com/office/officeart/2005/8/layout/target3"/>
    <dgm:cxn modelId="{BB389D83-C2AA-4EE7-8207-B2AC04D19628}" type="presOf" srcId="{D8197B8C-B260-4A16-BDF4-0947B075E274}" destId="{25B08C86-7E15-44DC-BE7F-FFB55DD49D12}" srcOrd="0" destOrd="0" presId="urn:microsoft.com/office/officeart/2005/8/layout/target3"/>
    <dgm:cxn modelId="{AD179AB5-E28C-4278-91B2-083BED0696DA}" type="presOf" srcId="{4C35D32F-0EAB-4CD7-82EE-45574DC2A586}" destId="{8BEBB6EC-1DAA-4CAC-8A25-BC0FCBD5DBD5}" srcOrd="0" destOrd="0" presId="urn:microsoft.com/office/officeart/2005/8/layout/target3"/>
    <dgm:cxn modelId="{DA8D9B0E-B0C3-4E3D-A2A8-F35E00D2748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947F3D-0C5F-423C-B4DD-F14240B16EAE}" type="presOf" srcId="{D8197B8C-B260-4A16-BDF4-0947B075E274}" destId="{5A5FFA88-C948-4069-8E93-59FA12366E83}" srcOrd="1" destOrd="0" presId="urn:microsoft.com/office/officeart/2005/8/layout/target3"/>
    <dgm:cxn modelId="{D0DC1D24-868D-434E-AE5A-EA156ED0769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C7E6E7-BAE2-4D25-A3DF-2E9715C2CD9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7D4686-DA71-4423-80FB-895EB173CD0C}" type="presOf" srcId="{D1B46980-6531-4606-95E6-44980827E919}" destId="{2BE915AB-18AA-4053-B92C-3BFC9ED204BB}" srcOrd="1" destOrd="0" presId="urn:microsoft.com/office/officeart/2005/8/layout/target3"/>
    <dgm:cxn modelId="{C1C86FF2-668A-4F98-B9FF-96C276B9A4CC}" type="presOf" srcId="{B651F6E3-6281-48DB-9319-2AEAFDAE7572}" destId="{6BB5E863-4638-4E1D-BFDE-399D028AC4ED}" srcOrd="1" destOrd="0" presId="urn:microsoft.com/office/officeart/2005/8/layout/target3"/>
    <dgm:cxn modelId="{25612815-9A49-49FF-93A7-F6CD6CDBB2A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841F46-ABBD-482C-8033-B94B78E6C3C2}" type="presOf" srcId="{D1B46980-6531-4606-95E6-44980827E919}" destId="{6140AFEC-043D-4C43-A2F9-D0F5331DF3A3}" srcOrd="0" destOrd="0" presId="urn:microsoft.com/office/officeart/2005/8/layout/target3"/>
    <dgm:cxn modelId="{89ECECF4-19D2-411E-89C3-120F0DF9FF5B}" type="presParOf" srcId="{333A1088-737F-45CB-B68E-254E46348037}" destId="{F5ABB229-8D3B-4694-996A-96F23CF14429}" srcOrd="0" destOrd="0" presId="urn:microsoft.com/office/officeart/2005/8/layout/target3"/>
    <dgm:cxn modelId="{9257AE80-B3B7-4425-8759-5314A8B000F5}" type="presParOf" srcId="{333A1088-737F-45CB-B68E-254E46348037}" destId="{F41139FD-01EE-4571-8B17-4FB00FC51163}" srcOrd="1" destOrd="0" presId="urn:microsoft.com/office/officeart/2005/8/layout/target3"/>
    <dgm:cxn modelId="{7FE8AFE6-FD5E-4705-8064-BDDFB14D583B}" type="presParOf" srcId="{333A1088-737F-45CB-B68E-254E46348037}" destId="{D005CE8C-CC26-4C3E-AC11-E15060ECD759}" srcOrd="2" destOrd="0" presId="urn:microsoft.com/office/officeart/2005/8/layout/target3"/>
    <dgm:cxn modelId="{87904DAA-E200-4902-AD6E-EBB23C2EAC18}" type="presParOf" srcId="{333A1088-737F-45CB-B68E-254E46348037}" destId="{2C702D82-9B77-49B7-9568-BB8EB47C3372}" srcOrd="3" destOrd="0" presId="urn:microsoft.com/office/officeart/2005/8/layout/target3"/>
    <dgm:cxn modelId="{95A438CC-5BCC-4569-AC08-3C8B6AEFACDB}" type="presParOf" srcId="{333A1088-737F-45CB-B68E-254E46348037}" destId="{A52A0455-90FF-4808-ABD0-F02540D31D5A}" srcOrd="4" destOrd="0" presId="urn:microsoft.com/office/officeart/2005/8/layout/target3"/>
    <dgm:cxn modelId="{69FB11CA-69D5-452E-A3D1-5D6D1B6AD791}" type="presParOf" srcId="{333A1088-737F-45CB-B68E-254E46348037}" destId="{6140AFEC-043D-4C43-A2F9-D0F5331DF3A3}" srcOrd="5" destOrd="0" presId="urn:microsoft.com/office/officeart/2005/8/layout/target3"/>
    <dgm:cxn modelId="{FE9E7B87-A49D-4D6A-8291-EB1B9E2AFFFD}" type="presParOf" srcId="{333A1088-737F-45CB-B68E-254E46348037}" destId="{9358AC05-5D7D-4327-9F80-1AD486AEA664}" srcOrd="6" destOrd="0" presId="urn:microsoft.com/office/officeart/2005/8/layout/target3"/>
    <dgm:cxn modelId="{502E54ED-030F-4107-883B-22C1D0BCE471}" type="presParOf" srcId="{333A1088-737F-45CB-B68E-254E46348037}" destId="{313FC574-E1CD-4FB4-B054-0B805CE0447D}" srcOrd="7" destOrd="0" presId="urn:microsoft.com/office/officeart/2005/8/layout/target3"/>
    <dgm:cxn modelId="{C396AC58-DCB8-44E1-95C4-414DBB139BEA}" type="presParOf" srcId="{333A1088-737F-45CB-B68E-254E46348037}" destId="{619D679B-A015-4ECF-8348-D1034C574F40}" srcOrd="8" destOrd="0" presId="urn:microsoft.com/office/officeart/2005/8/layout/target3"/>
    <dgm:cxn modelId="{9116C913-2941-49EB-BD01-B2BCC015CC58}" type="presParOf" srcId="{333A1088-737F-45CB-B68E-254E46348037}" destId="{322283A8-4A27-4CDA-BAE3-F381106A9174}" srcOrd="9" destOrd="0" presId="urn:microsoft.com/office/officeart/2005/8/layout/target3"/>
    <dgm:cxn modelId="{9B1482B6-AACE-4B0E-A478-1B78C1083C42}" type="presParOf" srcId="{333A1088-737F-45CB-B68E-254E46348037}" destId="{FFC9F71D-1B4F-4AD9-A4A6-86ADEFC8AF5C}" srcOrd="10" destOrd="0" presId="urn:microsoft.com/office/officeart/2005/8/layout/target3"/>
    <dgm:cxn modelId="{7B41C1FA-21B3-422B-940A-694D7F620887}" type="presParOf" srcId="{333A1088-737F-45CB-B68E-254E46348037}" destId="{25B08C86-7E15-44DC-BE7F-FFB55DD49D12}" srcOrd="11" destOrd="0" presId="urn:microsoft.com/office/officeart/2005/8/layout/target3"/>
    <dgm:cxn modelId="{A2156DF9-F83E-48DE-8579-5CA18F1EA9D4}" type="presParOf" srcId="{333A1088-737F-45CB-B68E-254E46348037}" destId="{76644BE8-9D7C-4C09-B250-3D10AF48CBB7}" srcOrd="12" destOrd="0" presId="urn:microsoft.com/office/officeart/2005/8/layout/target3"/>
    <dgm:cxn modelId="{F04EEEC9-3CE0-4F9A-A982-10E3CA6AC0DA}" type="presParOf" srcId="{333A1088-737F-45CB-B68E-254E46348037}" destId="{EE85B701-7295-41C0-BA7A-34D3756A2AE6}" srcOrd="13" destOrd="0" presId="urn:microsoft.com/office/officeart/2005/8/layout/target3"/>
    <dgm:cxn modelId="{86FE0C2D-B92B-4ADF-971D-ECB5C1AC1DA8}" type="presParOf" srcId="{333A1088-737F-45CB-B68E-254E46348037}" destId="{8BEBB6EC-1DAA-4CAC-8A25-BC0FCBD5DBD5}" srcOrd="14" destOrd="0" presId="urn:microsoft.com/office/officeart/2005/8/layout/target3"/>
    <dgm:cxn modelId="{42830540-C8F7-44FA-B658-88B38230D28E}" type="presParOf" srcId="{333A1088-737F-45CB-B68E-254E46348037}" destId="{AED2198E-93D5-4001-81B4-73124B309672}" srcOrd="15" destOrd="0" presId="urn:microsoft.com/office/officeart/2005/8/layout/target3"/>
    <dgm:cxn modelId="{A2054C66-C0FC-4E05-899C-0F05501C13E9}" type="presParOf" srcId="{333A1088-737F-45CB-B68E-254E46348037}" destId="{2BE915AB-18AA-4053-B92C-3BFC9ED204BB}" srcOrd="16" destOrd="0" presId="urn:microsoft.com/office/officeart/2005/8/layout/target3"/>
    <dgm:cxn modelId="{981121E0-FCB7-4A90-9A27-E0E479A1426D}" type="presParOf" srcId="{333A1088-737F-45CB-B68E-254E46348037}" destId="{6BB5E863-4638-4E1D-BFDE-399D028AC4ED}" srcOrd="17" destOrd="0" presId="urn:microsoft.com/office/officeart/2005/8/layout/target3"/>
    <dgm:cxn modelId="{3F1208F6-36A9-480D-99E0-472445297A31}" type="presParOf" srcId="{333A1088-737F-45CB-B68E-254E46348037}" destId="{5A5FFA88-C948-4069-8E93-59FA12366E83}" srcOrd="18" destOrd="0" presId="urn:microsoft.com/office/officeart/2005/8/layout/target3"/>
    <dgm:cxn modelId="{35D8DAE7-04A3-4336-8343-4495B08BC9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3433" y="0"/>
          <a:ext cx="6048672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J. E. Purkyně                                    	</a:t>
          </a:r>
          <a:r>
            <a:rPr lang="cs-CZ" sz="2000" kern="1200" dirty="0" smtClean="0"/>
            <a:t>          a </a:t>
          </a:r>
          <a:r>
            <a:rPr lang="cs-CZ" sz="2000" kern="1200" dirty="0" smtClean="0"/>
            <a:t>Základní   umělecká škola Libochovice</a:t>
          </a:r>
          <a:endParaRPr lang="cs-CZ" sz="2000" kern="1200" dirty="0"/>
        </a:p>
      </dsp:txBody>
      <dsp:txXfrm>
        <a:off x="1713433" y="0"/>
        <a:ext cx="6048672" cy="553021"/>
      </dsp:txXfrm>
    </dsp:sp>
    <dsp:sp modelId="{A52A0455-90FF-4808-ABD0-F02540D31D5A}">
      <dsp:nvSpPr>
        <dsp:cNvPr id="0" name=""/>
        <dsp:cNvSpPr/>
      </dsp:nvSpPr>
      <dsp:spPr>
        <a:xfrm>
          <a:off x="362920" y="553021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048672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Jarošová</a:t>
          </a:r>
          <a:endParaRPr lang="cs-CZ" sz="2000" kern="1200" dirty="0"/>
        </a:p>
      </dsp:txBody>
      <dsp:txXfrm>
        <a:off x="1728192" y="553021"/>
        <a:ext cx="6048672" cy="553021"/>
      </dsp:txXfrm>
    </dsp:sp>
    <dsp:sp modelId="{313FC574-E1CD-4FB4-B054-0B805CE0447D}">
      <dsp:nvSpPr>
        <dsp:cNvPr id="0" name=""/>
        <dsp:cNvSpPr/>
      </dsp:nvSpPr>
      <dsp:spPr>
        <a:xfrm>
          <a:off x="725840" y="1106042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1106042"/>
          <a:ext cx="6048672" cy="20047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VY_32_INOVACE_03_M-Porovnávání </a:t>
          </a:r>
          <a:r>
            <a:rPr lang="cs-CZ" sz="2000" kern="1200" baseline="0" dirty="0" smtClean="0"/>
            <a:t>desetinných čísel</a:t>
          </a:r>
          <a:endParaRPr lang="cs-CZ" sz="2000" kern="1200" dirty="0"/>
        </a:p>
      </dsp:txBody>
      <dsp:txXfrm>
        <a:off x="1728192" y="1106042"/>
        <a:ext cx="6048672" cy="5530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659064"/>
          <a:ext cx="6048672" cy="12788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Porovnávání desetinných čísel</a:t>
          </a:r>
          <a:endParaRPr lang="cs-CZ" sz="2000" kern="1200" dirty="0"/>
        </a:p>
      </dsp:txBody>
      <dsp:txXfrm>
        <a:off x="1728192" y="1659064"/>
        <a:ext cx="6048672" cy="55302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2212085"/>
          <a:ext cx="6048672" cy="5530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CZ.1.07/1.4.00/21.2803 </a:t>
          </a:r>
          <a:endParaRPr lang="cs-CZ" sz="2000" kern="1200" dirty="0"/>
        </a:p>
      </dsp:txBody>
      <dsp:txXfrm>
        <a:off x="1728192" y="2212085"/>
        <a:ext cx="6048672" cy="5530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A2682-D8CA-45B6-BB84-245E46C1F95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F5816-7AB2-4A85-9099-8526B42C81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87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812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773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837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0412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788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588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97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492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2934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754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96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80DDF-72C8-4119-9496-920D8D3A2869}" type="datetimeFigureOut">
              <a:rPr lang="cs-CZ" smtClean="0"/>
              <a:t>29.2.2012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EF0F3-B83A-4EC1-BB3B-BBF40994D1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01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3480664"/>
              </p:ext>
            </p:extLst>
          </p:nvPr>
        </p:nvGraphicFramePr>
        <p:xfrm>
          <a:off x="539552" y="908720"/>
          <a:ext cx="777686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5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Desetiminutový test prověří znalosti žáků ve znalostech řádů desítkové soustavy  a v porovnávání velikosti </a:t>
            </a:r>
            <a:r>
              <a:rPr lang="cs-CZ" smtClean="0"/>
              <a:t>desetinných čísel.</a:t>
            </a:r>
            <a:endParaRPr lang="cs-CZ" dirty="0" smtClean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2400" dirty="0" smtClean="0"/>
              <a:t>Autorem celého výukového materiálu je Mgr. Hana Jarošová</a:t>
            </a:r>
          </a:p>
        </p:txBody>
      </p:sp>
    </p:spTree>
    <p:extLst>
      <p:ext uri="{BB962C8B-B14F-4D97-AF65-F5344CB8AC3E}">
        <p14:creationId xmlns:p14="http://schemas.microsoft.com/office/powerpoint/2010/main" val="4166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55948"/>
            <a:ext cx="8119368" cy="15929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DESETINNÁ ČÍSLA</a:t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683568" y="1988840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Opakování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517232"/>
            <a:ext cx="2448271" cy="93610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52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 numCol="2"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A</a:t>
            </a:r>
          </a:p>
          <a:p>
            <a:pPr marL="0" indent="0">
              <a:buNone/>
            </a:pPr>
            <a:r>
              <a:rPr lang="cs-CZ" sz="3500" b="1" dirty="0" smtClean="0"/>
              <a:t>3709,421568</a:t>
            </a:r>
          </a:p>
          <a:p>
            <a:pPr marL="0" indent="0">
              <a:buNone/>
            </a:pPr>
            <a:r>
              <a:rPr lang="cs-CZ" sz="2400" b="1" u="sng" dirty="0" smtClean="0"/>
              <a:t>Která číslice je na místě:</a:t>
            </a:r>
          </a:p>
          <a:p>
            <a:pPr marL="0" indent="0">
              <a:buNone/>
            </a:pPr>
            <a:r>
              <a:rPr lang="cs-CZ" sz="2400" b="1" dirty="0" smtClean="0"/>
              <a:t>a/desetin</a:t>
            </a:r>
          </a:p>
          <a:p>
            <a:pPr marL="0" indent="0">
              <a:buNone/>
            </a:pPr>
            <a:r>
              <a:rPr lang="cs-CZ" sz="2400" b="1" dirty="0" smtClean="0"/>
              <a:t>b/miliontin</a:t>
            </a:r>
          </a:p>
          <a:p>
            <a:pPr marL="0" indent="0">
              <a:buNone/>
            </a:pPr>
            <a:r>
              <a:rPr lang="cs-CZ" sz="2400" b="1" dirty="0" smtClean="0"/>
              <a:t>c/desítek</a:t>
            </a:r>
          </a:p>
          <a:p>
            <a:pPr marL="0" indent="0">
              <a:buNone/>
            </a:pPr>
            <a:r>
              <a:rPr lang="cs-CZ" sz="2400" b="1" dirty="0" smtClean="0"/>
              <a:t>d/setin</a:t>
            </a:r>
          </a:p>
          <a:p>
            <a:pPr marL="0" indent="0">
              <a:buNone/>
            </a:pPr>
            <a:r>
              <a:rPr lang="cs-CZ" sz="2400" b="1" dirty="0" smtClean="0"/>
              <a:t>e/stotisícin</a:t>
            </a:r>
          </a:p>
          <a:p>
            <a:pPr marL="0" indent="0">
              <a:buNone/>
            </a:pPr>
            <a:r>
              <a:rPr lang="cs-CZ" sz="2400" b="1" dirty="0" smtClean="0"/>
              <a:t>f/stovek</a:t>
            </a:r>
          </a:p>
          <a:p>
            <a:pPr marL="0" indent="0">
              <a:buNone/>
            </a:pPr>
            <a:r>
              <a:rPr lang="cs-CZ" sz="2400" b="1" dirty="0" smtClean="0"/>
              <a:t>g/jednotek</a:t>
            </a:r>
          </a:p>
          <a:p>
            <a:pPr marL="0" indent="0">
              <a:buNone/>
            </a:pPr>
            <a:r>
              <a:rPr lang="cs-CZ" sz="2400" b="1" dirty="0" smtClean="0"/>
              <a:t>h/tisícin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800" b="1" u="sng" dirty="0" smtClean="0"/>
              <a:t>Porovnej (‹,›,=)</a:t>
            </a:r>
          </a:p>
          <a:p>
            <a:pPr marL="0" indent="0">
              <a:buNone/>
            </a:pPr>
            <a:r>
              <a:rPr lang="cs-CZ" sz="2800" b="1" dirty="0" smtClean="0"/>
              <a:t>2,7 a 2,6</a:t>
            </a:r>
          </a:p>
          <a:p>
            <a:pPr marL="0" indent="0">
              <a:buNone/>
            </a:pPr>
            <a:r>
              <a:rPr lang="cs-CZ" sz="2800" b="1" dirty="0" smtClean="0"/>
              <a:t>0,05 a 0,07</a:t>
            </a:r>
          </a:p>
          <a:p>
            <a:pPr marL="0" indent="0">
              <a:buNone/>
            </a:pPr>
            <a:r>
              <a:rPr lang="cs-CZ" sz="2800" b="1" dirty="0" smtClean="0"/>
              <a:t>7,2 a 7,02</a:t>
            </a:r>
          </a:p>
          <a:p>
            <a:pPr marL="0" indent="0">
              <a:buNone/>
            </a:pPr>
            <a:r>
              <a:rPr lang="cs-CZ" sz="2800" b="1" dirty="0" smtClean="0"/>
              <a:t>0,25 a 0,250</a:t>
            </a:r>
            <a:endParaRPr lang="cs-CZ" sz="2400" b="1" dirty="0"/>
          </a:p>
          <a:p>
            <a:pPr marL="0" indent="0">
              <a:buNone/>
            </a:pPr>
            <a:r>
              <a:rPr lang="cs-CZ" b="1" dirty="0" smtClean="0"/>
              <a:t>B</a:t>
            </a:r>
          </a:p>
          <a:p>
            <a:pPr marL="0" indent="0">
              <a:buNone/>
            </a:pPr>
            <a:r>
              <a:rPr lang="cs-CZ" sz="3500" b="1" dirty="0" smtClean="0"/>
              <a:t>7351,284906</a:t>
            </a:r>
          </a:p>
          <a:p>
            <a:pPr marL="0" indent="0">
              <a:buNone/>
            </a:pPr>
            <a:r>
              <a:rPr lang="cs-CZ" sz="2600" b="1" u="sng" dirty="0" smtClean="0"/>
              <a:t>Která číslice je na místě:</a:t>
            </a:r>
          </a:p>
          <a:p>
            <a:pPr marL="0" indent="0">
              <a:buNone/>
            </a:pPr>
            <a:r>
              <a:rPr lang="cs-CZ" sz="2400" b="1" dirty="0" smtClean="0"/>
              <a:t>a/desetin</a:t>
            </a:r>
          </a:p>
          <a:p>
            <a:pPr marL="0" indent="0">
              <a:buNone/>
            </a:pPr>
            <a:r>
              <a:rPr lang="cs-CZ" sz="2400" b="1" dirty="0" smtClean="0"/>
              <a:t>b/miliontin</a:t>
            </a:r>
          </a:p>
          <a:p>
            <a:pPr marL="0" indent="0">
              <a:buNone/>
            </a:pPr>
            <a:r>
              <a:rPr lang="cs-CZ" sz="2400" b="1" dirty="0" smtClean="0"/>
              <a:t>c/desítek</a:t>
            </a:r>
          </a:p>
          <a:p>
            <a:pPr marL="0" indent="0">
              <a:buNone/>
            </a:pPr>
            <a:r>
              <a:rPr lang="cs-CZ" sz="2400" b="1" dirty="0" smtClean="0"/>
              <a:t>d/setin</a:t>
            </a:r>
          </a:p>
          <a:p>
            <a:pPr marL="0" indent="0">
              <a:buNone/>
            </a:pPr>
            <a:r>
              <a:rPr lang="cs-CZ" sz="2400" b="1" dirty="0" smtClean="0"/>
              <a:t>e/stotisícin</a:t>
            </a:r>
          </a:p>
          <a:p>
            <a:pPr marL="0" indent="0">
              <a:buNone/>
            </a:pPr>
            <a:r>
              <a:rPr lang="cs-CZ" sz="2400" b="1" dirty="0" smtClean="0"/>
              <a:t>f/stovek</a:t>
            </a:r>
          </a:p>
          <a:p>
            <a:pPr marL="0" indent="0">
              <a:buNone/>
            </a:pPr>
            <a:r>
              <a:rPr lang="cs-CZ" sz="2400" b="1" dirty="0" smtClean="0"/>
              <a:t>g/jednotek</a:t>
            </a:r>
          </a:p>
          <a:p>
            <a:pPr marL="0" indent="0">
              <a:buNone/>
            </a:pPr>
            <a:r>
              <a:rPr lang="cs-CZ" sz="2400" b="1" dirty="0" smtClean="0"/>
              <a:t>h/tisícin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800" b="1" u="sng" dirty="0" smtClean="0"/>
              <a:t>Porovnej (‹,›,=)</a:t>
            </a:r>
          </a:p>
          <a:p>
            <a:pPr marL="0" indent="0">
              <a:buNone/>
            </a:pPr>
            <a:r>
              <a:rPr lang="cs-CZ" sz="2800" b="1" dirty="0" smtClean="0"/>
              <a:t>3,4 a 3,7</a:t>
            </a:r>
          </a:p>
          <a:p>
            <a:pPr marL="0" indent="0">
              <a:buNone/>
            </a:pPr>
            <a:r>
              <a:rPr lang="cs-CZ" sz="2800" b="1" dirty="0" smtClean="0"/>
              <a:t>0,03 a 0,08</a:t>
            </a:r>
          </a:p>
          <a:p>
            <a:pPr marL="0" indent="0">
              <a:buNone/>
            </a:pPr>
            <a:r>
              <a:rPr lang="cs-CZ" sz="2800" b="1" dirty="0" smtClean="0"/>
              <a:t>8,3 a 8,03</a:t>
            </a:r>
          </a:p>
          <a:p>
            <a:pPr marL="0" indent="0">
              <a:buNone/>
            </a:pPr>
            <a:r>
              <a:rPr lang="cs-CZ" sz="2800" b="1" dirty="0" smtClean="0"/>
              <a:t>3,15 a 3,150</a:t>
            </a:r>
            <a:endParaRPr lang="cs-CZ" sz="28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23928" y="908720"/>
            <a:ext cx="72008" cy="5400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6308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8435280" cy="5865515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</a:t>
            </a:r>
          </a:p>
          <a:p>
            <a:pPr marL="0" indent="0" algn="ctr">
              <a:buNone/>
            </a:pPr>
            <a:r>
              <a:rPr lang="cs-CZ" sz="2000" b="1" dirty="0" smtClean="0"/>
              <a:t>A</a:t>
            </a:r>
          </a:p>
          <a:p>
            <a:pPr marL="0" indent="0">
              <a:buNone/>
            </a:pPr>
            <a:r>
              <a:rPr lang="cs-CZ" sz="2000" b="1" dirty="0" smtClean="0"/>
              <a:t>3709,421568</a:t>
            </a:r>
          </a:p>
          <a:p>
            <a:pPr marL="0" indent="0">
              <a:buNone/>
            </a:pPr>
            <a:r>
              <a:rPr lang="cs-CZ" sz="2000" b="1" u="sng" dirty="0" smtClean="0"/>
              <a:t>Která číslice je na místě:</a:t>
            </a:r>
          </a:p>
          <a:p>
            <a:pPr marL="0" indent="0">
              <a:buNone/>
            </a:pPr>
            <a:r>
              <a:rPr lang="cs-CZ" sz="2000" b="1" dirty="0" smtClean="0"/>
              <a:t>a/desetin     4</a:t>
            </a:r>
          </a:p>
          <a:p>
            <a:pPr marL="0" indent="0">
              <a:buNone/>
            </a:pPr>
            <a:r>
              <a:rPr lang="cs-CZ" sz="2000" b="1" dirty="0" smtClean="0"/>
              <a:t>b/miliontin  8</a:t>
            </a:r>
          </a:p>
          <a:p>
            <a:pPr marL="0" indent="0">
              <a:buNone/>
            </a:pPr>
            <a:r>
              <a:rPr lang="cs-CZ" sz="2000" b="1" dirty="0" smtClean="0"/>
              <a:t>c/desítek      0</a:t>
            </a:r>
          </a:p>
          <a:p>
            <a:pPr marL="0" indent="0">
              <a:buNone/>
            </a:pPr>
            <a:r>
              <a:rPr lang="cs-CZ" sz="2000" b="1" dirty="0" smtClean="0"/>
              <a:t>d/setin          2</a:t>
            </a:r>
          </a:p>
          <a:p>
            <a:pPr marL="0" indent="0">
              <a:buNone/>
            </a:pPr>
            <a:r>
              <a:rPr lang="cs-CZ" sz="2000" b="1" dirty="0" smtClean="0"/>
              <a:t>e/stotisícin   6</a:t>
            </a:r>
          </a:p>
          <a:p>
            <a:pPr marL="0" indent="0">
              <a:buNone/>
            </a:pPr>
            <a:r>
              <a:rPr lang="cs-CZ" sz="2000" b="1" dirty="0" smtClean="0"/>
              <a:t>f/stovek        7</a:t>
            </a:r>
          </a:p>
          <a:p>
            <a:pPr marL="0" indent="0">
              <a:buNone/>
            </a:pPr>
            <a:r>
              <a:rPr lang="cs-CZ" sz="2000" b="1" dirty="0" smtClean="0"/>
              <a:t>g/jednotek   9</a:t>
            </a:r>
          </a:p>
          <a:p>
            <a:pPr marL="0" indent="0">
              <a:buNone/>
            </a:pPr>
            <a:r>
              <a:rPr lang="cs-CZ" sz="2000" b="1" dirty="0" smtClean="0"/>
              <a:t>h/tisícin         1</a:t>
            </a:r>
          </a:p>
          <a:p>
            <a:pPr marL="0" indent="0">
              <a:buNone/>
            </a:pPr>
            <a:r>
              <a:rPr lang="cs-CZ" sz="2000" b="1" u="sng" dirty="0" smtClean="0"/>
              <a:t>Porovnej (‹,›,=)</a:t>
            </a:r>
          </a:p>
          <a:p>
            <a:pPr marL="0" indent="0">
              <a:buNone/>
            </a:pPr>
            <a:r>
              <a:rPr lang="cs-CZ" sz="2000" b="1" dirty="0" smtClean="0"/>
              <a:t>2,7 &gt; 2,6</a:t>
            </a:r>
          </a:p>
          <a:p>
            <a:pPr marL="0" indent="0">
              <a:buNone/>
            </a:pPr>
            <a:r>
              <a:rPr lang="cs-CZ" sz="2000" b="1" dirty="0" smtClean="0"/>
              <a:t>0,05 &lt; 0,07</a:t>
            </a:r>
          </a:p>
          <a:p>
            <a:pPr marL="0" indent="0">
              <a:buNone/>
            </a:pPr>
            <a:r>
              <a:rPr lang="cs-CZ" sz="2000" b="1" dirty="0" smtClean="0"/>
              <a:t>7,2 &gt; 7,02</a:t>
            </a:r>
          </a:p>
          <a:p>
            <a:pPr marL="0" indent="0">
              <a:buNone/>
            </a:pPr>
            <a:r>
              <a:rPr lang="cs-CZ" sz="2000" b="1" dirty="0" smtClean="0"/>
              <a:t>0,25 = 0,250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B</a:t>
            </a:r>
          </a:p>
          <a:p>
            <a:pPr marL="0" indent="0">
              <a:buNone/>
            </a:pPr>
            <a:r>
              <a:rPr lang="cs-CZ" sz="2000" b="1" dirty="0" smtClean="0"/>
              <a:t>7351,284906</a:t>
            </a:r>
          </a:p>
          <a:p>
            <a:pPr marL="0" indent="0">
              <a:buNone/>
            </a:pPr>
            <a:r>
              <a:rPr lang="cs-CZ" sz="2000" b="1" u="sng" dirty="0" smtClean="0"/>
              <a:t>Která číslice je na místě:</a:t>
            </a:r>
          </a:p>
          <a:p>
            <a:pPr marL="0" indent="0">
              <a:buNone/>
            </a:pPr>
            <a:r>
              <a:rPr lang="cs-CZ" sz="2000" b="1" dirty="0" smtClean="0"/>
              <a:t>a/desetin       2</a:t>
            </a:r>
          </a:p>
          <a:p>
            <a:pPr marL="0" indent="0">
              <a:buNone/>
            </a:pPr>
            <a:r>
              <a:rPr lang="cs-CZ" sz="2000" b="1" dirty="0" smtClean="0"/>
              <a:t>b/miliontin    6</a:t>
            </a:r>
          </a:p>
          <a:p>
            <a:pPr marL="0" indent="0">
              <a:buNone/>
            </a:pPr>
            <a:r>
              <a:rPr lang="cs-CZ" sz="2000" b="1" dirty="0" smtClean="0"/>
              <a:t>c/desítek        5</a:t>
            </a:r>
          </a:p>
          <a:p>
            <a:pPr marL="0" indent="0">
              <a:buNone/>
            </a:pPr>
            <a:r>
              <a:rPr lang="cs-CZ" sz="2000" b="1" dirty="0" smtClean="0"/>
              <a:t>d/setin            8</a:t>
            </a:r>
          </a:p>
          <a:p>
            <a:pPr marL="0" indent="0">
              <a:buNone/>
            </a:pPr>
            <a:r>
              <a:rPr lang="cs-CZ" sz="2000" b="1" dirty="0" smtClean="0"/>
              <a:t>e/stotisícin     0</a:t>
            </a:r>
          </a:p>
          <a:p>
            <a:pPr marL="0" indent="0">
              <a:buNone/>
            </a:pPr>
            <a:r>
              <a:rPr lang="cs-CZ" sz="2000" b="1" dirty="0" smtClean="0"/>
              <a:t>f/stovek          3</a:t>
            </a:r>
          </a:p>
          <a:p>
            <a:pPr marL="0" indent="0">
              <a:buNone/>
            </a:pPr>
            <a:r>
              <a:rPr lang="cs-CZ" sz="2000" b="1" dirty="0" smtClean="0"/>
              <a:t>g/jednotek     1</a:t>
            </a:r>
          </a:p>
          <a:p>
            <a:pPr marL="0" indent="0">
              <a:buNone/>
            </a:pPr>
            <a:r>
              <a:rPr lang="cs-CZ" sz="2000" b="1" dirty="0" smtClean="0"/>
              <a:t>h/tisícin          4</a:t>
            </a:r>
          </a:p>
          <a:p>
            <a:pPr marL="0" indent="0">
              <a:buNone/>
            </a:pPr>
            <a:r>
              <a:rPr lang="cs-CZ" sz="2000" b="1" u="sng" dirty="0" smtClean="0"/>
              <a:t>Porovnej (‹,›,=)</a:t>
            </a:r>
          </a:p>
          <a:p>
            <a:pPr marL="0" indent="0">
              <a:buNone/>
            </a:pPr>
            <a:r>
              <a:rPr lang="cs-CZ" sz="2000" b="1" dirty="0" smtClean="0"/>
              <a:t>3,4 &lt; 3,7</a:t>
            </a:r>
          </a:p>
          <a:p>
            <a:pPr marL="0" indent="0">
              <a:buNone/>
            </a:pPr>
            <a:r>
              <a:rPr lang="cs-CZ" sz="2000" b="1" dirty="0" smtClean="0"/>
              <a:t>0,03 &lt; 0,08</a:t>
            </a:r>
          </a:p>
          <a:p>
            <a:pPr marL="0" indent="0">
              <a:buNone/>
            </a:pPr>
            <a:r>
              <a:rPr lang="cs-CZ" sz="2000" b="1" dirty="0" smtClean="0"/>
              <a:t>8,3 &gt; 8,03</a:t>
            </a:r>
          </a:p>
          <a:p>
            <a:pPr marL="0" indent="0">
              <a:buNone/>
            </a:pPr>
            <a:r>
              <a:rPr lang="cs-CZ" sz="2000" b="1" dirty="0" smtClean="0"/>
              <a:t>3,15 = 3,150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2625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196</Words>
  <Application>Microsoft Office PowerPoint</Application>
  <PresentationFormat>Předvádění na obrazovce (4:3)</PresentationFormat>
  <Paragraphs>88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   DESETINNÁ ČÍSLA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Škola</dc:creator>
  <cp:lastModifiedBy>Škola</cp:lastModifiedBy>
  <cp:revision>16</cp:revision>
  <dcterms:created xsi:type="dcterms:W3CDTF">2011-12-01T17:51:55Z</dcterms:created>
  <dcterms:modified xsi:type="dcterms:W3CDTF">2012-02-29T18:07:16Z</dcterms:modified>
</cp:coreProperties>
</file>