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56" r:id="rId3"/>
    <p:sldId id="257" r:id="rId4"/>
    <p:sldId id="258" r:id="rId5"/>
    <p:sldId id="259" r:id="rId6"/>
    <p:sldId id="272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223A2B2-1D71-4038-B844-BFA108F0F4D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A77B1A4-6E32-4AE5-86BE-65EAE90EC4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porangienAsplenScol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1412776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>
                <a:latin typeface="Calibri" pitchFamily="34" charset="0"/>
              </a:rPr>
              <a:t>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Základní škola Ústí nad Labem, Anežky České 702/17, příspěvková organizace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 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Calibri" pitchFamily="34" charset="0"/>
              </a:rPr>
              <a:t>			</a:t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>
                <a:latin typeface="Calibri" pitchFamily="34" charset="0"/>
              </a:rPr>
              <a:t>		               </a:t>
            </a:r>
            <a:r>
              <a:rPr lang="cs-CZ" sz="3600" dirty="0" smtClean="0">
                <a:latin typeface="Calibri" pitchFamily="34" charset="0"/>
              </a:rPr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42732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 smtClean="0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VY_32_INOVACE_07_20_Rostliny - znaky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2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Veronika </a:t>
            </a:r>
            <a:r>
              <a:rPr lang="cs-CZ" sz="1700" dirty="0" err="1" smtClean="0">
                <a:latin typeface="Calibri" pitchFamily="34" charset="0"/>
              </a:rPr>
              <a:t>Gábelová</a:t>
            </a: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obor/Předmět/Téma: Člověk a jeho svět/Prvouka/Rozmanitost přírody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učebního materiálu: prezentace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	ne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Prezentace slouží k výkladu znaků rostlin.	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ve třídě: III.C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ověření: 4.3. 2013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Datum:	4.3.2013		Podpis: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1200" dirty="0" smtClean="0">
                <a:latin typeface="Calibri" pitchFamily="34" charset="0"/>
              </a:rPr>
              <a:t> </a:t>
            </a:r>
          </a:p>
          <a:p>
            <a:pPr>
              <a:spcBef>
                <a:spcPts val="24"/>
              </a:spcBef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988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1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rostliny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Patří mezi živé organismy, protože</a:t>
            </a:r>
            <a:r>
              <a:rPr lang="cs-CZ" dirty="0" smtClean="0"/>
              <a:t>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Vyživují se.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Dýchají.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Reagují na prostředí.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Pohybují se.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Rostou.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Vyvíjí se.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Rozmnožují se.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Umírají.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  <p:pic>
        <p:nvPicPr>
          <p:cNvPr id="1026" name="Picture 2" descr="C:\Users\subrt_000\AppData\Local\Microsoft\Windows\Temporary Internet Files\Content.IE5\0E7VJRSK\MP9003904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544" y="332656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79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925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Výživa rostlin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31246"/>
            <a:ext cx="8208912" cy="4873752"/>
          </a:xfrm>
        </p:spPr>
        <p:txBody>
          <a:bodyPr/>
          <a:lstStyle/>
          <a:p>
            <a:r>
              <a:rPr lang="cs-CZ" sz="2800" dirty="0" smtClean="0"/>
              <a:t>Probíhá jinak než u živočichů.</a:t>
            </a:r>
          </a:p>
          <a:p>
            <a:r>
              <a:rPr lang="cs-CZ" sz="2800" dirty="0" smtClean="0"/>
              <a:t>Probíhá v listech, pouze během dne.</a:t>
            </a:r>
          </a:p>
          <a:p>
            <a:r>
              <a:rPr lang="cs-CZ" sz="2800" dirty="0" smtClean="0"/>
              <a:t>Listy obsahují </a:t>
            </a:r>
            <a:r>
              <a:rPr lang="cs-CZ" sz="2800" u="sng" dirty="0" smtClean="0">
                <a:solidFill>
                  <a:schemeClr val="accent1">
                    <a:lumMod val="75000"/>
                  </a:schemeClr>
                </a:solidFill>
              </a:rPr>
              <a:t>ZELEŇ LISTOVOU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Listová zeleň </a:t>
            </a:r>
            <a:r>
              <a:rPr lang="cs-CZ" sz="2800" dirty="0" smtClean="0"/>
              <a:t>pohlcuje </a:t>
            </a:r>
            <a:r>
              <a:rPr lang="cs-CZ" sz="2800" b="1" dirty="0" smtClean="0">
                <a:solidFill>
                  <a:srgbClr val="FFC000"/>
                </a:solidFill>
              </a:rPr>
              <a:t>světlo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Ze vzduchu rostliny přijímají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oxid uhličitý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2800" dirty="0" smtClean="0"/>
              <a:t>Z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půdy</a:t>
            </a:r>
            <a:r>
              <a:rPr lang="cs-CZ" sz="2800" dirty="0" smtClean="0"/>
              <a:t> čerpají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vodu</a:t>
            </a:r>
            <a:r>
              <a:rPr lang="cs-CZ" sz="2800" dirty="0"/>
              <a:t>.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365104"/>
            <a:ext cx="8172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VODA</a:t>
            </a:r>
            <a:r>
              <a:rPr lang="cs-CZ" sz="3200" b="1" dirty="0" smtClean="0"/>
              <a:t> +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OXID UHLIČITÝ </a:t>
            </a:r>
            <a:r>
              <a:rPr lang="cs-CZ" sz="3200" b="1" dirty="0" smtClean="0"/>
              <a:t>+ </a:t>
            </a:r>
            <a:r>
              <a:rPr lang="cs-CZ" sz="3200" b="1" dirty="0" smtClean="0">
                <a:solidFill>
                  <a:srgbClr val="FFFF00"/>
                </a:solidFill>
              </a:rPr>
              <a:t>SVĚTLO</a:t>
            </a:r>
          </a:p>
          <a:p>
            <a:pPr algn="ctr"/>
            <a:r>
              <a:rPr lang="cs-CZ" sz="3200" dirty="0" smtClean="0"/>
              <a:t> = 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LÁTKY NUTNÉ PRO ŽIVOT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(CUKR, KYSLÍK)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72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Děj, při kterém si rostliny vyrábějí výživu a kyslík nazýváme…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2392" y="1600200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FOTOSYNTÉZA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058" y="2238514"/>
            <a:ext cx="184785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21340" y="2639219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světlo</a:t>
            </a:r>
            <a:endParaRPr lang="cs-CZ" sz="2800" dirty="0"/>
          </a:p>
        </p:txBody>
      </p:sp>
      <p:pic>
        <p:nvPicPr>
          <p:cNvPr id="1027" name="Picture 3" descr="C:\Users\subrt_000\AppData\Local\Microsoft\Windows\Temporary Internet Files\Content.IE5\5CJJX1JR\MC900441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408" y="3752791"/>
            <a:ext cx="2208664" cy="220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142281" y="5709942"/>
            <a:ext cx="1531887" cy="168228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142280" y="5540885"/>
            <a:ext cx="1531887" cy="168228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150021" y="5877341"/>
            <a:ext cx="1531887" cy="168228"/>
          </a:xfrm>
          <a:prstGeom prst="straightConnector1">
            <a:avLst/>
          </a:prstGeom>
          <a:ln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178555" y="5616560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voda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670825" y="4256209"/>
            <a:ext cx="1858351" cy="144016"/>
          </a:xfrm>
          <a:prstGeom prst="straightConnector1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817513" y="4404434"/>
            <a:ext cx="1858351" cy="144016"/>
          </a:xfrm>
          <a:prstGeom prst="straightConnector1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021340" y="4537458"/>
            <a:ext cx="1858351" cy="144016"/>
          </a:xfrm>
          <a:prstGeom prst="straightConnector1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02282" y="4204420"/>
            <a:ext cx="15190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xid uhličitý</a:t>
            </a:r>
            <a:endParaRPr lang="cs-CZ" sz="2800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4404360" y="3272675"/>
            <a:ext cx="864096" cy="703695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605144" y="3365184"/>
            <a:ext cx="864096" cy="703695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660776" y="3624522"/>
            <a:ext cx="864096" cy="703695"/>
          </a:xfrm>
          <a:prstGeom prst="straightConnector1">
            <a:avLst/>
          </a:prstGeom>
          <a:ln w="19050"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724128" y="3088009"/>
            <a:ext cx="1197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kyslík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3797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10" grpId="0"/>
      <p:bldP spid="21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ubrt_000\AppData\Local\Microsoft\Windows\Temporary Internet Files\Content.IE5\5CJJX1JR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408" y="3752791"/>
            <a:ext cx="2208664" cy="220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V="1">
            <a:off x="1670825" y="4256209"/>
            <a:ext cx="1858351" cy="144016"/>
          </a:xfrm>
          <a:prstGeom prst="straightConnector1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817513" y="4404434"/>
            <a:ext cx="1858351" cy="144016"/>
          </a:xfrm>
          <a:prstGeom prst="straightConnector1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021340" y="4537458"/>
            <a:ext cx="1858351" cy="144016"/>
          </a:xfrm>
          <a:prstGeom prst="straightConnector1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15000" y="4490585"/>
            <a:ext cx="1197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kyslík</a:t>
            </a:r>
            <a:endParaRPr lang="cs-CZ" sz="2800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4404360" y="3272675"/>
            <a:ext cx="864096" cy="703695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605144" y="3365184"/>
            <a:ext cx="864096" cy="703695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660776" y="3624522"/>
            <a:ext cx="864096" cy="703695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468403" y="2955621"/>
            <a:ext cx="2247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xid uhličitý</a:t>
            </a:r>
            <a:endParaRPr lang="cs-CZ" sz="28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/>
              <a:t>Dýchání rostlin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Dýchají kyslík.</a:t>
            </a:r>
          </a:p>
          <a:p>
            <a:r>
              <a:rPr lang="cs-CZ" dirty="0"/>
              <a:t>Uvolňují oxid uhličitý.</a:t>
            </a:r>
          </a:p>
          <a:p>
            <a:r>
              <a:rPr lang="cs-CZ" dirty="0"/>
              <a:t>Dýchají všemi částmi svého těla.</a:t>
            </a:r>
          </a:p>
          <a:p>
            <a:r>
              <a:rPr lang="cs-CZ" dirty="0"/>
              <a:t>Dýchají celý den.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865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5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ubrt_000\AppData\Local\Microsoft\Windows\Temporary Internet Files\Content.IE5\1GF6GTDO\MP900448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6931"/>
            <a:ext cx="2006833" cy="301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Reakce na prostředí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Reakce na změnu tepla</a:t>
            </a:r>
          </a:p>
          <a:p>
            <a:pPr marL="0" indent="0">
              <a:buNone/>
            </a:pPr>
            <a:r>
              <a:rPr lang="cs-CZ" dirty="0" smtClean="0"/>
              <a:t>Některé kvetoucí rostliny za chladu nebo deště zavírají své květy.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zimě některé stromy shazují listí, byliny nerostou, přečkávají zimu jako semena nebo podzemní části.</a:t>
            </a:r>
            <a:endParaRPr lang="cs-CZ" dirty="0"/>
          </a:p>
        </p:txBody>
      </p:sp>
      <p:pic>
        <p:nvPicPr>
          <p:cNvPr id="4098" name="Picture 2" descr="C:\Users\subrt_000\AppData\Local\Microsoft\Windows\Temporary Internet Files\Content.IE5\FUOOFM5W\MC90043688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778" y="2279901"/>
            <a:ext cx="1581147" cy="158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http://thumbs.dreamstime.com/thumb_505/1274394193n6U5d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601" y="4581128"/>
            <a:ext cx="285750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4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Pohyb rostlin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Rostliny jsou citlivé celým tělem.</a:t>
            </a:r>
          </a:p>
          <a:p>
            <a:r>
              <a:rPr lang="cs-CZ" sz="2800" dirty="0" smtClean="0"/>
              <a:t>Reagují také na světlo a vlhko.</a:t>
            </a:r>
          </a:p>
          <a:p>
            <a:r>
              <a:rPr lang="cs-CZ" sz="2800" dirty="0" smtClean="0"/>
              <a:t>Pohybují částmi svého těla.</a:t>
            </a:r>
          </a:p>
          <a:p>
            <a:r>
              <a:rPr lang="cs-CZ" sz="2800" dirty="0" smtClean="0"/>
              <a:t>Slunečnice otáčí svůj květ za sluncem.</a:t>
            </a:r>
            <a:endParaRPr lang="cs-CZ" sz="2800" dirty="0"/>
          </a:p>
        </p:txBody>
      </p:sp>
      <p:pic>
        <p:nvPicPr>
          <p:cNvPr id="5122" name="Picture 2" descr="C:\Users\subrt_000\AppData\Local\Microsoft\Windows\Temporary Internet Files\Content.IE5\FUOOFM5W\MC900441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20688"/>
            <a:ext cx="2470145" cy="224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365104"/>
            <a:ext cx="30963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accent1"/>
              </a:buClr>
              <a:buSzPct val="106000"/>
              <a:buFont typeface="Courier New" pitchFamily="49" charset="0"/>
              <a:buChar char="o"/>
            </a:pPr>
            <a:r>
              <a:rPr lang="cs-CZ" sz="2800" dirty="0" smtClean="0"/>
              <a:t>Pohybují se i semena rostlin.</a:t>
            </a:r>
            <a:endParaRPr lang="cs-CZ" sz="2800" dirty="0"/>
          </a:p>
        </p:txBody>
      </p:sp>
      <p:pic>
        <p:nvPicPr>
          <p:cNvPr id="5124" name="Picture 4" descr="http://botany.cz/foto2/krnap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39196"/>
            <a:ext cx="3899368" cy="2921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55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Růst a vývoj rostlin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Rostliny se během svého života mění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Mění svou velikost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Mění svůj vzhled</a:t>
            </a:r>
            <a:endParaRPr lang="cs-CZ" dirty="0"/>
          </a:p>
        </p:txBody>
      </p:sp>
      <p:sp>
        <p:nvSpPr>
          <p:cNvPr id="4" name="AutoShape 2" descr="data:image/jpeg;base64,/9j/4AAQSkZJRgABAQAAAQABAAD/2wCEAAkGBhQSERQSEhQUFBQUFxUZFhgYFxgXFBgcGBgYGBgVHRgYHCYhFxklGRgZHy8gJCcqLCwsFx4xNTAqNSgsLSkBCQoKDgwOFw8PFywcHCUsLCwsKSkpKSksKSkqLCwpKSkpKSksKSksKSkpLCwsLCkpKSksKSwpKSkpLCk1LCwsLP/AABEIALgA8AMBIgACEQEDEQH/xAAcAAABBQEBAQAAAAAAAAAAAAAAAQIDBQYECAf/xAA+EAACAQMCAwUGBAUDAwUBAAABAhEAAyESMQRBUQUTImFxBoGRobHwIzJCwQdS0eHxFGKSFqLCFTM0grIk/8QAGQEBAQEBAQEAAAAAAAAAAAAAAAECAwQF/8QAKREBAAICAQMBBwUAAAAAAAAAAAECAxExBBIhIhMyQVFxgbEjYcHR8f/aAAwDAQACEQMRAD8A+4CgUUUQtFFFFFFFFAUUUUBRRRQFFFFAUUUUBRRRQFFFFAUUUUBRRRQFFFFAUUUUBRRRQFFFFAgopaKAopKWgKKKKAooooCiiigKKKKAooooCiiigKKKKAooooCiiigKKKKAoopKBaKSloCiiigKKBRQFJS0lAtFJNLQFFFFAUUUlAtFITUT8SB5+lBLRNcbcWeWKjN49TQWFE1Xd4ep+NKLp6mgsaK4l4s+tT2+KB8qCaiiigKKKKAooooOXju0ksiXMTMD9TQJMDniqdPbFNWbbhcZlZEmJIB2/pVb/ELhLh7q4O60I25kXAxmMwQVicY9/LGi1xL+E27zhjug1JnMSuwwN6+T1XU5qZO2n+vDmy5K31Xh9I4j2xsLtrYzAAUiepzEADeaW37Y8Oebj1RqylizZs27aXRca7cYgp4l0FU1MpkyYnHWcVYcF7NvduBlKDh5ByW7zcagIiPUn41I6vNa8UiImfwe0zTMaiGv4TtG3d/9t1bnE56bbiumubhOAS0IRQs79T7zk1019Wvdr1cvbG9eRRRRWlFFFFAUlLSUBRNE0TQFMuXQu9Jdu6R9K4WecmibPuXyfSo6KAKAoqZOFJ3x9amHCr61UcdFd3cL0pp4ZaK46473bNhDDXUB6TJ+U1ze1nD2hbPfPe0xgJqAPqQNP/IxXze2YypU5xiQegBUjTg5HOfOK8ebPNLdsOGTLNZ1D6V/1nZQx42HkvuJz51ccB23avYRs9Dg/CsRwFixbXxDW+ZnKg8wAdxJOTmp7fFWFcNpQMNjhSP+NeO3W3rO+Ui9+Zb6lqm7H7dF1ym5C6vmBuN9x86uK+liy1y17qvRW0TG4LRRRXVXD212SvE2XsuSA4ww/MpGQw8wc1geFv8AE9n3O6ugFlDMjAHuryLlgD+ho/S2RuJG/wBMrj7W7MTiLTWn2Yb8weTDzBry9R08ZY3Hi0cS5ZMfd5jl8v8Aa/tkXb1p7fO/qB56RZUDB6lv+yvpvYfCG3Ytq2GiW8icx7tvdWW9l/ZO133euNbWAFtztIZ1LkTE+GQOU+kbgVw6LFMbyX5n+2MNZ96RRRRX0XoFFIKWgKKKKBKKWigSKQ0tQcW8COtEc115M0yiaAKodbtkmBXZbsgUWrUD60+iFprOBua5OJ46OcDrzPpVNf7VcsRatM+n8xwB1jJEmOlcr5a055SbaaH/AFK9aVbwPOqrg+LFxA3Wp4rdbRaNwseVjXFf7EsPlrNsk89Cz6zFJbvEV12roarMRPIwXHfw6c3Dp4p1QkkDuwzAdA2oT0kj41Nb/hzw0Qz8Q5/mN0r8lAA+Fbl7YIg1VdoXu6R3P6FJ9Y2+Jrl7LHWJnSahmvYvgltcfftoSUtpCkmTug36/m+FbysX7E8ORbuX2/Ndc58lJz72LH31s0aRNY6auqb+flMfiDqWkiivQ6FpDS0UGf7AuRxHFIeTSB72P/kK0FZnhDo7Tuj+dAffCH/xNaavP0/uzHymfy54+J+oooor0Ohs1CeOthyhdA4XUV1DUFEDURMhcjO2RXlXhfazirbXil+9bN9i138QqrNcMm40EaSR+pYiAMVxP2vcGthcuM9wEXH1uXuLsQzTLr5NIIHkKz3GnrwtFQ2OPtuCUdGAAJKspADKGUkg4BUgg8wZryOe2HwjvITSFVnuaRpnSY1GCNTEGJGo9aXhe13td53Nx7SXEKXQhbS6FSNLapB3jy1Yincaere0vaThuHVnvX7SBYmWE5EjAyZBBwK4+D9u+Bus6W+LsMUAZvGAADAB1GARJAwdzFeTjcAyBmQMjxZ8znalP5jPwEHluBMH05U2PVv/AF/wJ4hOGXiLb3LmoDSylFKnTpZpgMWwF3PSrDiuJXLllCAfmJAWOuraPOvIqg6RKyDsCMDyJEZiPLO1XqcRpt92v5SFlQ7QSI3UGGOOc02affz7bcGHuI19Va0zKwYESVGo6f5hynrIqw7B9ouG4lvwL1u4wUMVBhwD1U5EbHoa859+cD3DSRj4AQc9RVV2vfJuANlY0gNmDMyfXrTcmnrR+1bIUsbtsKCwJLqACv5gTMAjn0pOO4oKDqIVRlmJAA9ScAV5DtIrEALnrpHmDg7x+wq9Yysajp9ceUAzJ/tV2mn2L2X7cfir3EXGJI1JoUGVRYbSB5nJJ5+gFaTgL4Vr2ptIXQxkwAun82dhymvPvD9pd2rAnAM88z+81Z9ndpLdFvVcCtZuJcgsw71FYO1veCw0gBSIM4zXimk1yd8y6+x7vVD7C3b1nhRca/cW2FQ3IJg6Q5DEDnDOqxuSYFXvF8QtpddxlRJA1MQFyYHiOMn618H/AIycaLvFcMw0sjcKrgyIh7rnUM8xFYw9oMwKS7Rb0KNTsNMhggmYWcwIE13wzMUjbhSPD1Pc7QtKQrXLYZvyguoLc8AmTjpXP/1JwyqX/wBTY0iZIuodhJ2OTHIV5k4LjlY6CNPmdJ9x86sVVVMjrjqPWu22tPRfDe3/AADxHGcOCeTOEOAD+uMZ+vSne2rRwrf7mRfcWFebOPUMkmCd40gtv0q29hO2bt7ie7uXLrpasOttXcsEE28KD+UYHuA6Vwz2mMVvoxfxWZfc+zeKt2OCtvdYIiWwWYzCz4pMbb/OrHsb2j4a94bV+zcY7BXUscAmFmTAM7c68+dqdpObt9A9zT3rjRrYodDEAFZgxAjGIqm7RtK1sNMMCCOf+K3jnVI+jVY8Q9aM8Ak4AqHhONS6oe06XEOzIwZT71MV5Ybt3intBLvE3riyw7trtw4Y+PUBlgSogMdwSPNOyfaC/wAEWPDXrlrXlgrEJOQNQZdPPfJxmtd8ba09XExVLxPtrwVvTr4qwNZgEXFYe8qSFHmYFeaLntDxht3bR4u+y3W8avcMPjIJO4I5AwQMg1TlWSYXcco5eQ2q93yHqPtO4LfaFu4xCr3Y1EwFAGsEknYZFaVXBAIyCJBGQa85/wAOeJN3huN4fUSvcsbak4XvLd0MFGygsFOKwadosyorNc0gQAWYoBEQFn8uY+XOuGLxa8fv/DnTm0PY/frnIwQDkYJiAehyPjQ99VIDEAsYEmJPQTua8g8V2o11Qbr3HgADXcZoUTpADTseXKac/a95mS531xrlpQtt+8bWBnCMTKxJ+dd+50Vt60fzDnid8evPpQUjz2jxkDyz18jtFRpd09eXqOvyO9LqBxJyRJGZGcwcyPuaKlv8XsTEkCcSYxkEnG2wrne4cZg4J/Y77/1qNyA3USeefLbFF85nGd42pEImF/kCNxnmf3qdNmPhDDefz55ruBFV6HPpmuhbnLOMcvMn50mFTi7mDpMnqdQ5Ez7qvnUDfbp9aoGBKhQq5bec4EaZ6b1dpuFMiYnn6x7qHKY3YGoJAPh1cp9YiY99Z3jbk3Gkk7Y54zHlX2n2Y4oXuzeJtXAO5FplUEQFZLbNqHUzoaes18T45iLhGMx9zWMd+7fhPjp19mXNTgGJic5JA9fpVtG5gH3VQ8CwDrseRInnj5zFXrbZ+nl862K7th9MRjPuwNvnXPZ49lYDTBOM+fnXR2wshTI543PI/Cq22/jWeTKPLekxtqLTXhfe0Ktrt2tWs2bKLOmR+Z2IUN+kFiJ8qp2ttbiVP7e4jcb1tvbPhe6424AsCBBI3gnbyn6VRXfGCr8+vLnv61mkeGKzuNqXU0aTqBnIO3ljzBNXPZ/EakgzOQ3u6Ynpv0qjFuYkz1BmRGAPhtVl2IMNpOOfPkZ29fpWlWMcuRnf4e+uj2FvxxokmdFxT0xpgjpj6VC9uByMDnuB79x571z+z9wjj03gzHqRn6Vyy17qWhm8emU/GcSGvX8x+PePxcn40zieIGkATKgzMLmZgeQ6nrTOIGm9xA2/Fbl1g1HxanQ8j9M7fP5/KulY9MLXhWLc1AxjTmecHaTvvPxpW4vEyTjYwYHrvE8uX1gsxjJBO4jbMjnkH996IBJMg7n6Dp9zypppO3GFtO67yYkZgDbHL5mhbpzgjlieXPODge7yrlcwAMdf6Z6/0pe+I3HmAZG4+nnTSPoH8IP/AJl5Ds1oeU/iKJjlhjWDXwyGwV54mQY2rZ/wjvj/ANQEYm0Z5/rVv2rJdr29PEXlj8t26P8AvYVxpH6lvs519+fsGst/LJO2JyYmD1mADUaAqJ8BkaTLCevXHL7MVGrSDJzEkYM8p8sVKlzmQonliOsGfTmcV2dEKW8yZCn5+k/WtL2pwfDXeCN5ba2btrukCpMNjxXGJmSTPoY5Vle8kg4/x1++VXlppRgdiDXLLaazD3dNSt6WiY8qVmAXrj3An0pOHsFmESZIgDLEmIAHWSBSC1z2Hz86lscQbTJctnS6FWUjcMpBU7YMia7vE0fCcDw4ttYu2hrGs97J7wNphQM6SgImIzO9ZiygByROI95HKtR7ZduJxF+5fQj8dbTsowEdra97bE8hc1f8prMK4gnpHr8em/wrjji3ncvV1E1mK9saSBs+W2P2I89jV7wN0G2vOB7+n37qzqgagMR5fe9WfZF4DwncGd+RH9frXV5X0/gOI7vshmEflvD11OUz1kGvnXtJwiMBeDgkmCgXSVAjTnaIwD/tzk1re0+Mjsu0n8zLPxZ/2rIXkDAqdv35GsUrrcwVmPO4UimDO2Byjb96vOFua1DY8886p3bBB3E+fr8zNT8NxDKTnUDuuRtz8vWuiLTi7IZSoOcEHoao+IRsAiDnH3v61cWOKVgYOenMeXrUrr0z9R5UGq/iI2viEvD8tyyhHv8AF/5Cso90KsmOpP3vWo9sybdnhlueFltqGBwRCLIz5xWC4vtAOQM6VnMCSdxvy9azXhmvDntXSQ0nHLeOvIVb9mXiFkzBbbbAx/WqdG5Ccn6+XPar/hrIVQOgGQfifjWmj1fG8/e/nUXsv4u07AmZugfIin3LoALdB8enz+tHsCNXaVgnMFm+Cn96k8SluJXXttwYt8bdVeehvioms92lfi3g5YwfSJJ+VX/tnxOvjb5jZ9P/ABUD+tZDtPivGBuFkbYJxI8oxSI8FeEL3IbSQuB/KJOOcxyO9NSNweu2/oPd9aRCSeQ6HkNh0zimFY6zy5fOqqZWnkDMA77Afeac7yepB3JkHyGNqgLsDEgz6bftUuqVGAIOIPp+9Qa7+Fqx2iI5W39eWfnWc7ZfVxF88jeumDB/W0Y9/wBxWl/hUP8A+12OyWm//S/3rGXLmpmacliY55MzNYrHrmfoxHvSQEjHL/I399SKhYQJJP8AWcnmajLj73/pvUx4jENB8tsenWty2gXJBiOnTFdL8S7AjERJ05xXIin16SacH5bdJPz9aTES3F7VjUSeJ2wRv9mmqYbI5cvr600zMxtGw+FNAzGPfVYSlGPz9Np+lRhOR5TinonJjHnHp/mkZoxuQd6LM7OVcEjH2dun96dw90qwO8Hl051GSfsxj7ipXvCTJB25Ry+/jRG4vEXOCWD/AO2w85GR7sEH5VT3bSz4TiBk+e9cXs5xL3LgsDAuYLSfAoBZ2IkAgKGY+mKsOLcPcLAaQzSoEYU/lHhwTEZ61IjSK/i+EDHUMsJjlPSarXIEgzOcE+fpk/2rQ3QCgb9SmG8x+hvqp9B1rlfhQ/5hP1FVVLE+FRqlgBG5n3ZzXe66S625fu9AZ+88M/qCgQGzMb4UnzHVZ7PAfUGyNlImTBj4E/SuhezmFl1GnTaASZIJuXSdbR+o6EZB5AUFX2hxl2+iveuPcjALksVnlJzy3zMHmIqtRcwTHWriz2eQqByBGpWgydJIIMbSGJMelTL2YLecFlIWYHQkER6HNBz8B2dB1NAPLnHnjnVhojO8fvttTVf7+zXP2jx+gYHiOf7+lBy9p3gRoG+J/pVl/D9wnFpcYwoDLJ2kj+lZ57pI8Xr99K0XYvCEqttQxLwIWObBjPkFBPlEnFSUlP7QXpucRcWCO8Y+fibBg5jb5VnD2XdOQhaVNzAklYJLwNwACT0gztWl4ntFWF266W2tXrzlA+GS1qY4dCH1MSAAJEW2xFO7L4cFl7h3JFu4Blu+4dwddg4gFRc/WoEazqC8wyGnpueXL4zTs+gPLeK7u02Rgl5Y1XJLqoCqjg5hQANLKQwA2kjlXECRPMefTaqpzNyBmI8/ntTbcYgT8Mxy32ouMI5dJAPT7mkslZBYErOdOD1ieXzoNp7CKUsdocRsLdqASNjDaRERvpxWJuAQsEnAmRseg6iIrc8b2+tvspuFsqs3+6uXiA2rMOV1EksF8AM5EjrNYUTWa/GWYjk9Q0SNsZ5dNjzp9rPIGAf8/wBhShtJI1EgiPXEweufnFNvxPhx5/v6c/fVaFuyWB5AdSPpTFXbeeUjFLcXEmY5EiD504cRAEEwOR+lUNmMY9YyPSmG2THxJ5+u9SXLhY6icn3e6lEkDGNuX3MZoIUbf09fOnRseu1Jsdh99KVbnM5z76AVfLn9ijT0G42prHI6mrNLFi4BpvCyYGpLiMFkL+l01FpMnIXfnvQdPsskf6u4JDW+EvFYAP5ylpvTwXGqDs/tTu9MgtogqOkMCcg/D1+DTxos27lq02s3QFuPBA0hg/dqGzBZVJYgflAiJLQcMgKXjiVtrG25uIvyk0FravAiVP30Ip01n7bnkSDjMx6+tdVntMj80MPgf8UGl7KABa5zRQLYiZuOdKCD0kt/9amkW7KII1XJdjOAviRVBjBKyZ6Oaz1rtoLBKtIIODtGxnrP0rsft9Lt0kggaCFBiBpSFG+cCJ6xQdBAUiCeWrcE+Xw2IxUjXA1gDmLhnqFCDQJ6A6/lVIna6kEaSDHhOImdj5R0qBu0NVplZiCXtkAARAW4GM+9cc58qDr4vj9M6cn5AdfOqnvSTM5gz78RSG6SRJJjry8qBMYiDnzxVD1skkKAJYgb9Tj03+VarsnsIOtpUlw14Wy5DFScSqJ/IGZF1EEkvsux4PY7gDcvlydKWUa7cciVXTlABuxZwF0jJkx1Gk4N1d+IYIq2+F/Ct25L3DoLOJDOoyys7Rp1NOaxaUlQcRZa7bt4i4GChcwYVyiaZ8LIVYRH6xPnx+y/GC1xiFjqEtBE5aCUInIm4F861Pa3EqF71y9zVcbxLbQW3YaXJALTuV8SRtGQMcdpAt+zfZLTBrqlfw9Oty66DIiQfESMH8NusnMW34Gb7bsqnFXkxAuuMQF0kkqdK4GDsNpjFVxSrG5bs3G1a2tMSSdYNy2TMltY8ceRU+bGjiOxriKziHtCPxbZ12xOPER+Qk8mg+VdFV0jpitF/wClPYQkgqyaJwe87whbmhZA0lBBJGfENwKpOEYF1EYJEx054rQ9q3Swd2bvHuPdvGTuXKMcrh5UMDGxXygSUcXH9oOlzhw+e5tpuJVu81XG1Tvq1wZmY6Co+3ezQhW5Zk2H1aQSC1tlgXLTD+ZSR6qynNWftR+Hx/EqkaFuBNgywqhZJAkKY945VLYtkp3ULbuvGZ1j8MEpdkzpOhipGSywYgmYMvw7ppZXkHBUjORiD5EH5U1gNRGx5RlZ5xXXxfZh1qsaHdQ3dsQIn9OT4QRlZ3BHlNfPUVpU4XnHx22+dRG4JJjrvnfGKfb4bmcjnBz8Yp62sGMwR+mcEkSSNunvoIto1EkRiPlE+dOUiM+U5pVUE+WJkTFL3cGRt0Bj0qBluyCRJifLl1pRbjzHy/ztSauu48tqdokf35elA0sc7eZgRjl5UptiJPLpSd0fM+X+KChEg48jv8IzVDOWT9++kUe/Pvp+nkR6cqcoImIj4g7/AN8UDUHUfOD8aeeUjPPzpptk/wBP2++tNAidQn3/AHmgXURE7en0mlWDPuxz93Smvvj9t/8ANO7tpjB98+6gaqiNhy+80sjHL0/ef2oKeQkcvTnSNtnH9+lAquuJFLbtFjABYmIgEn0EU5OUAkkZmuzsvjbVljcZVuMs92rLKFjEM67Mq5Ok4YwDiaDR+ztx+GFtNOi6/wDqLqBolAtg6OII31Kved3I3Zm6SzsLtC2vBFHZSzX0uOxPigBdCFRltT2ySZkKpP6qoOD4gk377MdWh/Ed2a74Om5VmPoDTeAcd0RCyHViDMuoGV35ANgZOs+6THhJbK/Z7tRw/E6WyLttdUd4oVLSgyAVUpaBAkMw1qACQRWdrcS91+HvNrixIKmFyPxlYIMJqLFYBJ/C3rOt2lcCtb1AozEusyCZnUJBAONx75pOItqyvdUBQrWk0j8p1I5JnllPeSdqkRo05+5GMzI5f0pLF8owZXKsNipKt8RtUap6ff1rpFvGAD6emD9cVpTuK7Uu3dJd2cqZBc6j8TkjyzV17Wcan+ot3V0OLltbhUYUa5lIjEj4cuVUnZ1tDeQ3CFthlL8/CCCYXmYnH0q47Y4NbjlyCi2LSpdzJN0F0W2JGCdIEclRjyp8UQNxt0Xe9AEOpYakDKAAFJIYHxAqPEd8HnXTw99b8IqrbuQFBgw5JZtUk+F5mdhgEEEQY3cvw4LYdGslCNyLtvuyOkAWVMevnXH2ZbJUsrrbdSr251AkpLYI2PMT0MVmYFj2n2SeJdmQaeJDOt21zuOpElByuNMm3zIOmZCiq7RXwW3c/i3NTMeqyAjH/cSHM8xpPOa0naXEF+HuEJOkWGUkatQti34S0ePSbjiJmOsTVbxfaVvirL3rraONt6TMeHiVwuQBi8uDOzieYk2CFM9grIJYQYI5AjBmY2puoiFEgbkCTNLRRT7tuclhyHl570lm5pLE2w4YELJYQSR4hpIkwCM4z6UUVAd0OeSP5TB95IzTNEGW25Y6+RjFFFFSF13EAjaBk8t/hTCpO0xyydvU+fSloqoYzdCTHlzzj7NRznoR8JpKKodqwJ+Mk9fnSq5GxB9TjPrRRQKrQDuPdj5ik1Kes7D+9FFAo2yT0j+3TFGv/dHPbb30UUCKf931kUpfrk8tsfLNFFA9TzOZMlSYn7zQbuqdkkggAYkYHyJzS0VBFc3kjJ+GelSq8CMQeR6xhsUUUETMNxnripEtFhq5DE4z5b5MZxRRSQqdDBjOPPfnUtzj3cAEKSIjHJREHkSQAJ3IUUUUCcbxZcqYUaQFAAhQBMSJOa6z2qwY6GNkXUVLxEEtAlmwMTJ8KxOPOiigrrbxs22cEgfLY/2pEBP2T8YoopI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RQSEhQUFBQUFxUZFhgYFxgXFBgcGBgYGBgVHRgYHCYhFxklGRgZHy8gJCcqLCwsFx4xNTAqNSgsLSkBCQoKDgwOFw8PFywcHCUsLCwsKSkpKSksKSkqLCwpKSkpKSksKSksKSkpLCwsLCkpKSksKSwpKSkpLCk1LCwsLP/AABEIALgA8AMBIgACEQEDEQH/xAAcAAABBQEBAQAAAAAAAAAAAAAAAQIDBQYECAf/xAA+EAACAQMCAwUGBAUDAwUBAAABAhEAAyESMQRBUQUTImFxBoGRobHwIzJCwQdS0eHxFGKSFqLCFTM0grIk/8QAGQEBAQEBAQEAAAAAAAAAAAAAAAECAwQF/8QAKREBAAICAQMBBwUAAAAAAAAAAAECAxExBBIhIhMyQVFxgbEjYcHR8f/aAAwDAQACEQMRAD8A+4CgUUUQtFFFFFFFFAUUUUBRRRQFFFFAUUUUBRRRQFFFFAUUUUBRRRQFFFFAUUUUBRRRQFFFFAgopaKAopKWgKKKKAooooCiiigKKKKAooooCiiigKKKKAooooCiiigKKKKAoopKBaKSloCiiigKKBRQFJS0lAtFJNLQFFFFAUUUlAtFITUT8SB5+lBLRNcbcWeWKjN49TQWFE1Xd4ep+NKLp6mgsaK4l4s+tT2+KB8qCaiiigKKKKAooooOXju0ksiXMTMD9TQJMDniqdPbFNWbbhcZlZEmJIB2/pVb/ELhLh7q4O60I25kXAxmMwQVicY9/LGi1xL+E27zhjug1JnMSuwwN6+T1XU5qZO2n+vDmy5K31Xh9I4j2xsLtrYzAAUiepzEADeaW37Y8Oebj1RqylizZs27aXRca7cYgp4l0FU1MpkyYnHWcVYcF7NvduBlKDh5ByW7zcagIiPUn41I6vNa8UiImfwe0zTMaiGv4TtG3d/9t1bnE56bbiumubhOAS0IRQs79T7zk1019Wvdr1cvbG9eRRRRWlFFFFAUlLSUBRNE0TQFMuXQu9Jdu6R9K4WecmibPuXyfSo6KAKAoqZOFJ3x9amHCr61UcdFd3cL0pp4ZaK46473bNhDDXUB6TJ+U1ze1nD2hbPfPe0xgJqAPqQNP/IxXze2YypU5xiQegBUjTg5HOfOK8ebPNLdsOGTLNZ1D6V/1nZQx42HkvuJz51ccB23avYRs9Dg/CsRwFixbXxDW+ZnKg8wAdxJOTmp7fFWFcNpQMNjhSP+NeO3W3rO+Ui9+Zb6lqm7H7dF1ym5C6vmBuN9x86uK+liy1y17qvRW0TG4LRRRXVXD212SvE2XsuSA4ww/MpGQw8wc1geFv8AE9n3O6ugFlDMjAHuryLlgD+ho/S2RuJG/wBMrj7W7MTiLTWn2Yb8weTDzBry9R08ZY3Hi0cS5ZMfd5jl8v8Aa/tkXb1p7fO/qB56RZUDB6lv+yvpvYfCG3Ytq2GiW8icx7tvdWW9l/ZO133euNbWAFtztIZ1LkTE+GQOU+kbgVw6LFMbyX5n+2MNZ96RRRRX0XoFFIKWgKKKKBKKWigSKQ0tQcW8COtEc115M0yiaAKodbtkmBXZbsgUWrUD60+iFprOBua5OJ46OcDrzPpVNf7VcsRatM+n8xwB1jJEmOlcr5a055SbaaH/AFK9aVbwPOqrg+LFxA3Wp4rdbRaNwseVjXFf7EsPlrNsk89Cz6zFJbvEV12roarMRPIwXHfw6c3Dp4p1QkkDuwzAdA2oT0kj41Nb/hzw0Qz8Q5/mN0r8lAA+Fbl7YIg1VdoXu6R3P6FJ9Y2+Jrl7LHWJnSahmvYvgltcfftoSUtpCkmTug36/m+FbysX7E8ORbuX2/Ndc58lJz72LH31s0aRNY6auqb+flMfiDqWkiivQ6FpDS0UGf7AuRxHFIeTSB72P/kK0FZnhDo7Tuj+dAffCH/xNaavP0/uzHymfy54+J+oooor0Ohs1CeOthyhdA4XUV1DUFEDURMhcjO2RXlXhfazirbXil+9bN9i138QqrNcMm40EaSR+pYiAMVxP2vcGthcuM9wEXH1uXuLsQzTLr5NIIHkKz3GnrwtFQ2OPtuCUdGAAJKspADKGUkg4BUgg8wZryOe2HwjvITSFVnuaRpnSY1GCNTEGJGo9aXhe13td53Nx7SXEKXQhbS6FSNLapB3jy1Yincaere0vaThuHVnvX7SBYmWE5EjAyZBBwK4+D9u+Bus6W+LsMUAZvGAADAB1GARJAwdzFeTjcAyBmQMjxZ8znalP5jPwEHluBMH05U2PVv/AF/wJ4hOGXiLb3LmoDSylFKnTpZpgMWwF3PSrDiuJXLllCAfmJAWOuraPOvIqg6RKyDsCMDyJEZiPLO1XqcRpt92v5SFlQ7QSI3UGGOOc02affz7bcGHuI19Va0zKwYESVGo6f5hynrIqw7B9ouG4lvwL1u4wUMVBhwD1U5EbHoa859+cD3DSRj4AQc9RVV2vfJuANlY0gNmDMyfXrTcmnrR+1bIUsbtsKCwJLqACv5gTMAjn0pOO4oKDqIVRlmJAA9ScAV5DtIrEALnrpHmDg7x+wq9Yysajp9ceUAzJ/tV2mn2L2X7cfir3EXGJI1JoUGVRYbSB5nJJ5+gFaTgL4Vr2ptIXQxkwAun82dhymvPvD9pd2rAnAM88z+81Z9ndpLdFvVcCtZuJcgsw71FYO1veCw0gBSIM4zXimk1yd8y6+x7vVD7C3b1nhRca/cW2FQ3IJg6Q5DEDnDOqxuSYFXvF8QtpddxlRJA1MQFyYHiOMn618H/AIycaLvFcMw0sjcKrgyIh7rnUM8xFYw9oMwKS7Rb0KNTsNMhggmYWcwIE13wzMUjbhSPD1Pc7QtKQrXLYZvyguoLc8AmTjpXP/1JwyqX/wBTY0iZIuodhJ2OTHIV5k4LjlY6CNPmdJ9x86sVVVMjrjqPWu22tPRfDe3/AADxHGcOCeTOEOAD+uMZ+vSne2rRwrf7mRfcWFebOPUMkmCd40gtv0q29hO2bt7ie7uXLrpasOttXcsEE28KD+UYHuA6Vwz2mMVvoxfxWZfc+zeKt2OCtvdYIiWwWYzCz4pMbb/OrHsb2j4a94bV+zcY7BXUscAmFmTAM7c68+dqdpObt9A9zT3rjRrYodDEAFZgxAjGIqm7RtK1sNMMCCOf+K3jnVI+jVY8Q9aM8Ak4AqHhONS6oe06XEOzIwZT71MV5Ybt3intBLvE3riyw7trtw4Y+PUBlgSogMdwSPNOyfaC/wAEWPDXrlrXlgrEJOQNQZdPPfJxmtd8ba09XExVLxPtrwVvTr4qwNZgEXFYe8qSFHmYFeaLntDxht3bR4u+y3W8avcMPjIJO4I5AwQMg1TlWSYXcco5eQ2q93yHqPtO4LfaFu4xCr3Y1EwFAGsEknYZFaVXBAIyCJBGQa85/wAOeJN3huN4fUSvcsbak4XvLd0MFGygsFOKwadosyorNc0gQAWYoBEQFn8uY+XOuGLxa8fv/DnTm0PY/frnIwQDkYJiAehyPjQ99VIDEAsYEmJPQTua8g8V2o11Qbr3HgADXcZoUTpADTseXKac/a95mS531xrlpQtt+8bWBnCMTKxJ+dd+50Vt60fzDnid8evPpQUjz2jxkDyz18jtFRpd09eXqOvyO9LqBxJyRJGZGcwcyPuaKlv8XsTEkCcSYxkEnG2wrne4cZg4J/Y77/1qNyA3USeefLbFF85nGd42pEImF/kCNxnmf3qdNmPhDDefz55ruBFV6HPpmuhbnLOMcvMn50mFTi7mDpMnqdQ5Ez7qvnUDfbp9aoGBKhQq5bec4EaZ6b1dpuFMiYnn6x7qHKY3YGoJAPh1cp9YiY99Z3jbk3Gkk7Y54zHlX2n2Y4oXuzeJtXAO5FplUEQFZLbNqHUzoaes18T45iLhGMx9zWMd+7fhPjp19mXNTgGJic5JA9fpVtG5gH3VQ8CwDrseRInnj5zFXrbZ+nl862K7th9MRjPuwNvnXPZ49lYDTBOM+fnXR2wshTI543PI/Cq22/jWeTKPLekxtqLTXhfe0Ktrt2tWs2bKLOmR+Z2IUN+kFiJ8qp2ttbiVP7e4jcb1tvbPhe6424AsCBBI3gnbyn6VRXfGCr8+vLnv61mkeGKzuNqXU0aTqBnIO3ljzBNXPZ/EakgzOQ3u6Ynpv0qjFuYkz1BmRGAPhtVl2IMNpOOfPkZ29fpWlWMcuRnf4e+uj2FvxxokmdFxT0xpgjpj6VC9uByMDnuB79x571z+z9wjj03gzHqRn6Vyy17qWhm8emU/GcSGvX8x+PePxcn40zieIGkATKgzMLmZgeQ6nrTOIGm9xA2/Fbl1g1HxanQ8j9M7fP5/KulY9MLXhWLc1AxjTmecHaTvvPxpW4vEyTjYwYHrvE8uX1gsxjJBO4jbMjnkH996IBJMg7n6Dp9zypppO3GFtO67yYkZgDbHL5mhbpzgjlieXPODge7yrlcwAMdf6Z6/0pe+I3HmAZG4+nnTSPoH8IP/AJl5Ds1oeU/iKJjlhjWDXwyGwV54mQY2rZ/wjvj/ANQEYm0Z5/rVv2rJdr29PEXlj8t26P8AvYVxpH6lvs519+fsGst/LJO2JyYmD1mADUaAqJ8BkaTLCevXHL7MVGrSDJzEkYM8p8sVKlzmQonliOsGfTmcV2dEKW8yZCn5+k/WtL2pwfDXeCN5ba2btrukCpMNjxXGJmSTPoY5Vle8kg4/x1++VXlppRgdiDXLLaazD3dNSt6WiY8qVmAXrj3An0pOHsFmESZIgDLEmIAHWSBSC1z2Hz86lscQbTJctnS6FWUjcMpBU7YMia7vE0fCcDw4ttYu2hrGs97J7wNphQM6SgImIzO9ZiygByROI95HKtR7ZduJxF+5fQj8dbTsowEdra97bE8hc1f8prMK4gnpHr8em/wrjji3ncvV1E1mK9saSBs+W2P2I89jV7wN0G2vOB7+n37qzqgagMR5fe9WfZF4DwncGd+RH9frXV5X0/gOI7vshmEflvD11OUz1kGvnXtJwiMBeDgkmCgXSVAjTnaIwD/tzk1re0+Mjsu0n8zLPxZ/2rIXkDAqdv35GsUrrcwVmPO4UimDO2Byjb96vOFua1DY8886p3bBB3E+fr8zNT8NxDKTnUDuuRtz8vWuiLTi7IZSoOcEHoao+IRsAiDnH3v61cWOKVgYOenMeXrUrr0z9R5UGq/iI2viEvD8tyyhHv8AF/5Cso90KsmOpP3vWo9sybdnhlueFltqGBwRCLIz5xWC4vtAOQM6VnMCSdxvy9azXhmvDntXSQ0nHLeOvIVb9mXiFkzBbbbAx/WqdG5Ccn6+XPar/hrIVQOgGQfifjWmj1fG8/e/nUXsv4u07AmZugfIin3LoALdB8enz+tHsCNXaVgnMFm+Cn96k8SluJXXttwYt8bdVeehvioms92lfi3g5YwfSJJ+VX/tnxOvjb5jZ9P/ABUD+tZDtPivGBuFkbYJxI8oxSI8FeEL3IbSQuB/KJOOcxyO9NSNweu2/oPd9aRCSeQ6HkNh0zimFY6zy5fOqqZWnkDMA77Afeac7yepB3JkHyGNqgLsDEgz6bftUuqVGAIOIPp+9Qa7+Fqx2iI5W39eWfnWc7ZfVxF88jeumDB/W0Y9/wBxWl/hUP8A+12OyWm//S/3rGXLmpmacliY55MzNYrHrmfoxHvSQEjHL/I399SKhYQJJP8AWcnmajLj73/pvUx4jENB8tsenWty2gXJBiOnTFdL8S7AjERJ05xXIin16SacH5bdJPz9aTES3F7VjUSeJ2wRv9mmqYbI5cvr600zMxtGw+FNAzGPfVYSlGPz9Np+lRhOR5TinonJjHnHp/mkZoxuQd6LM7OVcEjH2dun96dw90qwO8Hl051GSfsxj7ipXvCTJB25Ry+/jRG4vEXOCWD/AO2w85GR7sEH5VT3bSz4TiBk+e9cXs5xL3LgsDAuYLSfAoBZ2IkAgKGY+mKsOLcPcLAaQzSoEYU/lHhwTEZ61IjSK/i+EDHUMsJjlPSarXIEgzOcE+fpk/2rQ3QCgb9SmG8x+hvqp9B1rlfhQ/5hP1FVVLE+FRqlgBG5n3ZzXe66S625fu9AZ+88M/qCgQGzMb4UnzHVZ7PAfUGyNlImTBj4E/SuhezmFl1GnTaASZIJuXSdbR+o6EZB5AUFX2hxl2+iveuPcjALksVnlJzy3zMHmIqtRcwTHWriz2eQqByBGpWgydJIIMbSGJMelTL2YLecFlIWYHQkER6HNBz8B2dB1NAPLnHnjnVhojO8fvttTVf7+zXP2jx+gYHiOf7+lBy9p3gRoG+J/pVl/D9wnFpcYwoDLJ2kj+lZ57pI8Xr99K0XYvCEqttQxLwIWObBjPkFBPlEnFSUlP7QXpucRcWCO8Y+fibBg5jb5VnD2XdOQhaVNzAklYJLwNwACT0gztWl4ntFWF266W2tXrzlA+GS1qY4dCH1MSAAJEW2xFO7L4cFl7h3JFu4Blu+4dwddg4gFRc/WoEazqC8wyGnpueXL4zTs+gPLeK7u02Rgl5Y1XJLqoCqjg5hQANLKQwA2kjlXECRPMefTaqpzNyBmI8/ntTbcYgT8Mxy32ouMI5dJAPT7mkslZBYErOdOD1ieXzoNp7CKUsdocRsLdqASNjDaRERvpxWJuAQsEnAmRseg6iIrc8b2+tvspuFsqs3+6uXiA2rMOV1EksF8AM5EjrNYUTWa/GWYjk9Q0SNsZ5dNjzp9rPIGAf8/wBhShtJI1EgiPXEweufnFNvxPhx5/v6c/fVaFuyWB5AdSPpTFXbeeUjFLcXEmY5EiD504cRAEEwOR+lUNmMY9YyPSmG2THxJ5+u9SXLhY6icn3e6lEkDGNuX3MZoIUbf09fOnRseu1Jsdh99KVbnM5z76AVfLn9ijT0G42prHI6mrNLFi4BpvCyYGpLiMFkL+l01FpMnIXfnvQdPsskf6u4JDW+EvFYAP5ylpvTwXGqDs/tTu9MgtogqOkMCcg/D1+DTxos27lq02s3QFuPBA0hg/dqGzBZVJYgflAiJLQcMgKXjiVtrG25uIvyk0FravAiVP30Ip01n7bnkSDjMx6+tdVntMj80MPgf8UGl7KABa5zRQLYiZuOdKCD0kt/9amkW7KII1XJdjOAviRVBjBKyZ6Oaz1rtoLBKtIIODtGxnrP0rsft9Lt0kggaCFBiBpSFG+cCJ6xQdBAUiCeWrcE+Xw2IxUjXA1gDmLhnqFCDQJ6A6/lVIna6kEaSDHhOImdj5R0qBu0NVplZiCXtkAARAW4GM+9cc58qDr4vj9M6cn5AdfOqnvSTM5gz78RSG6SRJJjry8qBMYiDnzxVD1skkKAJYgb9Tj03+VarsnsIOtpUlw14Wy5DFScSqJ/IGZF1EEkvsux4PY7gDcvlydKWUa7cciVXTlABuxZwF0jJkx1Gk4N1d+IYIq2+F/Ct25L3DoLOJDOoyys7Rp1NOaxaUlQcRZa7bt4i4GChcwYVyiaZ8LIVYRH6xPnx+y/GC1xiFjqEtBE5aCUInIm4F861Pa3EqF71y9zVcbxLbQW3YaXJALTuV8SRtGQMcdpAt+zfZLTBrqlfw9Oty66DIiQfESMH8NusnMW34Gb7bsqnFXkxAuuMQF0kkqdK4GDsNpjFVxSrG5bs3G1a2tMSSdYNy2TMltY8ceRU+bGjiOxriKziHtCPxbZ12xOPER+Qk8mg+VdFV0jpitF/wClPYQkgqyaJwe87whbmhZA0lBBJGfENwKpOEYF1EYJEx054rQ9q3Swd2bvHuPdvGTuXKMcrh5UMDGxXygSUcXH9oOlzhw+e5tpuJVu81XG1Tvq1wZmY6Co+3ezQhW5Zk2H1aQSC1tlgXLTD+ZSR6qynNWftR+Hx/EqkaFuBNgywqhZJAkKY945VLYtkp3ULbuvGZ1j8MEpdkzpOhipGSywYgmYMvw7ppZXkHBUjORiD5EH5U1gNRGx5RlZ5xXXxfZh1qsaHdQ3dsQIn9OT4QRlZ3BHlNfPUVpU4XnHx22+dRG4JJjrvnfGKfb4bmcjnBz8Yp62sGMwR+mcEkSSNunvoIto1EkRiPlE+dOUiM+U5pVUE+WJkTFL3cGRt0Bj0qBluyCRJifLl1pRbjzHy/ztSauu48tqdokf35elA0sc7eZgRjl5UptiJPLpSd0fM+X+KChEg48jv8IzVDOWT9++kUe/Pvp+nkR6cqcoImIj4g7/AN8UDUHUfOD8aeeUjPPzpptk/wBP2++tNAidQn3/AHmgXURE7en0mlWDPuxz93Smvvj9t/8ANO7tpjB98+6gaqiNhy+80sjHL0/ef2oKeQkcvTnSNtnH9+lAquuJFLbtFjABYmIgEn0EU5OUAkkZmuzsvjbVljcZVuMs92rLKFjEM67Mq5Ok4YwDiaDR+ztx+GFtNOi6/wDqLqBolAtg6OII31Kved3I3Zm6SzsLtC2vBFHZSzX0uOxPigBdCFRltT2ySZkKpP6qoOD4gk377MdWh/Ed2a74Om5VmPoDTeAcd0RCyHViDMuoGV35ANgZOs+6THhJbK/Z7tRw/E6WyLttdUd4oVLSgyAVUpaBAkMw1qACQRWdrcS91+HvNrixIKmFyPxlYIMJqLFYBJ/C3rOt2lcCtb1AozEusyCZnUJBAONx75pOItqyvdUBQrWk0j8p1I5JnllPeSdqkRo05+5GMzI5f0pLF8owZXKsNipKt8RtUap6ff1rpFvGAD6emD9cVpTuK7Uu3dJd2cqZBc6j8TkjyzV17Wcan+ot3V0OLltbhUYUa5lIjEj4cuVUnZ1tDeQ3CFthlL8/CCCYXmYnH0q47Y4NbjlyCi2LSpdzJN0F0W2JGCdIEclRjyp8UQNxt0Xe9AEOpYakDKAAFJIYHxAqPEd8HnXTw99b8IqrbuQFBgw5JZtUk+F5mdhgEEEQY3cvw4LYdGslCNyLtvuyOkAWVMevnXH2ZbJUsrrbdSr251AkpLYI2PMT0MVmYFj2n2SeJdmQaeJDOt21zuOpElByuNMm3zIOmZCiq7RXwW3c/i3NTMeqyAjH/cSHM8xpPOa0naXEF+HuEJOkWGUkatQti34S0ePSbjiJmOsTVbxfaVvirL3rraONt6TMeHiVwuQBi8uDOzieYk2CFM9grIJYQYI5AjBmY2puoiFEgbkCTNLRRT7tuclhyHl570lm5pLE2w4YELJYQSR4hpIkwCM4z6UUVAd0OeSP5TB95IzTNEGW25Y6+RjFFFFSF13EAjaBk8t/hTCpO0xyydvU+fSloqoYzdCTHlzzj7NRznoR8JpKKodqwJ+Mk9fnSq5GxB9TjPrRRQKrQDuPdj5ik1Kes7D+9FFAo2yT0j+3TFGv/dHPbb30UUCKf931kUpfrk8tsfLNFFA9TzOZMlSYn7zQbuqdkkggAYkYHyJzS0VBFc3kjJ+GelSq8CMQeR6xhsUUUETMNxnripEtFhq5DE4z5b5MZxRRSQqdDBjOPPfnUtzj3cAEKSIjHJREHkSQAJ3IUUUUCcbxZcqYUaQFAAhQBMSJOa6z2qwY6GNkXUVLxEEtAlmwMTJ8KxOPOiigrrbxs22cEgfLY/2pEBP2T8YoopI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hQSERQSEhQUFBQUFxUZFhgYFxgXFBgcGBgYGBgVHRgYHCYhFxklGRgZHy8gJCcqLCwsFx4xNTAqNSgsLSkBCQoKDgwOFw8PFywcHCUsLCwsKSkpKSksKSkqLCwpKSkpKSksKSksKSkpLCwsLCkpKSksKSwpKSkpLCk1LCwsLP/AABEIALgA8AMBIgACEQEDEQH/xAAcAAABBQEBAQAAAAAAAAAAAAAAAQIDBQYECAf/xAA+EAACAQMCAwUGBAUDAwUBAAABAhEAAyESMQRBUQUTImFxBoGRobHwIzJCwQdS0eHxFGKSFqLCFTM0grIk/8QAGQEBAQEBAQEAAAAAAAAAAAAAAAECAwQF/8QAKREBAAICAQMBBwUAAAAAAAAAAAECAxExBBIhIhMyQVFxgbEjYcHR8f/aAAwDAQACEQMRAD8A+4CgUUUQtFFFFFFFFAUUUUBRRRQFFFFAUUUUBRRRQFFFFAUUUUBRRRQFFFFAUUUUBRRRQFFFFAgopaKAopKWgKKKKAooooCiiigKKKKAooooCiiigKKKKAooooCiiigKKKKAoopKBaKSloCiiigKKBRQFJS0lAtFJNLQFFFFAUUUlAtFITUT8SB5+lBLRNcbcWeWKjN49TQWFE1Xd4ep+NKLp6mgsaK4l4s+tT2+KB8qCaiiigKKKKAooooOXju0ksiXMTMD9TQJMDniqdPbFNWbbhcZlZEmJIB2/pVb/ELhLh7q4O60I25kXAxmMwQVicY9/LGi1xL+E27zhjug1JnMSuwwN6+T1XU5qZO2n+vDmy5K31Xh9I4j2xsLtrYzAAUiepzEADeaW37Y8Oebj1RqylizZs27aXRca7cYgp4l0FU1MpkyYnHWcVYcF7NvduBlKDh5ByW7zcagIiPUn41I6vNa8UiImfwe0zTMaiGv4TtG3d/9t1bnE56bbiumubhOAS0IRQs79T7zk1019Wvdr1cvbG9eRRRRWlFFFFAUlLSUBRNE0TQFMuXQu9Jdu6R9K4WecmibPuXyfSo6KAKAoqZOFJ3x9amHCr61UcdFd3cL0pp4ZaK46473bNhDDXUB6TJ+U1ze1nD2hbPfPe0xgJqAPqQNP/IxXze2YypU5xiQegBUjTg5HOfOK8ebPNLdsOGTLNZ1D6V/1nZQx42HkvuJz51ccB23avYRs9Dg/CsRwFixbXxDW+ZnKg8wAdxJOTmp7fFWFcNpQMNjhSP+NeO3W3rO+Ui9+Zb6lqm7H7dF1ym5C6vmBuN9x86uK+liy1y17qvRW0TG4LRRRXVXD212SvE2XsuSA4ww/MpGQw8wc1geFv8AE9n3O6ugFlDMjAHuryLlgD+ho/S2RuJG/wBMrj7W7MTiLTWn2Yb8weTDzBry9R08ZY3Hi0cS5ZMfd5jl8v8Aa/tkXb1p7fO/qB56RZUDB6lv+yvpvYfCG3Ytq2GiW8icx7tvdWW9l/ZO133euNbWAFtztIZ1LkTE+GQOU+kbgVw6LFMbyX5n+2MNZ96RRRRX0XoFFIKWgKKKKBKKWigSKQ0tQcW8COtEc115M0yiaAKodbtkmBXZbsgUWrUD60+iFprOBua5OJ46OcDrzPpVNf7VcsRatM+n8xwB1jJEmOlcr5a055SbaaH/AFK9aVbwPOqrg+LFxA3Wp4rdbRaNwseVjXFf7EsPlrNsk89Cz6zFJbvEV12roarMRPIwXHfw6c3Dp4p1QkkDuwzAdA2oT0kj41Nb/hzw0Qz8Q5/mN0r8lAA+Fbl7YIg1VdoXu6R3P6FJ9Y2+Jrl7LHWJnSahmvYvgltcfftoSUtpCkmTug36/m+FbysX7E8ORbuX2/Ndc58lJz72LH31s0aRNY6auqb+flMfiDqWkiivQ6FpDS0UGf7AuRxHFIeTSB72P/kK0FZnhDo7Tuj+dAffCH/xNaavP0/uzHymfy54+J+oooor0Ohs1CeOthyhdA4XUV1DUFEDURMhcjO2RXlXhfazirbXil+9bN9i138QqrNcMm40EaSR+pYiAMVxP2vcGthcuM9wEXH1uXuLsQzTLr5NIIHkKz3GnrwtFQ2OPtuCUdGAAJKspADKGUkg4BUgg8wZryOe2HwjvITSFVnuaRpnSY1GCNTEGJGo9aXhe13td53Nx7SXEKXQhbS6FSNLapB3jy1Yincaere0vaThuHVnvX7SBYmWE5EjAyZBBwK4+D9u+Bus6W+LsMUAZvGAADAB1GARJAwdzFeTjcAyBmQMjxZ8znalP5jPwEHluBMH05U2PVv/AF/wJ4hOGXiLb3LmoDSylFKnTpZpgMWwF3PSrDiuJXLllCAfmJAWOuraPOvIqg6RKyDsCMDyJEZiPLO1XqcRpt92v5SFlQ7QSI3UGGOOc02affz7bcGHuI19Va0zKwYESVGo6f5hynrIqw7B9ouG4lvwL1u4wUMVBhwD1U5EbHoa859+cD3DSRj4AQc9RVV2vfJuANlY0gNmDMyfXrTcmnrR+1bIUsbtsKCwJLqACv5gTMAjn0pOO4oKDqIVRlmJAA9ScAV5DtIrEALnrpHmDg7x+wq9Yysajp9ceUAzJ/tV2mn2L2X7cfir3EXGJI1JoUGVRYbSB5nJJ5+gFaTgL4Vr2ptIXQxkwAun82dhymvPvD9pd2rAnAM88z+81Z9ndpLdFvVcCtZuJcgsw71FYO1veCw0gBSIM4zXimk1yd8y6+x7vVD7C3b1nhRca/cW2FQ3IJg6Q5DEDnDOqxuSYFXvF8QtpddxlRJA1MQFyYHiOMn618H/AIycaLvFcMw0sjcKrgyIh7rnUM8xFYw9oMwKS7Rb0KNTsNMhggmYWcwIE13wzMUjbhSPD1Pc7QtKQrXLYZvyguoLc8AmTjpXP/1JwyqX/wBTY0iZIuodhJ2OTHIV5k4LjlY6CNPmdJ9x86sVVVMjrjqPWu22tPRfDe3/AADxHGcOCeTOEOAD+uMZ+vSne2rRwrf7mRfcWFebOPUMkmCd40gtv0q29hO2bt7ie7uXLrpasOttXcsEE28KD+UYHuA6Vwz2mMVvoxfxWZfc+zeKt2OCtvdYIiWwWYzCz4pMbb/OrHsb2j4a94bV+zcY7BXUscAmFmTAM7c68+dqdpObt9A9zT3rjRrYodDEAFZgxAjGIqm7RtK1sNMMCCOf+K3jnVI+jVY8Q9aM8Ak4AqHhONS6oe06XEOzIwZT71MV5Ybt3intBLvE3riyw7trtw4Y+PUBlgSogMdwSPNOyfaC/wAEWPDXrlrXlgrEJOQNQZdPPfJxmtd8ba09XExVLxPtrwVvTr4qwNZgEXFYe8qSFHmYFeaLntDxht3bR4u+y3W8avcMPjIJO4I5AwQMg1TlWSYXcco5eQ2q93yHqPtO4LfaFu4xCr3Y1EwFAGsEknYZFaVXBAIyCJBGQa85/wAOeJN3huN4fUSvcsbak4XvLd0MFGygsFOKwadosyorNc0gQAWYoBEQFn8uY+XOuGLxa8fv/DnTm0PY/frnIwQDkYJiAehyPjQ99VIDEAsYEmJPQTua8g8V2o11Qbr3HgADXcZoUTpADTseXKac/a95mS531xrlpQtt+8bWBnCMTKxJ+dd+50Vt60fzDnid8evPpQUjz2jxkDyz18jtFRpd09eXqOvyO9LqBxJyRJGZGcwcyPuaKlv8XsTEkCcSYxkEnG2wrne4cZg4J/Y77/1qNyA3USeefLbFF85nGd42pEImF/kCNxnmf3qdNmPhDDefz55ruBFV6HPpmuhbnLOMcvMn50mFTi7mDpMnqdQ5Ez7qvnUDfbp9aoGBKhQq5bec4EaZ6b1dpuFMiYnn6x7qHKY3YGoJAPh1cp9YiY99Z3jbk3Gkk7Y54zHlX2n2Y4oXuzeJtXAO5FplUEQFZLbNqHUzoaes18T45iLhGMx9zWMd+7fhPjp19mXNTgGJic5JA9fpVtG5gH3VQ8CwDrseRInnj5zFXrbZ+nl862K7th9MRjPuwNvnXPZ49lYDTBOM+fnXR2wshTI543PI/Cq22/jWeTKPLekxtqLTXhfe0Ktrt2tWs2bKLOmR+Z2IUN+kFiJ8qp2ttbiVP7e4jcb1tvbPhe6424AsCBBI3gnbyn6VRXfGCr8+vLnv61mkeGKzuNqXU0aTqBnIO3ljzBNXPZ/EakgzOQ3u6Ynpv0qjFuYkz1BmRGAPhtVl2IMNpOOfPkZ29fpWlWMcuRnf4e+uj2FvxxokmdFxT0xpgjpj6VC9uByMDnuB79x571z+z9wjj03gzHqRn6Vyy17qWhm8emU/GcSGvX8x+PePxcn40zieIGkATKgzMLmZgeQ6nrTOIGm9xA2/Fbl1g1HxanQ8j9M7fP5/KulY9MLXhWLc1AxjTmecHaTvvPxpW4vEyTjYwYHrvE8uX1gsxjJBO4jbMjnkH996IBJMg7n6Dp9zypppO3GFtO67yYkZgDbHL5mhbpzgjlieXPODge7yrlcwAMdf6Z6/0pe+I3HmAZG4+nnTSPoH8IP/AJl5Ds1oeU/iKJjlhjWDXwyGwV54mQY2rZ/wjvj/ANQEYm0Z5/rVv2rJdr29PEXlj8t26P8AvYVxpH6lvs519+fsGst/LJO2JyYmD1mADUaAqJ8BkaTLCevXHL7MVGrSDJzEkYM8p8sVKlzmQonliOsGfTmcV2dEKW8yZCn5+k/WtL2pwfDXeCN5ba2btrukCpMNjxXGJmSTPoY5Vle8kg4/x1++VXlppRgdiDXLLaazD3dNSt6WiY8qVmAXrj3An0pOHsFmESZIgDLEmIAHWSBSC1z2Hz86lscQbTJctnS6FWUjcMpBU7YMia7vE0fCcDw4ttYu2hrGs97J7wNphQM6SgImIzO9ZiygByROI95HKtR7ZduJxF+5fQj8dbTsowEdra97bE8hc1f8prMK4gnpHr8em/wrjji3ncvV1E1mK9saSBs+W2P2I89jV7wN0G2vOB7+n37qzqgagMR5fe9WfZF4DwncGd+RH9frXV5X0/gOI7vshmEflvD11OUz1kGvnXtJwiMBeDgkmCgXSVAjTnaIwD/tzk1re0+Mjsu0n8zLPxZ/2rIXkDAqdv35GsUrrcwVmPO4UimDO2Byjb96vOFua1DY8886p3bBB3E+fr8zNT8NxDKTnUDuuRtz8vWuiLTi7IZSoOcEHoao+IRsAiDnH3v61cWOKVgYOenMeXrUrr0z9R5UGq/iI2viEvD8tyyhHv8AF/5Cso90KsmOpP3vWo9sybdnhlueFltqGBwRCLIz5xWC4vtAOQM6VnMCSdxvy9azXhmvDntXSQ0nHLeOvIVb9mXiFkzBbbbAx/WqdG5Ccn6+XPar/hrIVQOgGQfifjWmj1fG8/e/nUXsv4u07AmZugfIin3LoALdB8enz+tHsCNXaVgnMFm+Cn96k8SluJXXttwYt8bdVeehvioms92lfi3g5YwfSJJ+VX/tnxOvjb5jZ9P/ABUD+tZDtPivGBuFkbYJxI8oxSI8FeEL3IbSQuB/KJOOcxyO9NSNweu2/oPd9aRCSeQ6HkNh0zimFY6zy5fOqqZWnkDMA77Afeac7yepB3JkHyGNqgLsDEgz6bftUuqVGAIOIPp+9Qa7+Fqx2iI5W39eWfnWc7ZfVxF88jeumDB/W0Y9/wBxWl/hUP8A+12OyWm//S/3rGXLmpmacliY55MzNYrHrmfoxHvSQEjHL/I399SKhYQJJP8AWcnmajLj73/pvUx4jENB8tsenWty2gXJBiOnTFdL8S7AjERJ05xXIin16SacH5bdJPz9aTES3F7VjUSeJ2wRv9mmqYbI5cvr600zMxtGw+FNAzGPfVYSlGPz9Np+lRhOR5TinonJjHnHp/mkZoxuQd6LM7OVcEjH2dun96dw90qwO8Hl051GSfsxj7ipXvCTJB25Ry+/jRG4vEXOCWD/AO2w85GR7sEH5VT3bSz4TiBk+e9cXs5xL3LgsDAuYLSfAoBZ2IkAgKGY+mKsOLcPcLAaQzSoEYU/lHhwTEZ61IjSK/i+EDHUMsJjlPSarXIEgzOcE+fpk/2rQ3QCgb9SmG8x+hvqp9B1rlfhQ/5hP1FVVLE+FRqlgBG5n3ZzXe66S625fu9AZ+88M/qCgQGzMb4UnzHVZ7PAfUGyNlImTBj4E/SuhezmFl1GnTaASZIJuXSdbR+o6EZB5AUFX2hxl2+iveuPcjALksVnlJzy3zMHmIqtRcwTHWriz2eQqByBGpWgydJIIMbSGJMelTL2YLecFlIWYHQkER6HNBz8B2dB1NAPLnHnjnVhojO8fvttTVf7+zXP2jx+gYHiOf7+lBy9p3gRoG+J/pVl/D9wnFpcYwoDLJ2kj+lZ57pI8Xr99K0XYvCEqttQxLwIWObBjPkFBPlEnFSUlP7QXpucRcWCO8Y+fibBg5jb5VnD2XdOQhaVNzAklYJLwNwACT0gztWl4ntFWF266W2tXrzlA+GS1qY4dCH1MSAAJEW2xFO7L4cFl7h3JFu4Blu+4dwddg4gFRc/WoEazqC8wyGnpueXL4zTs+gPLeK7u02Rgl5Y1XJLqoCqjg5hQANLKQwA2kjlXECRPMefTaqpzNyBmI8/ntTbcYgT8Mxy32ouMI5dJAPT7mkslZBYErOdOD1ieXzoNp7CKUsdocRsLdqASNjDaRERvpxWJuAQsEnAmRseg6iIrc8b2+tvspuFsqs3+6uXiA2rMOV1EksF8AM5EjrNYUTWa/GWYjk9Q0SNsZ5dNjzp9rPIGAf8/wBhShtJI1EgiPXEweufnFNvxPhx5/v6c/fVaFuyWB5AdSPpTFXbeeUjFLcXEmY5EiD504cRAEEwOR+lUNmMY9YyPSmG2THxJ5+u9SXLhY6icn3e6lEkDGNuX3MZoIUbf09fOnRseu1Jsdh99KVbnM5z76AVfLn9ijT0G42prHI6mrNLFi4BpvCyYGpLiMFkL+l01FpMnIXfnvQdPsskf6u4JDW+EvFYAP5ylpvTwXGqDs/tTu9MgtogqOkMCcg/D1+DTxos27lq02s3QFuPBA0hg/dqGzBZVJYgflAiJLQcMgKXjiVtrG25uIvyk0FravAiVP30Ip01n7bnkSDjMx6+tdVntMj80MPgf8UGl7KABa5zRQLYiZuOdKCD0kt/9amkW7KII1XJdjOAviRVBjBKyZ6Oaz1rtoLBKtIIODtGxnrP0rsft9Lt0kggaCFBiBpSFG+cCJ6xQdBAUiCeWrcE+Xw2IxUjXA1gDmLhnqFCDQJ6A6/lVIna6kEaSDHhOImdj5R0qBu0NVplZiCXtkAARAW4GM+9cc58qDr4vj9M6cn5AdfOqnvSTM5gz78RSG6SRJJjry8qBMYiDnzxVD1skkKAJYgb9Tj03+VarsnsIOtpUlw14Wy5DFScSqJ/IGZF1EEkvsux4PY7gDcvlydKWUa7cciVXTlABuxZwF0jJkx1Gk4N1d+IYIq2+F/Ct25L3DoLOJDOoyys7Rp1NOaxaUlQcRZa7bt4i4GChcwYVyiaZ8LIVYRH6xPnx+y/GC1xiFjqEtBE5aCUInIm4F861Pa3EqF71y9zVcbxLbQW3YaXJALTuV8SRtGQMcdpAt+zfZLTBrqlfw9Oty66DIiQfESMH8NusnMW34Gb7bsqnFXkxAuuMQF0kkqdK4GDsNpjFVxSrG5bs3G1a2tMSSdYNy2TMltY8ceRU+bGjiOxriKziHtCPxbZ12xOPER+Qk8mg+VdFV0jpitF/wClPYQkgqyaJwe87whbmhZA0lBBJGfENwKpOEYF1EYJEx054rQ9q3Swd2bvHuPdvGTuXKMcrh5UMDGxXygSUcXH9oOlzhw+e5tpuJVu81XG1Tvq1wZmY6Co+3ezQhW5Zk2H1aQSC1tlgXLTD+ZSR6qynNWftR+Hx/EqkaFuBNgywqhZJAkKY945VLYtkp3ULbuvGZ1j8MEpdkzpOhipGSywYgmYMvw7ppZXkHBUjORiD5EH5U1gNRGx5RlZ5xXXxfZh1qsaHdQ3dsQIn9OT4QRlZ3BHlNfPUVpU4XnHx22+dRG4JJjrvnfGKfb4bmcjnBz8Yp62sGMwR+mcEkSSNunvoIto1EkRiPlE+dOUiM+U5pVUE+WJkTFL3cGRt0Bj0qBluyCRJifLl1pRbjzHy/ztSauu48tqdokf35elA0sc7eZgRjl5UptiJPLpSd0fM+X+KChEg48jv8IzVDOWT9++kUe/Pvp+nkR6cqcoImIj4g7/AN8UDUHUfOD8aeeUjPPzpptk/wBP2++tNAidQn3/AHmgXURE7en0mlWDPuxz93Smvvj9t/8ANO7tpjB98+6gaqiNhy+80sjHL0/ef2oKeQkcvTnSNtnH9+lAquuJFLbtFjABYmIgEn0EU5OUAkkZmuzsvjbVljcZVuMs92rLKFjEM67Mq5Ok4YwDiaDR+ztx+GFtNOi6/wDqLqBolAtg6OII31Kved3I3Zm6SzsLtC2vBFHZSzX0uOxPigBdCFRltT2ySZkKpP6qoOD4gk377MdWh/Ed2a74Om5VmPoDTeAcd0RCyHViDMuoGV35ANgZOs+6THhJbK/Z7tRw/E6WyLttdUd4oVLSgyAVUpaBAkMw1qACQRWdrcS91+HvNrixIKmFyPxlYIMJqLFYBJ/C3rOt2lcCtb1AozEusyCZnUJBAONx75pOItqyvdUBQrWk0j8p1I5JnllPeSdqkRo05+5GMzI5f0pLF8owZXKsNipKt8RtUap6ff1rpFvGAD6emD9cVpTuK7Uu3dJd2cqZBc6j8TkjyzV17Wcan+ot3V0OLltbhUYUa5lIjEj4cuVUnZ1tDeQ3CFthlL8/CCCYXmYnH0q47Y4NbjlyCi2LSpdzJN0F0W2JGCdIEclRjyp8UQNxt0Xe9AEOpYakDKAAFJIYHxAqPEd8HnXTw99b8IqrbuQFBgw5JZtUk+F5mdhgEEEQY3cvw4LYdGslCNyLtvuyOkAWVMevnXH2ZbJUsrrbdSr251AkpLYI2PMT0MVmYFj2n2SeJdmQaeJDOt21zuOpElByuNMm3zIOmZCiq7RXwW3c/i3NTMeqyAjH/cSHM8xpPOa0naXEF+HuEJOkWGUkatQti34S0ePSbjiJmOsTVbxfaVvirL3rraONt6TMeHiVwuQBi8uDOzieYk2CFM9grIJYQYI5AjBmY2puoiFEgbkCTNLRRT7tuclhyHl570lm5pLE2w4YELJYQSR4hpIkwCM4z6UUVAd0OeSP5TB95IzTNEGW25Y6+RjFFFFSF13EAjaBk8t/hTCpO0xyydvU+fSloqoYzdCTHlzzj7NRznoR8JpKKodqwJ+Mk9fnSq5GxB9TjPrRRQKrQDuPdj5ik1Kes7D+9FFAo2yT0j+3TFGv/dHPbb30UUCKf931kUpfrk8tsfLNFFA9TzOZMlSYn7zQbuqdkkggAYkYHyJzS0VBFc3kjJ+GelSq8CMQeR6xhsUUUETMNxnripEtFhq5DE4z5b5MZxRRSQqdDBjOPPfnUtzj3cAEKSIjHJREHkSQAJ3IUUUUCcbxZcqYUaQFAAhQBMSJOa6z2qwY6GNkXUVLxEEtAlmwMTJ8KxOPOiigrrbxs22cEgfLY/2pEBP2T8YoopI/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 descr="C:\Users\subrt_000\AppData\Local\Microsoft\Windows\Temporary Internet Files\Content.IE5\5YID1SHK\MC90043688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58433"/>
            <a:ext cx="1683420" cy="168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ubrt_000\AppData\Local\Microsoft\Windows\Temporary Internet Files\Content.IE5\5CJJX1JR\MC9004116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459" y="3927017"/>
            <a:ext cx="2162404" cy="166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ubrt_000\AppData\Local\Microsoft\Windows\Temporary Internet Files\Content.IE5\5YREXKWL\MC9001228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86797"/>
            <a:ext cx="1704973" cy="194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ubrt_000\AppData\Local\Microsoft\Windows\Temporary Internet Files\Content.IE5\G01Z9MAF\MP9004279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4435" y="3844349"/>
            <a:ext cx="2268268" cy="151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642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Rozmnožování rostlin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6766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Rostliny se rozmnožují 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3664" y="2474844"/>
            <a:ext cx="25122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SEMENY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660" y="4192905"/>
            <a:ext cx="3849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ČÁSTMI TĚLA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660" y="5589240"/>
            <a:ext cx="27302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VÝTRUSY</a:t>
            </a:r>
            <a:endParaRPr lang="cs-CZ" sz="4000" dirty="0"/>
          </a:p>
        </p:txBody>
      </p:sp>
      <p:pic>
        <p:nvPicPr>
          <p:cNvPr id="7172" name="Picture 4" descr="https://encrypted-tbn1.gstatic.com/images?q=tbn:ANd9GcSH_mItc8_Wly61MW3sfUKIV8SsUjmSyvYSGNCqVCAQQ0Xq6gCg1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383" y="2132856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6" descr="data:image/jpeg;base64,/9j/4AAQSkZJRgABAQAAAQABAAD/2wCEAAkGBhMSERUUExQWExUUGRwaGRgYGBgYHhkeICAdHR4XGhwcGyYgGx4jHBwWIC8gIycpLC0sFx4xNTAqNSYrLCkBCQoKDgwOGg8PGiwkHyQvLCwsLCwsLCwsLCw0LC8sLCwsLCwsKSwsLCwsLCwsLCwsLCwsLCwsLCwsLCwsLCwsLP/AABEIANQAzgMBIgACEQEDEQH/xAAbAAACAwEBAQAAAAAAAAAAAAAEBQIDBgABB//EAD8QAAIBAgQEBAMFBwMDBQEAAAECEQMhAAQSMQUiQVETYXGBBjKhI0JSkbEHFGLB0eHwM3LxgpKiFRZDY4Mk/8QAGQEAAwEBAQAAAAAAAAAAAAAAAQIDAAQF/8QAKxEAAgICAgIABgEEAwAAAAAAAAECESExAxJBUQQTIjJhcfGhscHRQoGR/9oADAMBAAIRAxEAPwD6m+WQwWgjr1k+nQY8TIU+rWB+VRGF5Vxeo1+wED6Y9Wvp3Ex0mMef8xXo4nIbVEphY/U4ErZ6mB026DbFdCtrGoLv5YlxCpVCfZ05uPOcM05A2VZTMUz/AKaiNyYKi/6nFtWqbDc9b4m9TluwUjtE4WVclUKzqhW+9tOEmmlgElQYBO5PtgOrmGF1pvUM2tH/ABifD+HUlMqwYg3liYwQ9Bjs5B9ziXVVb2JQJVyzGGqHTInTqv8An/LBVF7cwAj3OAxwVnc+K6xB3k37QME0cuFgLcDzxkurtmqiVaoxEpqZfSP0x8F+LwaWezyf/YSB05iG/Rjj76+aaYWY8hj4h+1GjHEM0erU6T+p0J/fHV8O49nR3/Bfe69Df9qWedcplIH2bNU1X3OmFt5B3g98UfsWSMxXImDRgX2OtZv6frjRfFPDRmODyw/01WopjzIJ/JsJP2Q5VXNQEmdAO8WkWH+dMXnmE6/Jecfom17kv6n1jKV2MgqRGxOPKVcqxlfQiZwHUePs1nbff64Hy9aom5sdpUyMed3qkeTQ6NJr6gTPewxCppgNYACIB/lgVq5YQzsfbFjZlKdwNVtyPpiyp+Q2WHiyDl1KTFwR/XFf71SAlT68u2K1zFN7lIc7HfE25FU+IDqBkREHsd8Zx8thqydMFzCkeUGMGUyRIMGNusn1wtWu0kgKo/y+2KRmqxabQD3GCsG0H5nLyII6GQLzhS1BBsrKO8YPrZ2Z23iQYO28YEqVyvWZ6TM+ZwnJFMV0UnKqbcx+h/PERwhAxIJv0PTF5zhIIAI8yMLqmarg2YH2/pidJKkCkNMs6k6gWY9L/XEqhpKTqkv+f5YvdTp5F027gW74tVXVJ0amYwoi/rODGLbfopGOQY+IdIpf+XLHni7KPVvJLQeggYgaL6jzgR0HNgnMcQCKqi5I3/tikajdjWksoCq00asC1EP6yffywx8TLkfaWHYsYHt1wqfiLS2lT+n64poVNb6WBP8AuFo9cLDkn/Iq5GX5zKuGihTAp9GsB6k7nHIao3Jb0G31xfmOHsSCKiFR92/5DA3EKtUA+EF32O59xjThbs01eRnQy6xqYkHfvimo1M7OT6RjPjhxWmGrVaiTuBeOwth3RyKsAwawHaJ8zhlC8ASbwLsx8S0UY0tRJ6g9MfNP2m1RUzqMLCrll99LMv6KMfW3y1LVejTY9yLn3x8x/bBl1XMZV1VU1JUBA2kMpv7MPyxbhioy2dXwjUeVZNrwvLGrwemNw2Wa282aB9BjBfsgaKrAz/pkW3s0Wx9A+Ea3/wDBlVUGBQTV22hr+ur0xgf2eUTT4hVpWBDVkg22hv0n8sVTtSX7OiMrjyL8t/8Av8H1Bs3I0046/N/PEAz9CLbnfBRykLJS3f8A4xRWzg+XTotvGmccjivJ5zXtg2rSZZtR8xGPTXd1lYPkcSpVQzWXxO3n749OSZo1AIO0/wCXwI8cheheMkTT1qNLdtVsVVNSm4JOxtYe+BK2a0rppy14tecX0q7qCt9XVW3GKMboyvPVtVlaCP8AIwEjuo52WQbxi81XM2AI/Ie+INw92E6rk9I/LHM4OTEUHJkvFVlmJ6TtgjKZRCCCWAI6G6nofP0wNlsnzAsrC9wDB9PXDOo1NpCo6iIWSCdXcxi3Fx1saMKzYubLPAGuI64vRKkCCD5zGBnpMGG/64k2bAsGUn0wtKOwJ1sd1q7AAU1knrER54LFRivO4Yj7o2Hv1wIuf5ApVR59fTC96jMYQlYPa2Kt1nYe3/YUIvCxPa04HzKlSAp0zt1JxY+U1aZqMvpiFdKaHVJLd5JP9sI1jIrorbOIGAaXcX/wYNfPSZZVB6W29sLqWaptqhYM3Y7n3x5V4kqmCJgeZkYXu15/obsxnS5i0uLREWxB6ypuYJ6k4WUc3MlVE4KFMNBqWPby74yk5Y0C2yrN8Wp01lmsO2xwvq/FwIBRWkwB/bBdfg9GLMZdoM7AwSI/L/L4kvDqaEaKQaBZievXD/L/ACN1/JzZqvpkpPU/2xiv2t0S2Wy9WDK1WUz01pI+qfXG5gtqltEKSCJgwPlnvbrjM/FvDjX4fVEEPo8RQbnUh1wfPSGHvjRXWaZTjXSSkMfgHOK2QpiYKakv2Bkf+LDGXruMvx1m3WpWp1Ae4qpce7hgfTE/2fZpCjJGqyuvpsRM+aYh8f0orZauiwRNMi/zK3i0z9ao9sdCahyuL8nWl8v4hxfn+T6bWrh7AkeRxS6UiPtE1R3MjAOX4itREdQXDKrAgxv1wRmcnIBRizGZBFh6d8S6tSZxyi4t+0HUqi6S6aVUECJgj0GKaNIarOSJm4wto0Ks/h9d8G0stpBYsxfpe3/Vhez9DZPa9Sms2g6jcY7xEqWIJuDOxnv54iCTYhTOPatfSIkD1xlNt22K5PdntasFEWg72P0xXSzCINQEDp/xips3JiQTGPVzBNjpK+mB2t4E7N+Tk4tO06e+LiRETY9bT7RgPN0QQLAefl5YoqZQPYard7e84ycq9mfYJdgIAYiO15xRUppO0nrgWrQYG0AAxfcflgjLPAg6bWthcsT9jDL1bSHB6nzxyZuTtC72vf1xXmalTSGFKVAgAR+ZwPkq9aD4mhQ2y7n36flij3kpJZG3iFltsPQRio0k7An3v74rqcRGnluNoA38ycU/vgEzJ6ARtgyaWQP2e5tdSrTKOQCSdCk28yAZxOjlWJ1BKhEdVbbtYfTFNSsDE6vQVKigeysBPniddsvpPIoO5JJ6dTe+EUuPLsZOLy2y80mm1NgT1KMo9zFhirNNpbS1nIsDHnf0tv6YH/8ATEZKbJaU1FqbFRdm5iQQNoEz0wQQ1Ojq8SsQFZ4LFjpEG6VFa9nhYm6zHR1x3mx/lr8gWZLKZ0k6ST2i29+09PxbYMoZWtUIGnw5Ftcg+ZFpEWuR1EXtjsvWYOoK0qppEqp1GkbkzAYMCQ1MHZY3G17KvHEDfIVIB1S3Qb6IEOCbypBm5BIGKx+HS8lV8PFbDavw6CSz1JuSF06QFtpQyYgD+G+qfVdmOJ5WioDawB97UWU9woBIIPQSRF5wrz/xPSBKMGBEELBgAyRF4LHc36i82wiz/FgKZ0xrjlYSN+6gi3YTbz2xdQj6LdVozPw84oZxVVj4YqvT9Ua6TNrgke2Nt8W8NqVclWIUaqYFVTqDtyEkxpgfLMkCN/fC8eryxqrEsq7AjmQ9Z+9ofc7hfXH0HgmdSstM1NRR0lTr0wDGqYB1QCQeva2xcE329HRyRvry+v7C39m/F5otRkMad1/2tePqMbTLsT1g+V/aPyx8l4TOR4g1FpAV2pHzUzoO8bSB64+jFQN3lSL9mO8Duo69zHQXhzqmpPX+Tn+O4+slPw9/tf7VDT9+SdGpNZiBrALT2BNz5C/kN8C1VfoLHYyP1wG2dpxpGkKLaQBA6SBEd/zxH9xRiDpQEdQiA+kx6Y5e8Z4RwuaeAlqLEfNE9MDrkWBtPvcYM/dniDET6YiqEbvB9JHrhXxpPQrXtAtamRtI/wA+mPMtmxsTPp374JrB5CkahB5ptbv649o0B1XTPvbyw3T6rYeqvJCrW3AgiOv6jEKWfXZgRbpP64lXoqjahv8AxYuXSwEn6Rh1F2YqfNUvugb7xv74hUpsTqBAn298dVocpVCP74W53h9adi46QdMeR74D7ejUx0mZZhGrUT+mKa1NWYEsLbAHHK5iFUADqMcuUAMmx6+WGrAuybZiQALYFz3iMNKER1xfUEQZiRAvfAOYzSgwXIESSt8QnF/sDR7SkCHbmPbfFWZ4TTiZdu4H6eWLv3REO7NsZIxbQzaBtJb2sD+WAuNJ15CojDJUiKKop06NwfwzqDXsdLE/9wPQ4OydMqQWYMQrFADBu0EweqrAkfiwJRQwGUhSx5ZHWY9Dvt1E+ZxdneKwSFiQRcw2nuNIMGGtJtBMRj0OOL2zt44vbFPGM/SRh4roxltKAiTINixPyk7Tb0Fgrq8S1EzSLowhbaSCqsRA6kwdu/nIbrlHqo0rSE6o1gAA3BjTvEKZ/rips1RRIVLzfVo2m0Kd1jotxi5ZmQztVa5KzDQdFQ2Y2BZKvWBIlo1LYyQYwBnU0DS2oRtOlma06uUwDEQsjTG8yS54nQaGZICAhmCqNluBP/jJNpkXF0nxJwyq9Muoh0UOBujrpJYKZIbQdcdSoFzvgBA8xm1qU6yhXnwWcaxGwMkQzfiPXr5DDX4WzlRsjQZOZkrMuiY8QEk6CR05h0tAPfC74X+F8xq5yF8Y02CkNUYqpFUlqQB5CAPn+bcBiAC8y/CsyiMTQah4lTlRlamFLkl3LMCqqEpsT+EnVeBLKWC6nUOoD8e0wWpZim06uQkGYIgqQYvzCJ/w6XgSNmqKVCSARHkPQzcRGM98SUPFoGnSpsxIldmJK6GIhTycpnQy6hKkwW0qX+z7jBpocvURgQQVMjc2CrzaWlV+Wx5bTOJc0e8aJ89cnBXlNGlfh1JWBKjUoi0w3nGCEzABBYlegGmfbHq1ldgNmYwqtKknsAwEmxt5YvpcQAq6X+0llC+GrtAMAszaAoAY7gmwJxxx4m9nmLisX5nilTWYBjzEYLpZosBA0k7jv7YtzFSnqFiQTv8A1xIVqQRyehhR96/XsRgdHuwdfRGrrEFoA/KR/Q4Fes0kgFRvHQemOVdRAZrraZ+nthjl6jIhJSiTO7E2jyG+BGKllmSTyxcKrMdO99xtiYdgIiScWVKkDU7SZNlsMROaAErMgHSNj/fBVGqLJUUUEmtrCdCgkz2OAqnFD0kXO4IxHLcVqsbISsjoJJ7DBjUSfnTSY2MWnp64rT66Hkn1poIRAy/MFsOlvT1xTXplwQsDTubzjylVSIUH1xelb70HfrFyO+DhoTDQJ+5OzD8IXci3ti2nwlBMkvH3CbSe2IDWzQCQD57ecdsETTkhQWhfm8Tc9SOUiJjr3jaca7H2VZlybSCQeoJ9AAN8WLQptz6aZby3B7EGD5esjcYqplpvSgGN2BNp5r095gz9LYvBdgNEKjOC+vmDAAyqghfDmd+Y2ItvjKF3kdQWrB+OfE9HLCmGZi5cALpcqwIggOBpkkiGNhp77E5ILUSFjTJgOQGRRvqG7CTusyI2MxnvjSpVrMtONE6TrenqQUgdNVUrKumnBUSWO1T5lky+/fdYMAKguSDIltkEgbQY7xjojhHXVKkEZ6rl4MFlCW1GIJ2BAgzuZtt9Fz5akULBpVSDzbmIYKCdiQANWwnANVRAIBK7abkn273Ag2/XFD5+97C/LM+W+xuIw4p7/wC3RVh2Y01IiafK03HICSCCZ5SskzeMV8T4LSo0ymXy7PXuBUOqo2rmqsfFtouqrMAE1LggRiOVzM1wEIJJJJgyulZIEnmuwM2iJEXOHi8YpKumnIUSSQ5CwSQahgnVJXqWJIuVjACZTiHH87VUJlqlTxJ0vTp6VOsLDFyDtbUzNMX3thTUqZqgQXzZenKh2ZCUk3KghyGYAGwm8dzDfiHHBTYlKSMrkyywGE3IsHX5rmd+UTacB8OzNLwnUhHEsYnmBLBm1f7oVo7gbQMYZTohnpNN85RV8vVqnwqy04YghlHiKQljU5DAUAyb3GAG+JlplqOaWrQqGAanh06gtGl9DqCGBg6wQbeeGC8UH7xXyzPy5impQj/43CxCQZIEI09SrjecI/iBK2ZNJqtFjVTXRqNYeK2wVLRrIDFRadIEExJvwVTtWj6RwXiorINFapWVhBK/aBu/iNp8ZAY2I0xAmxk5uUaaZZR+EXX2U2C+hAHlvj59luEfuaeIjvSzFNNUUkN5sFrKXgHcHT3/AOnD3K/EjZnLk1SKMECq1Ftejs9WmR4bIWg6lP4Q0SMSlH8nPLh7P6WaerrpkEoG1CdK2cA/e0szTJ7EG+xwRlc6ugAIH1dRH5Ebg+RuIvhFlqecRmgVMwEiPEAC1YiWpvdRIiLrJtbDLOMoIZeYHU1RFOoptzkgxrWLgbgN1iQ40sEpQcdFD0EBgIVk/KW6zvgcUSByrqdp+8THtgvQN9QYNEbmfMEWIO84kK8TpsItIgnyGOfpnJzdb2D02Rl+2Hr0xYFprBVGYEwCSbfnjynlkcqxViRfS+x7E/0wRVy37xVlqoQwANPKq+U98bq1hMOsIhW4loAUX7GPofPzxTmeKgEBt49frgsZakhYczMeUneY2I8vPAVXKZYfNqnuWn2w003mxpq82E+FpuZJ6ADFTOzTqkCxHtv9JwM/EIMDHuZeQV16tY0wLFSbCPeMS79n+CKl2eQmnXUAAn1vv5nv6bdhgrLqpuJM9TthTlg1ZAwUHULjqDtA9wR7YPpZbw6RklJ3WxjoBikYvLZWKfkPGdUCLautz1m0D6AEd56H3968SppVW5BeAVv8oSRJ5mIkdgx6YBoUySbFoiDBBt3PoTgivR8UFfEVY/DrWTcSSgBAvMKZjSJ3OKxtloJtqz57wzjlXx0Wq2vXS1eG5nVUU1KbOEe8sgdhAAuO5nT1c6RRJBldIdmIBa5ZkLRMgoVANpI25seUeEVaWlxVNUKGkNUqOupoF2d3NqZJLcpKwAoDMyh0K9Y00Z9L1GQqTUAAVGZgNa7aVQtIiDAEDFUdbWCzI5tWrogdmV1IZNweRoaItpa8+QF8IcvnlImZ5RPToDqjracSyvFsu7g0hVoaaiNARnWowZSusKxcAmIU6guqRMxhJTo0wdJfWoLABCNVWCQFXSTBPVotBgExDCMbZbia+MlQiBVqFE5hDoBLkKbQr6Vm4LTHynFlRi8sSXHQElhG4VQ5udrHtOM6yM9V6mYin4YSEpkTSVJimgg6ewBM2YmbgnU+MMEJC6dxTRLhSflgneSwlpvsTGMAv4rmxBDsSkEsxY3g/KCpsqmJAi5AHXC2twxl085S3OsAnZWE6esRYC8eeOr0mrlaSlCtFArm5UQILTuVUsTJ+Z3tuMO8/oOdzn2qodRUC08kILEweVSLwJtggMjlXrVHSmBDiprpEwSrb2adibslxYkAXON2uep06D5tdZeryfMBISz1kURJkGCRJCkRK3zmfyReKdAv4jutNRIWWYqoMrHUhhPY9icaf41ySh6OURy7ZdFHim5FQwdbGd2XW0ddQm5uB4vwyD8OaoiPSenVUiadR1ILxulVl++omHWCQDOobB0+HJmWZqQbL5qkCtSmpGoWiUE6aqMPuE3BsSDGCOHcJqinUpUWAeoUIcQFFUnl0kQOeEKOAATqVonHmS4wlVgufomhmKR0rmacrBHeLiDePlgggQTOeTo7J4YfwTMmNFVlAi4XVTRjqA0NTMq0gESsG7LpJgYu4HXqUH0t4beKnicjA6XgCoAOmpdLk7dBtiirlVrMRrljINSmBzSwLONMQZVQ+giRDiCGGGqZdVrBQFpmS9KIAsCtSkTaCQytGw5d4JwjyiHKm8MbZXiyIpQ0AwcSrBoKk3Ivssmd+pwHWzALD/bExF+pxT++LAXRJUnmg7zIWGg3BB/PtgumiQQ3sY2npiDfhnBJu6ZFcu5JJaZNttun0xF8vLKIqaAdRAIAPcHyxB68fKSy+okn+gwJUzNQPpVdY0ySp1fnhHUtCSS8DCrUIdvBUTaFYzbrvj2vQUaNVNdTLJuRF/lIPX0xGhw1rVNJGuCJ2Mdu2Lq9Gu29gNtr+cnfFYwaWR1BqIqahBYDUxUA6jYEHtgnhygHURMSb48TJlt3jaJuT5x2GLeIsqBlUmIEkbHEaS+okl5QNw/igpQq76nAAH8TEfQjDfL8XUEE6Q38Q2jqR9cIuH0gPFYgElmUMekRdb2xAVmLTqWAR0/XG7Si9j9nGWzSZniiPTJKyzfekDcRG1pPb67YB8SYQCECyAFa4GoWMkkADfoQfLAb1y73AGq8KIHtO2D85w0JLqTpALTqhrKDB2Auoi+4tti8W5ZLccm5WKeIU1psdItUaNpSReHIPzagAGkMpYeUp+I5wtpKGKWqmpUczCWB01BdhC7RAIJIgzNnGkdawqFnYRTqMJabDUrKDaLqSLbESZ5c3UeHo1wqqa7kkECGpK4RqdUbOpbVpMTAuTAip2spymcam4V9AfQ2lAdbsVDtLnUQoMCBuZsLzit6w06Fig918NCCGPSmay3BNwUJa5gsJwPX4vRnVUD06jqVquqIQxZWVl31LpBHym8GwwOcq+XXSOavUtSj7qGQKgi4Z1kqD8oOrqIJJ5L89lhBplwlOneoQBc9lH3jYKBcALPS8eJ1mRQFlCF5Kc3RSLs0b1IJ9AR11AFZFxTXSpFd6a7TrRAN6zD78WiOVQBudl+WIqDUWllZXefw7lxP4DOpRNmkbHBMaHgmVSmMtQDKfHqJWrkMCdKtNKiT+LlNRh3ZZ2wvpcQZqzVHiKjGR8ggzDGOunVe8k4lwOtNV9NTUFWqRFtRUPpZe45kj1G+B6eWA0mrvp5UABB2sxFiP4Nj1nbGDtGw+CXSkMxnSw+xASkFUwr1JMiVFzT0ibwKnScZTiArMXLtNYN4mtA3N1mN5UagrCQQAp6HDP4jraaa5UM00vn2hq7HU2wF0GhREnliwAlW+eYgGsDqjla5sDtFtJgGY3g2M2IFXk1GU494Jyv7yebNGr4hGw0uPCfSVhH8RdfKYsJF5wR8VZJDWXQQGK83KwUtGqQN9MFoINtpaLZ/4uk06KnQAlCmByr89WahNwYEkAAdEbrOGHCuK+PlWYEmrl9UAknxEJj9BMR3xh0+yZ3C3ZS1I/Z1F+1plR90kkgAblSG2kESB80Y0lbMePSV9QQ0yj1IIsLgVaZO6HUPSNJicZT4gy8Fa9M/aUY1EdBPyiOgMn3Pli/hXG9cVqRBanPjUTsQ3+pAH3WEkr0IkfeAVo6YVyRSe/BseB8fgU6jUhX0oyAAAajZkjVtANQXixGBMxxF69QOwFLSNIVEIgyTzD6TieXYRTaiwWkVimv+4EAT/C0epI/Fhvk66kqGK6Vs9Re9+YjffEW/FHn8ktqQmXIikeaHJE6TNib6gR1/piWXdw+oWtv698Pv3mkCVEFpid5G35YXZhUDsVaTYARYdN/XphXFeCLivAbRFMKGqDUen9R0x5UzBZeVTAJFzt5AdMeZNSQBYXi56dLDznEczwurPKZG9v54pUqHqTVC+kqnlAbUgudojzxLM5IiVEMogmGuvkw69dsGcNzwqCKglpI0LuAPvMTaI2wqzmYEMtOSetrx0JPWcJOo5onJqKPM74aHoQJMCBJO5PcnviGTr64IF2Nrf564XDJE6mbUCNus4YhhTTUB0n0JxDo9sh1b+oZUw1MhXUNed4N9hgbiGbRqfyEFXktJgkFYnyllWCIOo4BpV6jQTIM37wMNKBBBkAjYoT86NysLes+RUYrxtl+JuMrEec4itStl01hmplaGpgCBLBEqaGBEMCOY3kg9sZwZilUIV0ej4jAKaah0U6TpUoSCo0W5WgBekHGnq8FanntWkkhdNTmn5VA8X0spA2DKDa+M9lUFBjrQBUjwxJfWWt4hP4dIk6VF20gK0kdB3v2L04PQpU/HrjWKxR6dEKxeoZKqWU3VC25B5rCTtiziGZfxHCAeM76NQ0sxNlYliNMlpEqFUBZiBAOWmda5qtGsgODIWYjw+QW3v4lgqqoBgiM/mMyXfkYag+sdNfQwDEj7oFpBb8VihWdW4+yq6q9SFNOKjC2rrUAAELqAAgTzTF4wur8Wq02WrTaQSDBPykQSsbFPQbWxZX4JUUMyToBhoYSm0CoJ5bERNrb2wLTzApjRUpjSxOo8waRswOwIkfKOh72wppOHFTUarT+YUKreGZESCCZvAs6lTswlbMAB/h2q2ZzlFJGlqi6gTOnSCxi3YdtvUwB8NZ4U8wlNlmmxkKJGpWBp1EmRd6ZZQZglac+V+e4I+SzDaSxROUsoAOhlI621NTmLwRqPcDBsd8XP2xcqp11KhCjqBoAqHspqLVUbEc8WxXXXxJLgWB2EAbnubRYmQYJBwuzmcaKSmQyqahIg6PFIcJJudKFG/wD0YWwOz1K8UKK+LVqNFiIB3vfoBM7AC5scGzPYZ8QZ9K9ZlTmp09Cp01MECHzPRR5GbTi3gWWh1OpkCiSAYDGRAYxMTBg9sG5T4RFBT4mapNXEEoEZ1tcqKkaSQSwOm3KBPa05E0qTLqBZyDyksFWNjIHeYIETjFYRq2/RdnK+pF3GsBjaJAuJ/DJj104yXER4dRKtA6WkAwSJBJ8+ljM9RtGGfFeJME3uRdrCBEqPqd+wNsLOF5JmhiTpmZE+zLF52PqSbRgCxtG0+HKr11r0hFMKVcKs3DRLJIsFcTta0RGNM9aSukHV1UqRfqT3ntjJ/DGbC1doqqW0AGzrPNSnqdyPUbY12aVnbUjnw2UHTAJg2VgN9JPX7ptiXLB1gX4vilJKayE5LNqW+0VgpMmBzeUeWCGg3BBHb5fSY88LadNwwWddwFMgGes/pgkZxWbRqkoSSBBE9p6mbdsCEmlRxwbzjQetM7wINjtAxXmstUKhAxEGVIYry9j3vi6lmGmDYW+UiLdDa4jEMzxGkp5rnuTp/IYrgsurQly+dLRIJUGZi3548auxYrTpgTuqgm3n5YglVmMGAIO0hZ7hfM47M55kY7husC9+hxxdsHHeKGVOuATpIaDtax64lyMJcSRPb6jAC1ZUGDqM6pgADocWHOqkqhMjc7/niqk2PCwjL5RZkkk7gEdMevXQhhTCrPzNYGR2J87xiiqrODeBG+As2pWk7gMUVtOpv9qsPSzYDbS+kf8AQYtCFYA6lchoHQiCVBmwOuwECFqYzfG+Go1dXaWSlA8MBvtCVZxRpkTqltRYi4HcsuGGYz1RaPjrT0LTFOS/RRAaoYWeXneBcde2EPFs0EKOuulKkqJkrrlg5tFNirg6QZEE9p6E7R2Q+0F4tnHclS2pw2qqJB1ORGn/AGpJEbBtX8OE7UFJFtunUdx+uOaBWSbLqWT0A1CSI6RJt/LApzlyepJP5k2/zthjEnqvRbVTJDLaYmR2ZdmUgwRsRgXjZpOoakvhoxLFdxTaEBRTJOgEMQTuG8jgvxdRWTDEGx6/l0n9DiOeycix0oCSY9LnzkD6eWMBoE4FQLMqkgVAHFLUwUajsL2+bYm0gdsbCkxrZT7RAKuUbw6gINqTMdIeDJCNrU/7hcSTjJ8MpSXkCdWm/kL+0fTGo4XxSMwi1WHhvNKo0CWVhp1ObBih0NJ6LscY3gU5zhIJliWkSZjrBJGkT5TE7CCBiOQ15c8jEHw9Bg9CBqXaRJjbbT1nF1fIvSdlJuraG9jB7zy3wOG1GRMm58r7b7wcE1eRlQywYaYDBjfVNxYwxi997SLmcG1cuQuimpG4kH5R3g7gw3pIMG+FSZ1k0qNMA/mD1nvtBiNpmMFV+KrS+0clluVN4cwZ0x1NpB2xhv2XZrIgqzrEBip3vBEH1kkHzgzGAeHMyOVcRflgT6ev6Wx7kfiMaFZjO0+XdgOgBtff2w9p+FWU6W80IGk07Dr15pPv5YA6K/3VAwqiBTBJPdQYD27LKtPS/acadOHtApioVcMho1o1EF11FCDB8OrpqECbMnWRI3AcqrEUSD9oWmSRqlSCpO0WMeRbHcKqs6stSdNCcvO2sqxIcdeUbNbpgOVGfP8AL86J55M1BIbLoQdJqeEfEE76TG/8QOI8IoCPBoh6jMSWaINt2JJhR3J+tsHPmqwYDkrgCAWbw3PrYqT3PkLDHrPV0MqU1QHcId+nM27Ge38zhWu2ngjKT5F9yr8JJ/2R5T4hoYySQbRY39eoPfHtDiVJ+uk9djhXQ4XUDnXqsDo/v5b4YZamQNBRQNxIB/I+e+DGNEowaK+H5dKkBidQO06QR64GdirEV23sBM6b2Wetu+Or1AxWxUCAPTqfXBi5MVJJjQzTeJtsY645oRTOfjimVZuiuhJOnW2m94HSIvvgwU1oltpgCZmeuL6PDQgYqoJMRciIMyJ748zlYTqYS3a3ff1xWdQWC011iDfvzOTTCQdpP6xi3M5qo7TVCmmSoemg+cJYNv8AMv1UQdhgerVprupBmCb79vbtgWvnJbSp5BuYOI93HRNNrQ0biihAKcimD5wsneGgtaRERO9t85mPhJNVU0cyzo7MVWoFex3uTJMk7+0EThogpqAGkg3JMe22C6+iqBpK05FohZj+eHjO1vI8ZtHy3iXCHosUY6tMAEbbdJva+97YWNTiQB8vcd+3t/PH1PMcHFcw1pkgxPlEHb2xkuMfDFWgTK6gN2W4Xc32027+k4rGdrJ0QmnsyFUhguolAoNx0Cm8XuTNu5bsJxFOPESGQlWm9p3kSbavMnffDbivBmNgj3uCVKgDSIBnYcp/7d8Cj4UzRZE8FuYRJsIH4jssb3uRth7RptIK4eQ8ssxuAR1YAAEgi8C0fS0k5cqFhp2NouwvNh1g3HXbpONDxL4Qp0KSmizNpUAsSYJJvIi+r+HaAe5CI5pFcS66T0MggWII67+5EdMBSTDBqasO46Hq0FzKaoXTSr2OpXiKdRl6q6hQG7gjecIqOaWOgB6Xj0n32/rh9wzifhVH5BUSojJUpMbODfQSJ0mYIYXkdJnAPFODIgatSfxKRYELHOpP/wAdQbyO8QwkzvDD/hiLOZ7tLEgQTcAd/Xy7Xxfkaniq9JyILGGllGvSPDdpsqi6+QqnaMDHK2g3MnVffz7x53+mLsxlaiAVKamI5xAkgGzgX229uuAZRB/AKHTp0MDcEQZHQ+flh38P8R0OFM7bX/Lt+WIZgPmGpuBLVFLGbc6mHG1pOl4taqANrseH8Fb5mKpB+YyYG5su5F9j0GCNZpcrUDOisSATJN9gD2wXwgjxKoB0TDrcwoaZDT1G/wD1Dtiqll1pUz8zMRZiPLv93oB64JqUByvpDhV0OFFypKmYB5rr0vcme8n9TaOWTUrXtUTNNiJUa6iiZ2AG0/zw94XT50QvAAHORIBOygdAb3PbAGQFIgwyaJAMsBBiQCN/ph3wjKiHaDznlb+ECAfznDQjSBxR6katJBq084BgONv7ibYHcK1gWWO0R63xfnaDqCAAR3xn9IN2IHuRhpOg8knZZwjhQ1BWuIi1wO3540NfJFYVKYa0nafIjCJM2EELYRNjf3/pgn/3BICgiTA1C3t64RSihIzjHAbQreErhoBcz3InpOM3nnJaxttbviXEaLu5hTqi0lht17YHy2UJLFrAdup7yMS5blgWbcthmWUI32nPpBgkzE3gdDjypxBCOQKR1gQD3HrgXM1KawIbSp1MN/r648pUA9QCwU9C0EdQY/njbQNorcNVMCnyESTt7Yb5LhSeISF1kIQquOUwL3Gx88RpoxCqH0j8NhPeD5Y0XCq1GidQqpWDAjqSncECdzbDwivA8PwZsUFVQvUGwnYfhHf1xVmgGCgBtOoEwthBm5vI8sO8yms6rICZMQoB6ADeIxLxAtKpT8MVFKlpgg9NiL79sZrIGI+IZvxDyklYAJEEkGZkyZtMSO+JVNBBNNCtImdVS7llEd/ljY+eCsvQgFgoRdjaJPWT26/ngLM0lZwVdTFiLgkGflU7jzxPORHbbPMjmhVDK1F6iIpaFIUgdXnraRGPmHxLwfwswwSCsDwiQRKiIGnTG2oEbW6bY+oVUZaf2QYObE6enrhfmuCLmQKdSxi2oQQdiRGw/XDRtOh+NuEsaPm+VrgHlJAgEXMCwJifuqT6YaUswWU3MeRiY2Bg80EmJ/kMV8c4K2XqPSa5BPmCPxDpcRfCtKxX78Qbj/nFzs7B75RQSoBLArcx7AjpPNbE62aKUtG5IMne82A7gcx7dMEZOuKiWO0D26z3t7WxVxCgy2INjcj+KJB6nznrPlgMqgjh+bDoZlWR7A9QwWSDO4Kg+4vy4c0szqXTAMgiSSOliLXk2O3l2xk4IuLXU+xBj6xgrLKehP6RuB17D8sMtCSjTPoPDFpVQqBho1AXsQiy5kEneAvq2LXzaioFRrbSLi2yr3/thTwbhzANYiYAOm5ED8hJHSbjvg9HCGEQCRG31E7bYnJ5OSbVmgyuWpGxpo8b2UdZi43wzoZ8QLmJsd7dhjHpxGDMa1FyBIue/YDywxTiY0iIn+EHr0w0ZJgjyKWzYMwKNpMiII/rhPX4dSqXa/kCP86YXZLP8v8AqAzIMAzhZn88ynqon3PnHTGchu/oWhYA0GZm0gYm/D2J1CCZBFyI7H+2F2T4dXXcBJuSd/bDahk2sSSxtaY37Y54waOdQa2e5bMkldbO42mZBO8H0PTF61+YKIWZBMiL9PPBf/paFeQ6XJOoNBCjoQR13wRW4GqnlYPMHlv746HGzo6rwLkyp0gUwxjUHYkGe1uo3ti1aPyLeSCTIi/keg8sNqOW0xsfKdIBHeMC16TCdRkHoDPtgSSSNJJIEGTYwmoEtNyJ033nDShlqFHVs0jcTc9/54XJmYWpEBuW8wb9AOvngirnVNFQKIV1F6uq7Rvy9QfPAjhWhVq0Rr11UMqAAkHmJO/WL74ry2bdFnWGPMqi4I9fPAC5Ul4EsWMz0HmRgirw4UbhiW+9FwZ7DviKv7hH2qy3K6yJJBgzBMf874GKhXZ2u34SIiO0eWBq1ZhMGCbd7dR5Ypy4gS0knbrb1OFUmhLaGB+ITMRboPbB3D8wjMAFlz1LG+EFPOCdAXUwj0HcT32wxyFFKd2gvExMD2n9MPxuV2x4N7YVx/4YTMLzhg6/K6wCJN1/iU7wfpfHzjjvwnXorOk1FEiVU7QblYJBjrceYx9KzPFCVBkGSQAG2I/5xz2EsYYXnV+h6yP74o55wP8ANrSPi2UzK02VlBf3me1pi3p+uNBVqF6fiqZDc2k3M2HX/Nje2N/V4XlqjEvQovJufDEn+LUIO1vbAyfBdFmQUqYCBtOkydRa6ySwICybbd5w3Y6I8sapIzfw78LitTdqlNlUGBDaZYTPS4Bld9wMO8nwBKKrU8EIheNbksfS5IBEi/Se+NBm8o1P7Jl0BYWQYA6wALRtgbMU3K+GzQpOopuDHXyMQMZ4FlK5XK6BaoqxNMAFrkqJIA85698EZdHCknlOxmDYdsEc/ggNBBETGlrHYEHC2v4kWGkkRv5/MZ64DVMg1TBy4DkmQLkxF+mLfHCg/ZArEFpO8/MO1jiynk2YSykd7gmeg9Z/XAtbhlRUDtqCMbAEd/lI6zhHGlYjikirw1MMrMALRsfK/wCeJrxNl/1BLG5O/tG4xVXLs4BUIEnkBkkXOqRuYwRSyVTR4qghSdIkRtfvf1xoptmjsecIphk1m5hvS21sW55Aj8oAlZ22ntjsdiz0XehdUrG+3W8eRxfwnMkoT2P8sdjsQt9iLeQzM5tlQRAknp/XCfiGaYAX3H88djsDk0znbbbJZCkAAb3UnfrMYNotrBBA5ZI/vjsdgx0Xjsga2kAgC/lhZxDMNpJ2nyFvTHmOxP2jbR7k6ANRQdtM/T++GObyiwoizRaT9MdjsUaQktgeUy6q6gCxN/zx5Vpg1SvSCf8AJx2Owf8AiVX2oi9IKBF9ze+OpILes/njzHYiK0gpTpfSAIMd5v54uZoZTEzO/tjsdi8fBo+BzlED3a5HXr798U53cjyx2OxU6torqbAwDIPTsOnbAOYXSAR2m+Ox2FntEeTaAczUPiJBjUuo+RmLdtsQzlAClqkyKkb91n9cdjsDkE5dAQQGBAiPzj/JwfkqPiyrMwVdlBgCdzjsdhYPIvGz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8" descr="data:image/jpeg;base64,/9j/4AAQSkZJRgABAQAAAQABAAD/2wCEAAkGBhMSERUUExQWExUUGRwaGRgYGBgYHhkeICAdHR4XGhwcGyYgGx4jHBwWIC8gIycpLC0sFx4xNTAqNSYrLCkBCQoKDgwOGg8PGiwkHyQvLCwsLCwsLCwsLCw0LC8sLCwsLCwsKSwsLCwsLCwsLCwsLCwsLCwsLCwsLCwsLCwsLP/AABEIANQAzgMBIgACEQEDEQH/xAAbAAACAwEBAQAAAAAAAAAAAAAEBQIDBgABB//EAD8QAAIBAgQEBAMFBwMDBQEAAAECEQMhAAQSMQUiQVETYXGBBjKhI0JSkbEHFGLB0eHwM3LxgpKiFRZDY4Mk/8QAGQEAAwEBAQAAAAAAAAAAAAAAAQIDAAQF/8QAKxEAAgICAgIABgEEAwAAAAAAAAECESExAxJBUQQTIjJhcfGhscHRQoGR/9oADAMBAAIRAxEAPwD6m+WQwWgjr1k+nQY8TIU+rWB+VRGF5Vxeo1+wED6Y9Wvp3Ex0mMef8xXo4nIbVEphY/U4ErZ6mB026DbFdCtrGoLv5YlxCpVCfZ05uPOcM05A2VZTMUz/AKaiNyYKi/6nFtWqbDc9b4m9TluwUjtE4WVclUKzqhW+9tOEmmlgElQYBO5PtgOrmGF1pvUM2tH/ABifD+HUlMqwYg3liYwQ9Bjs5B9ziXVVb2JQJVyzGGqHTInTqv8An/LBVF7cwAj3OAxwVnc+K6xB3k37QME0cuFgLcDzxkurtmqiVaoxEpqZfSP0x8F+LwaWezyf/YSB05iG/Rjj76+aaYWY8hj4h+1GjHEM0erU6T+p0J/fHV8O49nR3/Bfe69Df9qWedcplIH2bNU1X3OmFt5B3g98UfsWSMxXImDRgX2OtZv6frjRfFPDRmODyw/01WopjzIJ/JsJP2Q5VXNQEmdAO8WkWH+dMXnmE6/Jecfom17kv6n1jKV2MgqRGxOPKVcqxlfQiZwHUePs1nbff64Hy9aom5sdpUyMed3qkeTQ6NJr6gTPewxCppgNYACIB/lgVq5YQzsfbFjZlKdwNVtyPpiyp+Q2WHiyDl1KTFwR/XFf71SAlT68u2K1zFN7lIc7HfE25FU+IDqBkREHsd8Zx8thqydMFzCkeUGMGUyRIMGNusn1wtWu0kgKo/y+2KRmqxabQD3GCsG0H5nLyII6GQLzhS1BBsrKO8YPrZ2Z23iQYO28YEqVyvWZ6TM+ZwnJFMV0UnKqbcx+h/PERwhAxIJv0PTF5zhIIAI8yMLqmarg2YH2/pidJKkCkNMs6k6gWY9L/XEqhpKTqkv+f5YvdTp5F027gW74tVXVJ0amYwoi/rODGLbfopGOQY+IdIpf+XLHni7KPVvJLQeggYgaL6jzgR0HNgnMcQCKqi5I3/tikajdjWksoCq00asC1EP6yffywx8TLkfaWHYsYHt1wqfiLS2lT+n64poVNb6WBP8AuFo9cLDkn/Iq5GX5zKuGihTAp9GsB6k7nHIao3Jb0G31xfmOHsSCKiFR92/5DA3EKtUA+EF32O59xjThbs01eRnQy6xqYkHfvimo1M7OT6RjPjhxWmGrVaiTuBeOwth3RyKsAwawHaJ8zhlC8ASbwLsx8S0UY0tRJ6g9MfNP2m1RUzqMLCrll99LMv6KMfW3y1LVejTY9yLn3x8x/bBl1XMZV1VU1JUBA2kMpv7MPyxbhioy2dXwjUeVZNrwvLGrwemNw2Wa282aB9BjBfsgaKrAz/pkW3s0Wx9A+Ea3/wDBlVUGBQTV22hr+ur0xgf2eUTT4hVpWBDVkg22hv0n8sVTtSX7OiMrjyL8t/8Av8H1Bs3I0046/N/PEAz9CLbnfBRykLJS3f8A4xRWzg+XTotvGmccjivJ5zXtg2rSZZtR8xGPTXd1lYPkcSpVQzWXxO3n749OSZo1AIO0/wCXwI8cheheMkTT1qNLdtVsVVNSm4JOxtYe+BK2a0rppy14tecX0q7qCt9XVW3GKMboyvPVtVlaCP8AIwEjuo52WQbxi81XM2AI/Ie+INw92E6rk9I/LHM4OTEUHJkvFVlmJ6TtgjKZRCCCWAI6G6nofP0wNlsnzAsrC9wDB9PXDOo1NpCo6iIWSCdXcxi3Fx1saMKzYubLPAGuI64vRKkCCD5zGBnpMGG/64k2bAsGUn0wtKOwJ1sd1q7AAU1knrER54LFRivO4Yj7o2Hv1wIuf5ApVR59fTC96jMYQlYPa2Kt1nYe3/YUIvCxPa04HzKlSAp0zt1JxY+U1aZqMvpiFdKaHVJLd5JP9sI1jIrorbOIGAaXcX/wYNfPSZZVB6W29sLqWaptqhYM3Y7n3x5V4kqmCJgeZkYXu15/obsxnS5i0uLREWxB6ypuYJ6k4WUc3MlVE4KFMNBqWPby74yk5Y0C2yrN8Wp01lmsO2xwvq/FwIBRWkwB/bBdfg9GLMZdoM7AwSI/L/L4kvDqaEaKQaBZievXD/L/ACN1/JzZqvpkpPU/2xiv2t0S2Wy9WDK1WUz01pI+qfXG5gtqltEKSCJgwPlnvbrjM/FvDjX4fVEEPo8RQbnUh1wfPSGHvjRXWaZTjXSSkMfgHOK2QpiYKakv2Bkf+LDGXruMvx1m3WpWp1Ae4qpce7hgfTE/2fZpCjJGqyuvpsRM+aYh8f0orZauiwRNMi/zK3i0z9ao9sdCahyuL8nWl8v4hxfn+T6bWrh7AkeRxS6UiPtE1R3MjAOX4itREdQXDKrAgxv1wRmcnIBRizGZBFh6d8S6tSZxyi4t+0HUqi6S6aVUECJgj0GKaNIarOSJm4wto0Ks/h9d8G0stpBYsxfpe3/Vhez9DZPa9Sms2g6jcY7xEqWIJuDOxnv54iCTYhTOPatfSIkD1xlNt22K5PdntasFEWg72P0xXSzCINQEDp/xips3JiQTGPVzBNjpK+mB2t4E7N+Tk4tO06e+LiRETY9bT7RgPN0QQLAefl5YoqZQPYard7e84ycq9mfYJdgIAYiO15xRUppO0nrgWrQYG0AAxfcflgjLPAg6bWthcsT9jDL1bSHB6nzxyZuTtC72vf1xXmalTSGFKVAgAR+ZwPkq9aD4mhQ2y7n36flij3kpJZG3iFltsPQRio0k7An3v74rqcRGnluNoA38ycU/vgEzJ6ARtgyaWQP2e5tdSrTKOQCSdCk28yAZxOjlWJ1BKhEdVbbtYfTFNSsDE6vQVKigeysBPniddsvpPIoO5JJ6dTe+EUuPLsZOLy2y80mm1NgT1KMo9zFhirNNpbS1nIsDHnf0tv6YH/8ATEZKbJaU1FqbFRdm5iQQNoEz0wQQ1Ojq8SsQFZ4LFjpEG6VFa9nhYm6zHR1x3mx/lr8gWZLKZ0k6ST2i29+09PxbYMoZWtUIGnw5Ftcg+ZFpEWuR1EXtjsvWYOoK0qppEqp1GkbkzAYMCQ1MHZY3G17KvHEDfIVIB1S3Qb6IEOCbypBm5BIGKx+HS8lV8PFbDavw6CSz1JuSF06QFtpQyYgD+G+qfVdmOJ5WioDawB97UWU9woBIIPQSRF5wrz/xPSBKMGBEELBgAyRF4LHc36i82wiz/FgKZ0xrjlYSN+6gi3YTbz2xdQj6LdVozPw84oZxVVj4YqvT9Ua6TNrgke2Nt8W8NqVclWIUaqYFVTqDtyEkxpgfLMkCN/fC8eryxqrEsq7AjmQ9Z+9ofc7hfXH0HgmdSstM1NRR0lTr0wDGqYB1QCQeva2xcE329HRyRvry+v7C39m/F5otRkMad1/2tePqMbTLsT1g+V/aPyx8l4TOR4g1FpAV2pHzUzoO8bSB64+jFQN3lSL9mO8Duo69zHQXhzqmpPX+Tn+O4+slPw9/tf7VDT9+SdGpNZiBrALT2BNz5C/kN8C1VfoLHYyP1wG2dpxpGkKLaQBA6SBEd/zxH9xRiDpQEdQiA+kx6Y5e8Z4RwuaeAlqLEfNE9MDrkWBtPvcYM/dniDET6YiqEbvB9JHrhXxpPQrXtAtamRtI/wA+mPMtmxsTPp374JrB5CkahB5ptbv649o0B1XTPvbyw3T6rYeqvJCrW3AgiOv6jEKWfXZgRbpP64lXoqjahv8AxYuXSwEn6Rh1F2YqfNUvugb7xv74hUpsTqBAn298dVocpVCP74W53h9adi46QdMeR74D7ejUx0mZZhGrUT+mKa1NWYEsLbAHHK5iFUADqMcuUAMmx6+WGrAuybZiQALYFz3iMNKER1xfUEQZiRAvfAOYzSgwXIESSt8QnF/sDR7SkCHbmPbfFWZ4TTiZdu4H6eWLv3REO7NsZIxbQzaBtJb2sD+WAuNJ15CojDJUiKKop06NwfwzqDXsdLE/9wPQ4OydMqQWYMQrFADBu0EweqrAkfiwJRQwGUhSx5ZHWY9Dvt1E+ZxdneKwSFiQRcw2nuNIMGGtJtBMRj0OOL2zt44vbFPGM/SRh4roxltKAiTINixPyk7Tb0Fgrq8S1EzSLowhbaSCqsRA6kwdu/nIbrlHqo0rSE6o1gAA3BjTvEKZ/rips1RRIVLzfVo2m0Kd1jotxi5ZmQztVa5KzDQdFQ2Y2BZKvWBIlo1LYyQYwBnU0DS2oRtOlma06uUwDEQsjTG8yS54nQaGZICAhmCqNluBP/jJNpkXF0nxJwyq9Muoh0UOBujrpJYKZIbQdcdSoFzvgBA8xm1qU6yhXnwWcaxGwMkQzfiPXr5DDX4WzlRsjQZOZkrMuiY8QEk6CR05h0tAPfC74X+F8xq5yF8Y02CkNUYqpFUlqQB5CAPn+bcBiAC8y/CsyiMTQah4lTlRlamFLkl3LMCqqEpsT+EnVeBLKWC6nUOoD8e0wWpZim06uQkGYIgqQYvzCJ/w6XgSNmqKVCSARHkPQzcRGM98SUPFoGnSpsxIldmJK6GIhTycpnQy6hKkwW0qX+z7jBpocvURgQQVMjc2CrzaWlV+Wx5bTOJc0e8aJ89cnBXlNGlfh1JWBKjUoi0w3nGCEzABBYlegGmfbHq1ldgNmYwqtKknsAwEmxt5YvpcQAq6X+0llC+GrtAMAszaAoAY7gmwJxxx4m9nmLisX5nilTWYBjzEYLpZosBA0k7jv7YtzFSnqFiQTv8A1xIVqQRyehhR96/XsRgdHuwdfRGrrEFoA/KR/Q4Fes0kgFRvHQemOVdRAZrraZ+nthjl6jIhJSiTO7E2jyG+BGKllmSTyxcKrMdO99xtiYdgIiScWVKkDU7SZNlsMROaAErMgHSNj/fBVGqLJUUUEmtrCdCgkz2OAqnFD0kXO4IxHLcVqsbISsjoJJ7DBjUSfnTSY2MWnp64rT66Hkn1poIRAy/MFsOlvT1xTXplwQsDTubzjylVSIUH1xelb70HfrFyO+DhoTDQJ+5OzD8IXci3ti2nwlBMkvH3CbSe2IDWzQCQD57ecdsETTkhQWhfm8Tc9SOUiJjr3jaca7H2VZlybSCQeoJ9AAN8WLQptz6aZby3B7EGD5esjcYqplpvSgGN2BNp5r095gz9LYvBdgNEKjOC+vmDAAyqghfDmd+Y2ItvjKF3kdQWrB+OfE9HLCmGZi5cALpcqwIggOBpkkiGNhp77E5ILUSFjTJgOQGRRvqG7CTusyI2MxnvjSpVrMtONE6TrenqQUgdNVUrKumnBUSWO1T5lky+/fdYMAKguSDIltkEgbQY7xjojhHXVKkEZ6rl4MFlCW1GIJ2BAgzuZtt9Fz5akULBpVSDzbmIYKCdiQANWwnANVRAIBK7abkn273Ag2/XFD5+97C/LM+W+xuIw4p7/wC3RVh2Y01IiafK03HICSCCZ5SskzeMV8T4LSo0ymXy7PXuBUOqo2rmqsfFtouqrMAE1LggRiOVzM1wEIJJJJgyulZIEnmuwM2iJEXOHi8YpKumnIUSSQ5CwSQahgnVJXqWJIuVjACZTiHH87VUJlqlTxJ0vTp6VOsLDFyDtbUzNMX3thTUqZqgQXzZenKh2ZCUk3KghyGYAGwm8dzDfiHHBTYlKSMrkyywGE3IsHX5rmd+UTacB8OzNLwnUhHEsYnmBLBm1f7oVo7gbQMYZTohnpNN85RV8vVqnwqy04YghlHiKQljU5DAUAyb3GAG+JlplqOaWrQqGAanh06gtGl9DqCGBg6wQbeeGC8UH7xXyzPy5impQj/43CxCQZIEI09SrjecI/iBK2ZNJqtFjVTXRqNYeK2wVLRrIDFRadIEExJvwVTtWj6RwXiorINFapWVhBK/aBu/iNp8ZAY2I0xAmxk5uUaaZZR+EXX2U2C+hAHlvj59luEfuaeIjvSzFNNUUkN5sFrKXgHcHT3/AOnD3K/EjZnLk1SKMECq1Ftejs9WmR4bIWg6lP4Q0SMSlH8nPLh7P6WaerrpkEoG1CdK2cA/e0szTJ7EG+xwRlc6ugAIH1dRH5Ebg+RuIvhFlqecRmgVMwEiPEAC1YiWpvdRIiLrJtbDLOMoIZeYHU1RFOoptzkgxrWLgbgN1iQ40sEpQcdFD0EBgIVk/KW6zvgcUSByrqdp+8THtgvQN9QYNEbmfMEWIO84kK8TpsItIgnyGOfpnJzdb2D02Rl+2Hr0xYFprBVGYEwCSbfnjynlkcqxViRfS+x7E/0wRVy37xVlqoQwANPKq+U98bq1hMOsIhW4loAUX7GPofPzxTmeKgEBt49frgsZakhYczMeUneY2I8vPAVXKZYfNqnuWn2w003mxpq82E+FpuZJ6ADFTOzTqkCxHtv9JwM/EIMDHuZeQV16tY0wLFSbCPeMS79n+CKl2eQmnXUAAn1vv5nv6bdhgrLqpuJM9TthTlg1ZAwUHULjqDtA9wR7YPpZbw6RklJ3WxjoBikYvLZWKfkPGdUCLautz1m0D6AEd56H3968SppVW5BeAVv8oSRJ5mIkdgx6YBoUySbFoiDBBt3PoTgivR8UFfEVY/DrWTcSSgBAvMKZjSJ3OKxtloJtqz57wzjlXx0Wq2vXS1eG5nVUU1KbOEe8sgdhAAuO5nT1c6RRJBldIdmIBa5ZkLRMgoVANpI25seUeEVaWlxVNUKGkNUqOupoF2d3NqZJLcpKwAoDMyh0K9Y00Z9L1GQqTUAAVGZgNa7aVQtIiDAEDFUdbWCzI5tWrogdmV1IZNweRoaItpa8+QF8IcvnlImZ5RPToDqjracSyvFsu7g0hVoaaiNARnWowZSusKxcAmIU6guqRMxhJTo0wdJfWoLABCNVWCQFXSTBPVotBgExDCMbZbia+MlQiBVqFE5hDoBLkKbQr6Vm4LTHynFlRi8sSXHQElhG4VQ5udrHtOM6yM9V6mYin4YSEpkTSVJimgg6ewBM2YmbgnU+MMEJC6dxTRLhSflgneSwlpvsTGMAv4rmxBDsSkEsxY3g/KCpsqmJAi5AHXC2twxl085S3OsAnZWE6esRYC8eeOr0mrlaSlCtFArm5UQILTuVUsTJ+Z3tuMO8/oOdzn2qodRUC08kILEweVSLwJtggMjlXrVHSmBDiprpEwSrb2adibslxYkAXON2uep06D5tdZeryfMBISz1kURJkGCRJCkRK3zmfyReKdAv4jutNRIWWYqoMrHUhhPY9icaf41ySh6OURy7ZdFHim5FQwdbGd2XW0ddQm5uB4vwyD8OaoiPSenVUiadR1ILxulVl++omHWCQDOobB0+HJmWZqQbL5qkCtSmpGoWiUE6aqMPuE3BsSDGCOHcJqinUpUWAeoUIcQFFUnl0kQOeEKOAATqVonHmS4wlVgufomhmKR0rmacrBHeLiDePlgggQTOeTo7J4YfwTMmNFVlAi4XVTRjqA0NTMq0gESsG7LpJgYu4HXqUH0t4beKnicjA6XgCoAOmpdLk7dBtiirlVrMRrljINSmBzSwLONMQZVQ+giRDiCGGGqZdVrBQFpmS9KIAsCtSkTaCQytGw5d4JwjyiHKm8MbZXiyIpQ0AwcSrBoKk3Ivssmd+pwHWzALD/bExF+pxT++LAXRJUnmg7zIWGg3BB/PtgumiQQ3sY2npiDfhnBJu6ZFcu5JJaZNttun0xF8vLKIqaAdRAIAPcHyxB68fKSy+okn+gwJUzNQPpVdY0ySp1fnhHUtCSS8DCrUIdvBUTaFYzbrvj2vQUaNVNdTLJuRF/lIPX0xGhw1rVNJGuCJ2Mdu2Lq9Gu29gNtr+cnfFYwaWR1BqIqahBYDUxUA6jYEHtgnhygHURMSb48TJlt3jaJuT5x2GLeIsqBlUmIEkbHEaS+okl5QNw/igpQq76nAAH8TEfQjDfL8XUEE6Q38Q2jqR9cIuH0gPFYgElmUMekRdb2xAVmLTqWAR0/XG7Si9j9nGWzSZniiPTJKyzfekDcRG1pPb67YB8SYQCECyAFa4GoWMkkADfoQfLAb1y73AGq8KIHtO2D85w0JLqTpALTqhrKDB2Auoi+4tti8W5ZLccm5WKeIU1psdItUaNpSReHIPzagAGkMpYeUp+I5wtpKGKWqmpUczCWB01BdhC7RAIJIgzNnGkdawqFnYRTqMJabDUrKDaLqSLbESZ5c3UeHo1wqqa7kkECGpK4RqdUbOpbVpMTAuTAip2spymcam4V9AfQ2lAdbsVDtLnUQoMCBuZsLzit6w06Fig918NCCGPSmay3BNwUJa5gsJwPX4vRnVUD06jqVquqIQxZWVl31LpBHym8GwwOcq+XXSOavUtSj7qGQKgi4Z1kqD8oOrqIJJ5L89lhBplwlOneoQBc9lH3jYKBcALPS8eJ1mRQFlCF5Kc3RSLs0b1IJ9AR11AFZFxTXSpFd6a7TrRAN6zD78WiOVQBudl+WIqDUWllZXefw7lxP4DOpRNmkbHBMaHgmVSmMtQDKfHqJWrkMCdKtNKiT+LlNRh3ZZ2wvpcQZqzVHiKjGR8ggzDGOunVe8k4lwOtNV9NTUFWqRFtRUPpZe45kj1G+B6eWA0mrvp5UABB2sxFiP4Nj1nbGDtGw+CXSkMxnSw+xASkFUwr1JMiVFzT0ibwKnScZTiArMXLtNYN4mtA3N1mN5UagrCQQAp6HDP4jraaa5UM00vn2hq7HU2wF0GhREnliwAlW+eYgGsDqjla5sDtFtJgGY3g2M2IFXk1GU494Jyv7yebNGr4hGw0uPCfSVhH8RdfKYsJF5wR8VZJDWXQQGK83KwUtGqQN9MFoINtpaLZ/4uk06KnQAlCmByr89WahNwYEkAAdEbrOGHCuK+PlWYEmrl9UAknxEJj9BMR3xh0+yZ3C3ZS1I/Z1F+1plR90kkgAblSG2kESB80Y0lbMePSV9QQ0yj1IIsLgVaZO6HUPSNJicZT4gy8Fa9M/aUY1EdBPyiOgMn3Pli/hXG9cVqRBanPjUTsQ3+pAH3WEkr0IkfeAVo6YVyRSe/BseB8fgU6jUhX0oyAAAajZkjVtANQXixGBMxxF69QOwFLSNIVEIgyTzD6TieXYRTaiwWkVimv+4EAT/C0epI/Fhvk66kqGK6Vs9Re9+YjffEW/FHn8ktqQmXIikeaHJE6TNib6gR1/piWXdw+oWtv698Pv3mkCVEFpid5G35YXZhUDsVaTYARYdN/XphXFeCLivAbRFMKGqDUen9R0x5UzBZeVTAJFzt5AdMeZNSQBYXi56dLDznEczwurPKZG9v54pUqHqTVC+kqnlAbUgudojzxLM5IiVEMogmGuvkw69dsGcNzwqCKglpI0LuAPvMTaI2wqzmYEMtOSetrx0JPWcJOo5onJqKPM74aHoQJMCBJO5PcnviGTr64IF2Nrf564XDJE6mbUCNus4YhhTTUB0n0JxDo9sh1b+oZUw1MhXUNed4N9hgbiGbRqfyEFXktJgkFYnyllWCIOo4BpV6jQTIM37wMNKBBBkAjYoT86NysLes+RUYrxtl+JuMrEec4itStl01hmplaGpgCBLBEqaGBEMCOY3kg9sZwZilUIV0ej4jAKaah0U6TpUoSCo0W5WgBekHGnq8FanntWkkhdNTmn5VA8X0spA2DKDa+M9lUFBjrQBUjwxJfWWt4hP4dIk6VF20gK0kdB3v2L04PQpU/HrjWKxR6dEKxeoZKqWU3VC25B5rCTtiziGZfxHCAeM76NQ0sxNlYliNMlpEqFUBZiBAOWmda5qtGsgODIWYjw+QW3v4lgqqoBgiM/mMyXfkYag+sdNfQwDEj7oFpBb8VihWdW4+yq6q9SFNOKjC2rrUAAELqAAgTzTF4wur8Wq02WrTaQSDBPykQSsbFPQbWxZX4JUUMyToBhoYSm0CoJ5bERNrb2wLTzApjRUpjSxOo8waRswOwIkfKOh72wppOHFTUarT+YUKreGZESCCZvAs6lTswlbMAB/h2q2ZzlFJGlqi6gTOnSCxi3YdtvUwB8NZ4U8wlNlmmxkKJGpWBp1EmRd6ZZQZglac+V+e4I+SzDaSxROUsoAOhlI621NTmLwRqPcDBsd8XP2xcqp11KhCjqBoAqHspqLVUbEc8WxXXXxJLgWB2EAbnubRYmQYJBwuzmcaKSmQyqahIg6PFIcJJudKFG/wD0YWwOz1K8UKK+LVqNFiIB3vfoBM7AC5scGzPYZ8QZ9K9ZlTmp09Cp01MECHzPRR5GbTi3gWWh1OpkCiSAYDGRAYxMTBg9sG5T4RFBT4mapNXEEoEZ1tcqKkaSQSwOm3KBPa05E0qTLqBZyDyksFWNjIHeYIETjFYRq2/RdnK+pF3GsBjaJAuJ/DJj104yXER4dRKtA6WkAwSJBJ8+ljM9RtGGfFeJME3uRdrCBEqPqd+wNsLOF5JmhiTpmZE+zLF52PqSbRgCxtG0+HKr11r0hFMKVcKs3DRLJIsFcTta0RGNM9aSukHV1UqRfqT3ntjJ/DGbC1doqqW0AGzrPNSnqdyPUbY12aVnbUjnw2UHTAJg2VgN9JPX7ptiXLB1gX4vilJKayE5LNqW+0VgpMmBzeUeWCGg3BBHb5fSY88LadNwwWddwFMgGes/pgkZxWbRqkoSSBBE9p6mbdsCEmlRxwbzjQetM7wINjtAxXmstUKhAxEGVIYry9j3vi6lmGmDYW+UiLdDa4jEMzxGkp5rnuTp/IYrgsurQly+dLRIJUGZi3548auxYrTpgTuqgm3n5YglVmMGAIO0hZ7hfM47M55kY7husC9+hxxdsHHeKGVOuATpIaDtax64lyMJcSRPb6jAC1ZUGDqM6pgADocWHOqkqhMjc7/niqk2PCwjL5RZkkk7gEdMevXQhhTCrPzNYGR2J87xiiqrODeBG+As2pWk7gMUVtOpv9qsPSzYDbS+kf8AQYtCFYA6lchoHQiCVBmwOuwECFqYzfG+Go1dXaWSlA8MBvtCVZxRpkTqltRYi4HcsuGGYz1RaPjrT0LTFOS/RRAaoYWeXneBcde2EPFs0EKOuulKkqJkrrlg5tFNirg6QZEE9p6E7R2Q+0F4tnHclS2pw2qqJB1ORGn/AGpJEbBtX8OE7UFJFtunUdx+uOaBWSbLqWT0A1CSI6RJt/LApzlyepJP5k2/zthjEnqvRbVTJDLaYmR2ZdmUgwRsRgXjZpOoakvhoxLFdxTaEBRTJOgEMQTuG8jgvxdRWTDEGx6/l0n9DiOeycix0oCSY9LnzkD6eWMBoE4FQLMqkgVAHFLUwUajsL2+bYm0gdsbCkxrZT7RAKuUbw6gINqTMdIeDJCNrU/7hcSTjJ8MpSXkCdWm/kL+0fTGo4XxSMwi1WHhvNKo0CWVhp1ObBih0NJ6LscY3gU5zhIJliWkSZjrBJGkT5TE7CCBiOQ15c8jEHw9Bg9CBqXaRJjbbT1nF1fIvSdlJuraG9jB7zy3wOG1GRMm58r7b7wcE1eRlQywYaYDBjfVNxYwxi997SLmcG1cuQuimpG4kH5R3g7gw3pIMG+FSZ1k0qNMA/mD1nvtBiNpmMFV+KrS+0clluVN4cwZ0x1NpB2xhv2XZrIgqzrEBip3vBEH1kkHzgzGAeHMyOVcRflgT6ev6Wx7kfiMaFZjO0+XdgOgBtff2w9p+FWU6W80IGk07Dr15pPv5YA6K/3VAwqiBTBJPdQYD27LKtPS/acadOHtApioVcMho1o1EF11FCDB8OrpqECbMnWRI3AcqrEUSD9oWmSRqlSCpO0WMeRbHcKqs6stSdNCcvO2sqxIcdeUbNbpgOVGfP8AL86J55M1BIbLoQdJqeEfEE76TG/8QOI8IoCPBoh6jMSWaINt2JJhR3J+tsHPmqwYDkrgCAWbw3PrYqT3PkLDHrPV0MqU1QHcId+nM27Ge38zhWu2ngjKT5F9yr8JJ/2R5T4hoYySQbRY39eoPfHtDiVJ+uk9djhXQ4XUDnXqsDo/v5b4YZamQNBRQNxIB/I+e+DGNEowaK+H5dKkBidQO06QR64GdirEV23sBM6b2Wetu+Or1AxWxUCAPTqfXBi5MVJJjQzTeJtsY645oRTOfjimVZuiuhJOnW2m94HSIvvgwU1oltpgCZmeuL6PDQgYqoJMRciIMyJ748zlYTqYS3a3ff1xWdQWC011iDfvzOTTCQdpP6xi3M5qo7TVCmmSoemg+cJYNv8AMv1UQdhgerVprupBmCb79vbtgWvnJbSp5BuYOI93HRNNrQ0biihAKcimD5wsneGgtaRERO9t85mPhJNVU0cyzo7MVWoFex3uTJMk7+0EThogpqAGkg3JMe22C6+iqBpK05FohZj+eHjO1vI8ZtHy3iXCHosUY6tMAEbbdJva+97YWNTiQB8vcd+3t/PH1PMcHFcw1pkgxPlEHb2xkuMfDFWgTK6gN2W4Xc32027+k4rGdrJ0QmnsyFUhguolAoNx0Cm8XuTNu5bsJxFOPESGQlWm9p3kSbavMnffDbivBmNgj3uCVKgDSIBnYcp/7d8Cj4UzRZE8FuYRJsIH4jssb3uRth7RptIK4eQ8ssxuAR1YAAEgi8C0fS0k5cqFhp2NouwvNh1g3HXbpONDxL4Qp0KSmizNpUAsSYJJvIi+r+HaAe5CI5pFcS66T0MggWII67+5EdMBSTDBqasO46Hq0FzKaoXTSr2OpXiKdRl6q6hQG7gjecIqOaWOgB6Xj0n32/rh9wzifhVH5BUSojJUpMbODfQSJ0mYIYXkdJnAPFODIgatSfxKRYELHOpP/wAdQbyO8QwkzvDD/hiLOZ7tLEgQTcAd/Xy7Xxfkaniq9JyILGGllGvSPDdpsqi6+QqnaMDHK2g3MnVffz7x53+mLsxlaiAVKamI5xAkgGzgX229uuAZRB/AKHTp0MDcEQZHQ+flh38P8R0OFM7bX/Lt+WIZgPmGpuBLVFLGbc6mHG1pOl4taqANrseH8Fb5mKpB+YyYG5su5F9j0GCNZpcrUDOisSATJN9gD2wXwgjxKoB0TDrcwoaZDT1G/wD1Dtiqll1pUz8zMRZiPLv93oB64JqUByvpDhV0OFFypKmYB5rr0vcme8n9TaOWTUrXtUTNNiJUa6iiZ2AG0/zw94XT50QvAAHORIBOygdAb3PbAGQFIgwyaJAMsBBiQCN/ph3wjKiHaDznlb+ECAfznDQjSBxR6katJBq084BgONv7ibYHcK1gWWO0R63xfnaDqCAAR3xn9IN2IHuRhpOg8knZZwjhQ1BWuIi1wO3540NfJFYVKYa0nafIjCJM2EELYRNjf3/pgn/3BICgiTA1C3t64RSihIzjHAbQreErhoBcz3InpOM3nnJaxttbviXEaLu5hTqi0lht17YHy2UJLFrAdup7yMS5blgWbcthmWUI32nPpBgkzE3gdDjypxBCOQKR1gQD3HrgXM1KawIbSp1MN/r648pUA9QCwU9C0EdQY/njbQNorcNVMCnyESTt7Yb5LhSeISF1kIQquOUwL3Gx88RpoxCqH0j8NhPeD5Y0XCq1GidQqpWDAjqSncECdzbDwivA8PwZsUFVQvUGwnYfhHf1xVmgGCgBtOoEwthBm5vI8sO8yms6rICZMQoB6ADeIxLxAtKpT8MVFKlpgg9NiL79sZrIGI+IZvxDyklYAJEEkGZkyZtMSO+JVNBBNNCtImdVS7llEd/ljY+eCsvQgFgoRdjaJPWT26/ngLM0lZwVdTFiLgkGflU7jzxPORHbbPMjmhVDK1F6iIpaFIUgdXnraRGPmHxLwfwswwSCsDwiQRKiIGnTG2oEbW6bY+oVUZaf2QYObE6enrhfmuCLmQKdSxi2oQQdiRGw/XDRtOh+NuEsaPm+VrgHlJAgEXMCwJifuqT6YaUswWU3MeRiY2Bg80EmJ/kMV8c4K2XqPSa5BPmCPxDpcRfCtKxX78Qbj/nFzs7B75RQSoBLArcx7AjpPNbE62aKUtG5IMne82A7gcx7dMEZOuKiWO0D26z3t7WxVxCgy2INjcj+KJB6nznrPlgMqgjh+bDoZlWR7A9QwWSDO4Kg+4vy4c0szqXTAMgiSSOliLXk2O3l2xk4IuLXU+xBj6xgrLKehP6RuB17D8sMtCSjTPoPDFpVQqBho1AXsQiy5kEneAvq2LXzaioFRrbSLi2yr3/thTwbhzANYiYAOm5ED8hJHSbjvg9HCGEQCRG31E7bYnJ5OSbVmgyuWpGxpo8b2UdZi43wzoZ8QLmJsd7dhjHpxGDMa1FyBIue/YDywxTiY0iIn+EHr0w0ZJgjyKWzYMwKNpMiII/rhPX4dSqXa/kCP86YXZLP8v8AqAzIMAzhZn88ynqon3PnHTGchu/oWhYA0GZm0gYm/D2J1CCZBFyI7H+2F2T4dXXcBJuSd/bDahk2sSSxtaY37Y54waOdQa2e5bMkldbO42mZBO8H0PTF61+YKIWZBMiL9PPBf/paFeQ6XJOoNBCjoQR13wRW4GqnlYPMHlv746HGzo6rwLkyp0gUwxjUHYkGe1uo3ti1aPyLeSCTIi/keg8sNqOW0xsfKdIBHeMC16TCdRkHoDPtgSSSNJJIEGTYwmoEtNyJ033nDShlqFHVs0jcTc9/54XJmYWpEBuW8wb9AOvngirnVNFQKIV1F6uq7Rvy9QfPAjhWhVq0Rr11UMqAAkHmJO/WL74ry2bdFnWGPMqi4I9fPAC5Ul4EsWMz0HmRgirw4UbhiW+9FwZ7DviKv7hH2qy3K6yJJBgzBMf874GKhXZ2u34SIiO0eWBq1ZhMGCbd7dR5Ypy4gS0knbrb1OFUmhLaGB+ITMRboPbB3D8wjMAFlz1LG+EFPOCdAXUwj0HcT32wxyFFKd2gvExMD2n9MPxuV2x4N7YVx/4YTMLzhg6/K6wCJN1/iU7wfpfHzjjvwnXorOk1FEiVU7QblYJBjrceYx9KzPFCVBkGSQAG2I/5xz2EsYYXnV+h6yP74o55wP8ANrSPi2UzK02VlBf3me1pi3p+uNBVqF6fiqZDc2k3M2HX/Nje2N/V4XlqjEvQovJufDEn+LUIO1vbAyfBdFmQUqYCBtOkydRa6ySwICybbd5w3Y6I8sapIzfw78LitTdqlNlUGBDaZYTPS4Bld9wMO8nwBKKrU8EIheNbksfS5IBEi/Se+NBm8o1P7Jl0BYWQYA6wALRtgbMU3K+GzQpOopuDHXyMQMZ4FlK5XK6BaoqxNMAFrkqJIA85698EZdHCknlOxmDYdsEc/ggNBBETGlrHYEHC2v4kWGkkRv5/MZ64DVMg1TBy4DkmQLkxF+mLfHCg/ZArEFpO8/MO1jiynk2YSykd7gmeg9Z/XAtbhlRUDtqCMbAEd/lI6zhHGlYjikirw1MMrMALRsfK/wCeJrxNl/1BLG5O/tG4xVXLs4BUIEnkBkkXOqRuYwRSyVTR4qghSdIkRtfvf1xoptmjsecIphk1m5hvS21sW55Aj8oAlZ22ntjsdiz0XehdUrG+3W8eRxfwnMkoT2P8sdjsQt9iLeQzM5tlQRAknp/XCfiGaYAX3H88djsDk0znbbbJZCkAAb3UnfrMYNotrBBA5ZI/vjsdgx0Xjsga2kAgC/lhZxDMNpJ2nyFvTHmOxP2jbR7k6ANRQdtM/T++GObyiwoizRaT9MdjsUaQktgeUy6q6gCxN/zx5Vpg1SvSCf8AJx2Owf8AiVX2oi9IKBF9ze+OpILes/njzHYiK0gpTpfSAIMd5v54uZoZTEzO/tjsdi8fBo+BzlED3a5HXr798U53cjyx2OxU6torqbAwDIPTsOnbAOYXSAR2m+Ox2FntEeTaAczUPiJBjUuo+RmLdtsQzlAClqkyKkb91n9cdjsDkE5dAQQGBAiPzj/JwfkqPiyrMwVdlBgCdzjsdhYPIvGz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8" name="Picture 10" descr="http://upload.wikimedia.org/wikipedia/commons/thumb/1/14/Dioscorea_(Taiwan).jpg/258px-Dioscorea_(Taiwan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019" y="2930842"/>
            <a:ext cx="245745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http://botanika.prf.jcu.cz/materials/photogallery-pictures/Polystichum_lonchitis-vytrusnekupk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086" y="4902721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614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C:\Users\subrt_000\AppData\Local\Microsoft\Windows\Temporary Internet Files\Content.IE5\OHYHC8YR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572" y="2141470"/>
            <a:ext cx="3848856" cy="2575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Rozmnožování semeny</a:t>
            </a:r>
            <a:endParaRPr lang="cs-CZ" u="sng" dirty="0"/>
          </a:p>
        </p:txBody>
      </p:sp>
      <p:pic>
        <p:nvPicPr>
          <p:cNvPr id="8194" name="Picture 2" descr="C:\Users\subrt_000\AppData\Local\Microsoft\Windows\Temporary Internet Files\Content.IE5\0E7VJRSK\MP90042313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292339" cy="231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ubrt_000\AppData\Local\Microsoft\Windows\Temporary Internet Files\Content.IE5\OHYHC8YR\MP90014517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1792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ubrt_000\AppData\Local\Microsoft\Windows\Temporary Internet Files\Content.IE5\OHYHC8YR\MP9004305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21" y="4042816"/>
            <a:ext cx="3316144" cy="262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ubrt_000\AppData\Local\Microsoft\Windows\Temporary Internet Files\Content.IE5\0E7VJRSK\MP90031674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71187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35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subrt_000\AppData\Local\Microsoft\Windows\Temporary Internet Files\Content.IE5\1GF6GTDO\MP900407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39662"/>
            <a:ext cx="210960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Rozmnožování částmi těla</a:t>
            </a:r>
            <a:endParaRPr lang="cs-CZ" sz="3600" b="1" u="sng" dirty="0"/>
          </a:p>
        </p:txBody>
      </p:sp>
      <p:pic>
        <p:nvPicPr>
          <p:cNvPr id="9218" name="Picture 2" descr="C:\Users\subrt_000\AppData\Local\Microsoft\Windows\Temporary Internet Files\Content.IE5\1GF6GTDO\MP90020134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ubrt_000\AppData\Local\Microsoft\Windows\Temporary Internet Files\Content.IE5\0E7VJRSK\MP90017794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179" y="4415340"/>
            <a:ext cx="2877108" cy="191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http://www.lukon-glads.cz/uploads/product/detail/185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188" y="1440160"/>
            <a:ext cx="1958363" cy="293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subrt_000\AppData\Local\Microsoft\Windows\Temporary Internet Files\Content.IE5\5YID1SHK\MP90038786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69451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85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výtrusy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SporangienAsplenSco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73085"/>
            <a:ext cx="6682133" cy="496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06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467600" cy="580926"/>
          </a:xfrm>
        </p:spPr>
        <p:txBody>
          <a:bodyPr/>
          <a:lstStyle/>
          <a:p>
            <a:r>
              <a:rPr lang="cs-CZ" u="sng" dirty="0" smtClean="0"/>
              <a:t>Opakování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836712"/>
            <a:ext cx="7467600" cy="5688632"/>
          </a:xfrm>
        </p:spPr>
        <p:txBody>
          <a:bodyPr>
            <a:normAutofit/>
          </a:bodyPr>
          <a:lstStyle/>
          <a:p>
            <a:r>
              <a:rPr lang="cs-CZ" b="1" dirty="0" smtClean="0"/>
              <a:t>Proč rostliny patří mezi živé organismy?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Vyživují </a:t>
            </a:r>
            <a:r>
              <a:rPr lang="cs-CZ" dirty="0" smtClean="0">
                <a:solidFill>
                  <a:srgbClr val="FF0000"/>
                </a:solidFill>
              </a:rPr>
              <a:t>se. Dýchají. Reagují </a:t>
            </a:r>
            <a:r>
              <a:rPr lang="cs-CZ" dirty="0">
                <a:solidFill>
                  <a:srgbClr val="FF0000"/>
                </a:solidFill>
              </a:rPr>
              <a:t>na </a:t>
            </a:r>
            <a:r>
              <a:rPr lang="cs-CZ" dirty="0" smtClean="0">
                <a:solidFill>
                  <a:srgbClr val="FF0000"/>
                </a:solidFill>
              </a:rPr>
              <a:t>prostředí. Pohybují se. Rostou. Vyvíjí se. Rozmnožují se. Umírají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  <a:p>
            <a:r>
              <a:rPr lang="cs-CZ" b="1" dirty="0" smtClean="0"/>
              <a:t>Co je nutné k výživě rostlin?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VODA</a:t>
            </a:r>
            <a:r>
              <a:rPr lang="cs-CZ" b="1" dirty="0"/>
              <a:t> +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OXID UHLIČITÝ </a:t>
            </a:r>
            <a:r>
              <a:rPr lang="cs-CZ" b="1" dirty="0"/>
              <a:t>+ </a:t>
            </a:r>
            <a:r>
              <a:rPr lang="cs-CZ" b="1" dirty="0" smtClean="0">
                <a:solidFill>
                  <a:srgbClr val="FFFF00"/>
                </a:solidFill>
              </a:rPr>
              <a:t>SVĚTLO</a:t>
            </a:r>
          </a:p>
          <a:p>
            <a:r>
              <a:rPr lang="cs-CZ" b="1" dirty="0" smtClean="0"/>
              <a:t>Jak se nazývá děj, při kterém si rostliny vyrábí výživu?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FOTOSYNTÉZA</a:t>
            </a:r>
          </a:p>
          <a:p>
            <a:r>
              <a:rPr lang="cs-CZ" b="1" dirty="0" smtClean="0"/>
              <a:t>Jak dýchají rostliny?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Kyslík a vylučují oxid uhličitý</a:t>
            </a:r>
          </a:p>
          <a:p>
            <a:r>
              <a:rPr lang="cs-CZ" b="1" dirty="0" smtClean="0"/>
              <a:t>Jak reagují na prostředí?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Opad listí, zavírání květů.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158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467600" cy="43691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opakování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992124"/>
            <a:ext cx="7467600" cy="54612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 se rostliny pohybují.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Otáčí se za sluncem, šíření semen</a:t>
            </a:r>
          </a:p>
          <a:p>
            <a:r>
              <a:rPr lang="cs-CZ" dirty="0" smtClean="0"/>
              <a:t>Čím se rostliny rozmnožují?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Semeny, částmi těla, výtrusy</a:t>
            </a:r>
          </a:p>
          <a:p>
            <a:r>
              <a:rPr lang="cs-CZ" dirty="0" smtClean="0"/>
              <a:t>Udej příklad rostliny, která se rozmnožuje semenem.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Slunečnice, jabloň</a:t>
            </a:r>
          </a:p>
          <a:p>
            <a:r>
              <a:rPr lang="cs-CZ" dirty="0"/>
              <a:t>Udej příklad rostliny, která se rozmnožuje </a:t>
            </a:r>
            <a:r>
              <a:rPr lang="cs-CZ" dirty="0" smtClean="0"/>
              <a:t>částí těla.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Cibule, brambor</a:t>
            </a:r>
          </a:p>
          <a:p>
            <a:r>
              <a:rPr lang="cs-CZ" dirty="0"/>
              <a:t>Udej příklad rostliny, která se rozmnožuje </a:t>
            </a:r>
            <a:r>
              <a:rPr lang="cs-CZ" dirty="0" smtClean="0"/>
              <a:t>výtrusem.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Kapradí, přeslička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78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873752"/>
          </a:xfrm>
        </p:spPr>
        <p:txBody>
          <a:bodyPr/>
          <a:lstStyle/>
          <a:p>
            <a:r>
              <a:rPr lang="cs-CZ" dirty="0" smtClean="0"/>
              <a:t>Živé organismy</a:t>
            </a:r>
          </a:p>
          <a:p>
            <a:r>
              <a:rPr lang="cs-CZ" u="sng" dirty="0" smtClean="0"/>
              <a:t>Výživa </a:t>
            </a:r>
            <a:r>
              <a:rPr lang="cs-CZ" u="sng" dirty="0" smtClean="0">
                <a:solidFill>
                  <a:srgbClr val="FF0000"/>
                </a:solidFill>
              </a:rPr>
              <a:t>fotosyntézou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Voda + oxid uhličitý + světlo </a:t>
            </a:r>
            <a:r>
              <a:rPr lang="cs-CZ" b="1" dirty="0" smtClean="0"/>
              <a:t>→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kyslík a výživa</a:t>
            </a:r>
          </a:p>
          <a:p>
            <a:r>
              <a:rPr lang="cs-CZ" u="sng" dirty="0" smtClean="0"/>
              <a:t>Dýchají </a:t>
            </a:r>
            <a:r>
              <a:rPr lang="cs-CZ" dirty="0" smtClean="0"/>
              <a:t>kyslík a vylučují oxid uhličitý</a:t>
            </a:r>
          </a:p>
          <a:p>
            <a:r>
              <a:rPr lang="cs-CZ" u="sng" dirty="0" smtClean="0"/>
              <a:t>Reakce na prostředí </a:t>
            </a:r>
            <a:r>
              <a:rPr lang="cs-CZ" dirty="0" smtClean="0"/>
              <a:t>– zavírání květů, opad listí</a:t>
            </a:r>
          </a:p>
          <a:p>
            <a:r>
              <a:rPr lang="cs-CZ" u="sng" dirty="0" smtClean="0"/>
              <a:t>Pohyb</a:t>
            </a:r>
            <a:r>
              <a:rPr lang="cs-CZ" dirty="0" smtClean="0"/>
              <a:t> – otáčení za sluncem, šíření semen</a:t>
            </a:r>
          </a:p>
          <a:p>
            <a:r>
              <a:rPr lang="cs-CZ" u="sng" dirty="0" smtClean="0"/>
              <a:t>Rozmnožování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Semeny (slunečnice)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Částmi těla (narcis)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Výtrusy (kapradí)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5048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65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Použitá literatura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588150"/>
            <a:ext cx="813690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Použity obrázky z vlastního archivu a z </a:t>
            </a:r>
            <a:r>
              <a:rPr lang="cs-CZ" dirty="0" smtClean="0"/>
              <a:t>klipartu</a:t>
            </a:r>
            <a:r>
              <a:rPr lang="cs-CZ" smtClean="0"/>
              <a:t>, www.office.microsoft.com</a:t>
            </a:r>
            <a:endParaRPr lang="cs-CZ" dirty="0" smtClean="0"/>
          </a:p>
          <a:p>
            <a:r>
              <a:rPr lang="cs-CZ" dirty="0" smtClean="0"/>
              <a:t>Výtrusy: </a:t>
            </a:r>
            <a:r>
              <a:rPr lang="cs-CZ" dirty="0"/>
              <a:t>FISCHER, Christian.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2.3.2013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cs.wikipedia.org/wiki/Soubor:SporangienAsplenScol.jpg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0185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223</TotalTime>
  <Words>457</Words>
  <Application>Microsoft Office PowerPoint</Application>
  <PresentationFormat>Předvádění na obrazovce (4:3)</PresentationFormat>
  <Paragraphs>129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Rostliny</vt:lpstr>
      <vt:lpstr>rostliny</vt:lpstr>
      <vt:lpstr>Výživa rostlin</vt:lpstr>
      <vt:lpstr>Děj, při kterém si rostliny vyrábějí výživu a kyslík nazýváme… </vt:lpstr>
      <vt:lpstr>Dýchání rostlin</vt:lpstr>
      <vt:lpstr>Reakce na prostředí</vt:lpstr>
      <vt:lpstr>Pohyb rostlin</vt:lpstr>
      <vt:lpstr>Růst a vývoj rostlin</vt:lpstr>
      <vt:lpstr>Rozmnožování rostlin</vt:lpstr>
      <vt:lpstr>Rozmnožování semeny</vt:lpstr>
      <vt:lpstr>Rozmnožování částmi těla</vt:lpstr>
      <vt:lpstr>Rozmnožování výtrusy</vt:lpstr>
      <vt:lpstr>Opakování</vt:lpstr>
      <vt:lpstr>opakování</vt:lpstr>
      <vt:lpstr>Rostliny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Veronika Gábelová</dc:creator>
  <cp:lastModifiedBy>User</cp:lastModifiedBy>
  <cp:revision>21</cp:revision>
  <dcterms:created xsi:type="dcterms:W3CDTF">2013-03-03T18:34:27Z</dcterms:created>
  <dcterms:modified xsi:type="dcterms:W3CDTF">2013-06-25T17:52:37Z</dcterms:modified>
</cp:coreProperties>
</file>