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64" r:id="rId2"/>
    <p:sldId id="257" r:id="rId3"/>
    <p:sldId id="258" r:id="rId4"/>
    <p:sldId id="260" r:id="rId5"/>
    <p:sldId id="262" r:id="rId6"/>
    <p:sldId id="265" r:id="rId7"/>
    <p:sldId id="267" r:id="rId8"/>
    <p:sldId id="268" r:id="rId9"/>
    <p:sldId id="270" r:id="rId10"/>
    <p:sldId id="271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accent2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99FF"/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0" autoAdjust="0"/>
    <p:restoredTop sz="94660"/>
  </p:normalViewPr>
  <p:slideViewPr>
    <p:cSldViewPr>
      <p:cViewPr>
        <p:scale>
          <a:sx n="91" d="100"/>
          <a:sy n="91" d="100"/>
        </p:scale>
        <p:origin x="-636" y="-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DF1BDF73-D360-4480-A859-7B196E0A4A01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6D98786D-BA38-43F0-976C-77D19C0532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18952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F98B9-6850-437A-B78A-F4E263DE33EA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017E9-CAA2-4431-9DE1-F80F95F8A9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EE02-CC08-43C9-A3C8-C4FA1A493B62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1DF98-5613-4BCC-AAE2-0346D3BCE8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E9301-5D4B-4A5F-BD67-B0B6C1F6DAD2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96907-B237-4A45-8BDA-60E8C28C76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A0E12-06E1-4BD3-8907-33ABF0E36A7E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A029B-6F31-4E3E-B759-002B7155DA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DB71A-DDC1-4750-AD7C-EE1CDE5A810F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041AE-0A23-4919-8324-BB9F65F4E9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BE6FB-AEB9-4618-B003-2DE99F8C35D9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572A2-8C79-40C8-AA9C-A9B13003CD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113D8-881D-4CF8-B52B-977C806E9AAA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14AAB-3BF0-4F21-B49E-355165342A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45D9A-2376-45CC-949F-3719FAA3B438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189FB-D361-4FF2-88F2-1C055CDAED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5AABA-49BF-41DE-BEB6-8ED014C633E1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2BCDD-D06C-4E9F-AC43-1B6EE4B6E8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0E273-6759-4EB1-895B-A0154D571FE6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1428C-DD42-420A-A790-147CC72D3D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0FB6B-292A-4221-A169-93EA7306AA63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E902E-BECE-42F5-BC00-26C7E2EFD4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98E814-A440-4B4B-8D99-917C5D12D007}" type="datetime1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812C37-6231-400A-A933-616F18A5D8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0" r:id="rId2"/>
    <p:sldLayoutId id="2147483729" r:id="rId3"/>
    <p:sldLayoutId id="2147483728" r:id="rId4"/>
    <p:sldLayoutId id="2147483727" r:id="rId5"/>
    <p:sldLayoutId id="2147483726" r:id="rId6"/>
    <p:sldLayoutId id="2147483725" r:id="rId7"/>
    <p:sldLayoutId id="2147483724" r:id="rId8"/>
    <p:sldLayoutId id="2147483723" r:id="rId9"/>
    <p:sldLayoutId id="2147483722" r:id="rId10"/>
    <p:sldLayoutId id="214748372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357188" y="928688"/>
            <a:ext cx="8229600" cy="1143000"/>
          </a:xfrm>
        </p:spPr>
        <p:txBody>
          <a:bodyPr/>
          <a:lstStyle/>
          <a:p>
            <a:pPr eaLnBrk="1" hangingPunct="1"/>
            <a:r>
              <a:rPr lang="cs-CZ" sz="1800" dirty="0" smtClean="0">
                <a:latin typeface="Arial" charset="0"/>
              </a:rPr>
              <a:t>Poškození dřeva houbami a hmyzem</a:t>
            </a:r>
            <a:br>
              <a:rPr lang="cs-CZ" sz="1800" dirty="0" smtClean="0">
                <a:latin typeface="Arial" charset="0"/>
              </a:rPr>
            </a:br>
            <a:r>
              <a:rPr lang="cs-CZ" sz="1800" dirty="0" smtClean="0">
                <a:latin typeface="Arial" charset="0"/>
              </a:rPr>
              <a:t>VY_32_INOVACE_28_568</a:t>
            </a:r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9926895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Vyučovací hodina o poškození dřeva houbami a hmyzem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Houby, spory, zapaření, plíseň, rakovina, hniloba, zásušek, zárost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Materiály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Dipl.Ing.Miloš Václav NOVÁK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Výklad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 oboru TRUHLÁŘ, TESAŘ a TRUHLÁŘSKÉ PRÁCE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7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ea typeface="+mj-ea"/>
              <a:cs typeface="Arial" pitchFamily="34" charset="0"/>
            </a:endParaRPr>
          </a:p>
        </p:txBody>
      </p:sp>
      <p:sp>
        <p:nvSpPr>
          <p:cNvPr id="9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F0A4AC9-0F12-427E-9A87-75522A78578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14399" name="Obrázek 9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0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5" y="1214438"/>
            <a:ext cx="8229600" cy="4525962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00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buFont typeface="Arial" charset="0"/>
              <a:buNone/>
            </a:pPr>
            <a:r>
              <a:rPr lang="cs-CZ" sz="2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Poškození houbami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patří k nejdůležitějším vadám. Houby jsou příčinou poměrně velkých ztrát cenné dřevní suroviny. </a:t>
            </a:r>
          </a:p>
          <a:p>
            <a:pPr eaLnBrk="1" hangingPunct="1">
              <a:buFontTx/>
              <a:buChar char="-"/>
            </a:pP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Zbarvují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 nebo 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rozkládají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 dřevní hmotu a tím </a:t>
            </a:r>
            <a:r>
              <a:rPr lang="cs-CZ" sz="1800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způsobují velké ztráty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, </a:t>
            </a:r>
          </a:p>
          <a:p>
            <a:pPr eaLnBrk="1" hangingPunct="1">
              <a:buFontTx/>
              <a:buChar char="-"/>
            </a:pPr>
            <a:r>
              <a:rPr lang="cs-CZ" sz="1800" dirty="0" smtClean="0">
                <a:solidFill>
                  <a:srgbClr val="7030A0"/>
                </a:solidFill>
                <a:latin typeface="Arial" charset="0"/>
              </a:rPr>
              <a:t>Rozkladem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 dřevní hmoty </a:t>
            </a:r>
            <a:r>
              <a:rPr lang="cs-CZ" sz="1800" dirty="0" smtClean="0">
                <a:solidFill>
                  <a:srgbClr val="7030A0"/>
                </a:solidFill>
                <a:latin typeface="Arial" charset="0"/>
              </a:rPr>
              <a:t>mění chemické složení dřeva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, zhoršují tak jeho </a:t>
            </a:r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fyzikální a mechanické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vlastnosti a tím také jeho </a:t>
            </a:r>
            <a:r>
              <a:rPr lang="cs-CZ" sz="1800" u="sng" dirty="0" smtClean="0">
                <a:solidFill>
                  <a:schemeClr val="tx1"/>
                </a:solidFill>
                <a:latin typeface="Arial" charset="0"/>
              </a:rPr>
              <a:t>spotřebitelnost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. </a:t>
            </a:r>
          </a:p>
          <a:p>
            <a:pPr eaLnBrk="1" hangingPunct="1">
              <a:buFontTx/>
              <a:buChar char="-"/>
            </a:pPr>
            <a:endParaRPr lang="cs-CZ" sz="1800" dirty="0" smtClean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cs-CZ" sz="1800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Rozmnožování a rozšiřování hub</a:t>
            </a:r>
            <a:r>
              <a:rPr lang="cs-CZ" sz="18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</a:p>
          <a:p>
            <a:pPr eaLnBrk="1" hangingPunct="1">
              <a:buFontTx/>
              <a:buNone/>
            </a:pPr>
            <a:endParaRPr lang="cs-CZ" sz="1600" dirty="0" smtClean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	Houby se rozmnožují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výtrusy</a:t>
            </a: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 –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sporami</a:t>
            </a: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. Za příznivých podmínek spora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praskne</a:t>
            </a: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 a začne z ní vyrůstat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ho</a:t>
            </a:r>
            <a: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u</a:t>
            </a:r>
            <a:r>
              <a:rPr lang="cs-CZ" sz="1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bové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vlákno</a:t>
            </a: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, které se nazývá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hyfa</a:t>
            </a: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. Hyfy se velmi rychle rozvětví a vytvoří </a:t>
            </a:r>
            <a:r>
              <a:rPr lang="cs-CZ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podhoubí</a:t>
            </a: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. Které se nazývá </a:t>
            </a:r>
            <a:r>
              <a:rPr lang="cs-CZ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mycelium</a:t>
            </a: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. Část mycelia proniká do dřeva, rozkládá jej a tak si zajišťuje výživu(hyfy vznikají do b</a:t>
            </a:r>
            <a:r>
              <a:rPr lang="en-US" sz="1600" dirty="0" smtClean="0">
                <a:solidFill>
                  <a:schemeClr val="tx1"/>
                </a:solidFill>
                <a:latin typeface="Arial" charset="0"/>
              </a:rPr>
              <a:t>u</a:t>
            </a:r>
            <a:r>
              <a:rPr lang="cs-CZ" sz="1600" dirty="0" smtClean="0">
                <a:solidFill>
                  <a:schemeClr val="tx1"/>
                </a:solidFill>
                <a:latin typeface="Arial" charset="0"/>
              </a:rPr>
              <a:t>něčné stěny). </a:t>
            </a:r>
          </a:p>
          <a:p>
            <a:pPr eaLnBrk="1" hangingPunct="1">
              <a:buFontTx/>
              <a:buNone/>
            </a:pPr>
            <a:r>
              <a:rPr lang="cs-CZ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Z mycelia na povrchu se tvoří </a:t>
            </a:r>
            <a:r>
              <a:rPr lang="cs-CZ" sz="16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plodnice</a:t>
            </a:r>
            <a:r>
              <a:rPr lang="cs-CZ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na níž rostou a dozrávají spory</a:t>
            </a:r>
            <a:r>
              <a:rPr lang="cs-CZ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</a:p>
        </p:txBody>
      </p:sp>
      <p:cxnSp>
        <p:nvCxnSpPr>
          <p:cNvPr id="14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836884E-DBA5-4D63-9B69-7570311E57A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367" name="Obrázek 20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0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Obrázek 2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Šipka doleva 1"/>
          <p:cNvSpPr/>
          <p:nvPr/>
        </p:nvSpPr>
        <p:spPr>
          <a:xfrm>
            <a:off x="4283968" y="3068960"/>
            <a:ext cx="3024336" cy="432048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sah 2"/>
          <p:cNvSpPr>
            <a:spLocks noGrp="1"/>
          </p:cNvSpPr>
          <p:nvPr>
            <p:ph idx="1"/>
          </p:nvPr>
        </p:nvSpPr>
        <p:spPr>
          <a:xfrm>
            <a:off x="428625" y="1071563"/>
            <a:ext cx="8229600" cy="4589462"/>
          </a:xfrm>
        </p:spPr>
        <p:txBody>
          <a:bodyPr/>
          <a:lstStyle/>
          <a:p>
            <a:pPr marL="609600" indent="-609600" algn="ctr" eaLnBrk="1" hangingPunct="1">
              <a:buFont typeface="Arial" charset="0"/>
              <a:buNone/>
            </a:pPr>
            <a:r>
              <a:rPr lang="cs-CZ" sz="2400" b="1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Klasifikace poškození houbami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609600" indent="-609600" eaLnBrk="1" hangingPunct="1">
              <a:buFont typeface="Arial" charset="0"/>
              <a:buNone/>
            </a:pPr>
            <a:r>
              <a:rPr lang="cs-CZ" sz="18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Zapaření</a:t>
            </a:r>
            <a:r>
              <a:rPr lang="cs-CZ" sz="1800" b="1" dirty="0" smtClean="0">
                <a:solidFill>
                  <a:schemeClr val="tx2"/>
                </a:solidFill>
              </a:rPr>
              <a:t> </a:t>
            </a:r>
          </a:p>
          <a:p>
            <a:pPr marL="609600" indent="-609600" eaLnBrk="1" hangingPunct="1">
              <a:buFont typeface="Arial" charset="0"/>
              <a:buNone/>
            </a:pPr>
            <a:r>
              <a:rPr lang="cs-CZ" sz="1800" dirty="0" smtClean="0"/>
              <a:t>	Vzniká v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čerstvě pokáceném dřevě </a:t>
            </a:r>
            <a:r>
              <a:rPr lang="cs-CZ" sz="1800" dirty="0" smtClean="0"/>
              <a:t>především listnatých bezjádrových dřevin (hlavně BK), jsou </a:t>
            </a:r>
            <a:r>
              <a:rPr lang="cs-CZ" sz="1800" dirty="0" err="1" smtClean="0"/>
              <a:t>li</a:t>
            </a:r>
            <a:r>
              <a:rPr lang="cs-CZ" sz="1800" dirty="0" smtClean="0"/>
              <a:t> delší dobu skladovány v kůře za teploty nad 20 stupňů(pozdní jarní a letní období). Přes kůru vysychá voda velmi pomalu a dřevo se zapaří. </a:t>
            </a:r>
          </a:p>
          <a:p>
            <a:pPr marL="609600" indent="-609600" eaLnBrk="1" hangingPunct="1">
              <a:buFont typeface="Arial" charset="0"/>
              <a:buNone/>
            </a:pPr>
            <a:r>
              <a:rPr lang="cs-CZ" sz="1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       Zapařené dřevo velmi snadno napadají houby</a:t>
            </a:r>
            <a:r>
              <a:rPr lang="cs-CZ" sz="1800" dirty="0" smtClean="0"/>
              <a:t>. </a:t>
            </a:r>
          </a:p>
          <a:p>
            <a:pPr marL="609600" indent="-609600" eaLnBrk="1" hangingPunct="1">
              <a:buFont typeface="Arial" charset="0"/>
              <a:buNone/>
            </a:pPr>
            <a:r>
              <a:rPr lang="cs-CZ" sz="1800" b="1" u="sng" dirty="0" smtClean="0">
                <a:solidFill>
                  <a:srgbClr val="EA85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Plíseň </a:t>
            </a:r>
          </a:p>
          <a:p>
            <a:pPr marL="609600" indent="-609600" eaLnBrk="1" hangingPunct="1">
              <a:buFont typeface="Arial" charset="0"/>
              <a:buNone/>
            </a:pPr>
            <a:r>
              <a:rPr lang="cs-CZ" sz="1800" dirty="0" smtClean="0"/>
              <a:t>	Vytváří se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zvýšené vlhkosti účinkem plísňových hub </a:t>
            </a:r>
            <a:r>
              <a:rPr lang="cs-CZ" sz="1800" dirty="0" smtClean="0"/>
              <a:t>jako různě zbarvené povlaky na povrchu dřeva, </a:t>
            </a:r>
            <a:r>
              <a:rPr lang="cs-CZ" sz="1800" dirty="0"/>
              <a:t>n</a:t>
            </a:r>
            <a:r>
              <a:rPr lang="cs-CZ" sz="1800" dirty="0" smtClean="0"/>
              <a:t>ejčastěji zelené až zeleno modré </a:t>
            </a:r>
            <a:r>
              <a:rPr lang="cs-CZ" sz="1800" dirty="0" smtClean="0">
                <a:latin typeface="Arial" charset="0"/>
              </a:rPr>
              <a:t>.</a:t>
            </a:r>
          </a:p>
          <a:p>
            <a:pPr marL="609600" indent="-609600" eaLnBrk="1" hangingPunct="1">
              <a:buFont typeface="Arial" charset="0"/>
              <a:buNone/>
            </a:pPr>
            <a:r>
              <a:rPr lang="cs-CZ" sz="1800" b="1" u="sng" dirty="0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Rakovina</a:t>
            </a:r>
          </a:p>
          <a:p>
            <a:pPr marL="609600" indent="-609600" eaLnBrk="1" hangingPunct="1">
              <a:buFont typeface="Arial" charset="0"/>
              <a:buNone/>
            </a:pPr>
            <a:r>
              <a:rPr lang="cs-CZ" sz="1800" dirty="0" smtClean="0"/>
              <a:t>	Je poškození kmene ve formě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prohlubní (ran) </a:t>
            </a:r>
            <a:r>
              <a:rPr lang="cs-CZ" sz="1800" dirty="0" smtClean="0"/>
              <a:t>nebo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vydutí (boulí). </a:t>
            </a:r>
            <a:r>
              <a:rPr lang="cs-CZ" sz="1800" dirty="0" smtClean="0"/>
              <a:t>Vzniká po napadení stromu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silně parazitickými houbami</a:t>
            </a:r>
            <a:r>
              <a:rPr lang="cs-CZ" sz="1800" dirty="0" smtClean="0"/>
              <a:t>, které rozkládají i živé dřevo a nedovolují ránu zacelit.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Rána zůstává otevřená, zvětšuje se na kmenu zůstává vysoce zjizvená vypuklina.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59903-B403-4887-AFCD-F94CA7E302D5}" type="slidenum">
              <a:rPr lang="cs-CZ"/>
              <a:pPr>
                <a:defRPr/>
              </a:pPr>
              <a:t>3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3C42DE4-803B-4937-8DE0-E843BF2D5BA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6392" name="Obrázek 10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0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Obrázek 1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Šipka doleva 1"/>
          <p:cNvSpPr/>
          <p:nvPr/>
        </p:nvSpPr>
        <p:spPr>
          <a:xfrm>
            <a:off x="1619672" y="1484784"/>
            <a:ext cx="936104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pka doleva 2"/>
          <p:cNvSpPr/>
          <p:nvPr/>
        </p:nvSpPr>
        <p:spPr>
          <a:xfrm>
            <a:off x="1547664" y="3263496"/>
            <a:ext cx="1008112" cy="432048"/>
          </a:xfrm>
          <a:prstGeom prst="lef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eva 4"/>
          <p:cNvSpPr/>
          <p:nvPr/>
        </p:nvSpPr>
        <p:spPr>
          <a:xfrm>
            <a:off x="1619672" y="4221088"/>
            <a:ext cx="936104" cy="432048"/>
          </a:xfrm>
          <a:prstGeom prst="lef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sah 2"/>
          <p:cNvSpPr>
            <a:spLocks noGrp="1"/>
          </p:cNvSpPr>
          <p:nvPr>
            <p:ph idx="1"/>
          </p:nvPr>
        </p:nvSpPr>
        <p:spPr>
          <a:xfrm>
            <a:off x="250825" y="908050"/>
            <a:ext cx="8229600" cy="4897438"/>
          </a:xfrm>
        </p:spPr>
        <p:txBody>
          <a:bodyPr/>
          <a:lstStyle/>
          <a:p>
            <a:pPr marL="990600" lvl="1" indent="-533400" eaLnBrk="1" hangingPunct="1">
              <a:buFont typeface="Arial" charset="0"/>
              <a:buNone/>
            </a:pPr>
            <a:r>
              <a:rPr lang="cs-CZ" sz="18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Zbarvení dřeva </a:t>
            </a:r>
          </a:p>
          <a:p>
            <a:pPr marL="990600" lvl="1" indent="-533400" eaLnBrk="1" hangingPunct="1">
              <a:buFont typeface="Arial" charset="0"/>
              <a:buNone/>
            </a:pPr>
            <a:r>
              <a:rPr lang="cs-CZ" sz="1800" dirty="0" smtClean="0"/>
              <a:t>	Je způsobeno </a:t>
            </a: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dřevozbarvujícími houbami</a:t>
            </a:r>
            <a:r>
              <a:rPr lang="cs-CZ" sz="1800" dirty="0" smtClean="0"/>
              <a:t>, nebo </a:t>
            </a:r>
            <a:r>
              <a:rPr lang="cs-CZ" sz="1800" u="sng" dirty="0" smtClean="0"/>
              <a:t>jako </a:t>
            </a: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zbarvující stádium napadení dřeva </a:t>
            </a:r>
            <a:r>
              <a:rPr lang="cs-CZ" sz="1800" dirty="0" smtClean="0"/>
              <a:t>dřevokaznými houbami. </a:t>
            </a:r>
          </a:p>
          <a:p>
            <a:pPr marL="990600" lvl="1" indent="-533400" eaLnBrk="1" hangingPunct="1">
              <a:buFont typeface="Arial" charset="0"/>
              <a:buNone/>
            </a:pPr>
            <a:r>
              <a:rPr lang="cs-CZ" sz="1800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Hniloba</a:t>
            </a:r>
            <a:r>
              <a:rPr lang="cs-CZ" sz="2400" b="1" dirty="0" smtClean="0">
                <a:solidFill>
                  <a:srgbClr val="EA851B"/>
                </a:solidFill>
              </a:rPr>
              <a:t> </a:t>
            </a:r>
          </a:p>
          <a:p>
            <a:pPr marL="990600" lvl="1" indent="-533400" eaLnBrk="1" hangingPunct="1">
              <a:buFont typeface="Arial" charset="0"/>
              <a:buNone/>
            </a:pPr>
            <a:r>
              <a:rPr lang="cs-CZ" sz="1800" dirty="0" smtClean="0"/>
              <a:t>	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to změna barvy</a:t>
            </a:r>
            <a:r>
              <a:rPr lang="cs-CZ" sz="1800" dirty="0" smtClean="0"/>
              <a:t>,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struktury </a:t>
            </a:r>
            <a:r>
              <a:rPr lang="cs-CZ" sz="18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fyzikálních a mechanických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vlastností </a:t>
            </a:r>
            <a:r>
              <a:rPr lang="cs-CZ" sz="1800" dirty="0" smtClean="0"/>
              <a:t>na základě rozkladu dřeva dřevokaznými houbami. </a:t>
            </a:r>
          </a:p>
          <a:p>
            <a:pPr marL="990600" lvl="1" indent="-533400" eaLnBrk="1" hangingPunct="1">
              <a:buFont typeface="Arial" charset="0"/>
              <a:buNone/>
            </a:pPr>
            <a:r>
              <a:rPr lang="cs-CZ" sz="1600" b="1" u="sng" dirty="0" smtClean="0"/>
              <a:t>Podle zbarvení lze hnilobou rozdělit na:</a:t>
            </a:r>
            <a:r>
              <a:rPr lang="cs-CZ" sz="1600" b="1" dirty="0" smtClean="0"/>
              <a:t> </a:t>
            </a:r>
          </a:p>
          <a:p>
            <a:pPr marL="990600" lvl="1" indent="-533400" eaLnBrk="1" hangingPunct="1">
              <a:buFont typeface="Arial" charset="0"/>
              <a:buAutoNum type="alphaLcParenR"/>
            </a:pPr>
            <a:r>
              <a:rPr lang="cs-CZ" sz="1800" dirty="0" smtClean="0">
                <a:solidFill>
                  <a:schemeClr val="accent6">
                    <a:lumMod val="50000"/>
                  </a:schemeClr>
                </a:solidFill>
              </a:rPr>
              <a:t>Hnědou</a:t>
            </a:r>
            <a:r>
              <a:rPr lang="cs-CZ" sz="1800" dirty="0" smtClean="0"/>
              <a:t> </a:t>
            </a:r>
          </a:p>
          <a:p>
            <a:pPr marL="990600" lvl="1" indent="-533400" eaLnBrk="1" hangingPunct="1">
              <a:buFont typeface="Arial" charset="0"/>
              <a:buAutoNum type="alphaLcParenR"/>
            </a:pPr>
            <a:r>
              <a:rPr lang="cs-CZ" sz="1800" dirty="0" smtClean="0"/>
              <a:t>Bílou B</a:t>
            </a:r>
            <a:r>
              <a:rPr lang="cs-CZ" sz="1800" dirty="0" smtClean="0">
                <a:solidFill>
                  <a:schemeClr val="bg1"/>
                </a:solidFill>
              </a:rPr>
              <a:t>BB</a:t>
            </a:r>
            <a:endParaRPr lang="cs-CZ" sz="1800" dirty="0" smtClean="0"/>
          </a:p>
          <a:p>
            <a:pPr marL="990600" lvl="1" indent="-533400" eaLnBrk="1" hangingPunct="1">
              <a:buFont typeface="Arial" charset="0"/>
              <a:buAutoNum type="alphaLcParenR"/>
            </a:pPr>
            <a:r>
              <a:rPr lang="cs-CZ" sz="1800" dirty="0" smtClean="0"/>
              <a:t>Voštinovou – </a:t>
            </a:r>
            <a:r>
              <a:rPr lang="cs-CZ" sz="1800" dirty="0" smtClean="0">
                <a:solidFill>
                  <a:srgbClr val="FF0000"/>
                </a:solidFill>
              </a:rPr>
              <a:t>p</a:t>
            </a:r>
            <a:r>
              <a:rPr lang="cs-CZ" sz="1800" dirty="0" smtClean="0">
                <a:solidFill>
                  <a:srgbClr val="FFC000"/>
                </a:solidFill>
              </a:rPr>
              <a:t>e</a:t>
            </a:r>
            <a:r>
              <a:rPr lang="cs-CZ" sz="1800" dirty="0" smtClean="0">
                <a:solidFill>
                  <a:srgbClr val="00B050"/>
                </a:solidFill>
              </a:rPr>
              <a:t>s</a:t>
            </a:r>
            <a:r>
              <a:rPr lang="cs-CZ" sz="1800" dirty="0" smtClean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cs-CZ" sz="1800" dirty="0" smtClean="0">
                <a:solidFill>
                  <a:srgbClr val="7030A0"/>
                </a:solidFill>
              </a:rPr>
              <a:t>r</a:t>
            </a:r>
            <a:r>
              <a:rPr lang="cs-CZ" sz="1800" dirty="0" smtClean="0">
                <a:solidFill>
                  <a:srgbClr val="0099FF"/>
                </a:solidFill>
              </a:rPr>
              <a:t>o</a:t>
            </a:r>
            <a:r>
              <a:rPr lang="cs-CZ" sz="1800" dirty="0" smtClean="0"/>
              <a:t>u </a:t>
            </a:r>
          </a:p>
          <a:p>
            <a:pPr marL="990600" lvl="1" indent="-533400" eaLnBrk="1" hangingPunct="1">
              <a:buFont typeface="Arial" charset="0"/>
              <a:buNone/>
            </a:pPr>
            <a:r>
              <a:rPr lang="cs-CZ" sz="1600" b="1" u="sng" dirty="0" smtClean="0"/>
              <a:t>Podle stupně narušení dřeva má hniloba několik stádií: </a:t>
            </a:r>
          </a:p>
          <a:p>
            <a:pPr marL="990600" lvl="1" indent="-533400" eaLnBrk="1" hangingPunct="1">
              <a:buFont typeface="Arial" charset="0"/>
              <a:buAutoNum type="alphaLcParenR"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Dřevozbarvující stádium</a:t>
            </a:r>
            <a:r>
              <a:rPr lang="cs-CZ" sz="1800" dirty="0" smtClean="0"/>
              <a:t> </a:t>
            </a:r>
            <a:r>
              <a:rPr lang="cs-CZ" sz="1200" dirty="0" smtClean="0"/>
              <a:t>– patří ke zbarvení – není hniloba </a:t>
            </a:r>
          </a:p>
          <a:p>
            <a:pPr marL="990600" lvl="1" indent="-533400" eaLnBrk="1" hangingPunct="1">
              <a:buFont typeface="Arial" charset="0"/>
              <a:buAutoNum type="alphaLcParenR"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Tvrdá hniloba </a:t>
            </a:r>
            <a:r>
              <a:rPr lang="cs-CZ" sz="1200" dirty="0" smtClean="0"/>
              <a:t>– dřeva má zhoršené mechanické vlastnosti, hřebík drží</a:t>
            </a:r>
          </a:p>
          <a:p>
            <a:pPr marL="990600" lvl="1" indent="-533400" eaLnBrk="1" hangingPunct="1">
              <a:buFont typeface="Arial" charset="0"/>
              <a:buAutoNum type="alphaLcParenR"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Měkká hniloba </a:t>
            </a:r>
            <a:r>
              <a:rPr lang="cs-CZ" sz="1200" dirty="0" smtClean="0"/>
              <a:t>– měkké dřevo, hřebík nedrží </a:t>
            </a:r>
          </a:p>
          <a:p>
            <a:pPr marL="990600" lvl="1" indent="-533400" eaLnBrk="1" hangingPunct="1">
              <a:buFont typeface="Arial" charset="0"/>
              <a:buAutoNum type="alphaLcParenR"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Trouchnivost</a:t>
            </a:r>
            <a:r>
              <a:rPr lang="cs-CZ" sz="1800" dirty="0" smtClean="0"/>
              <a:t> </a:t>
            </a:r>
            <a:r>
              <a:rPr lang="cs-CZ" sz="1200" dirty="0" smtClean="0"/>
              <a:t>– poslední stádium hniloby, dřevo se rozpadá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F6207D-8F8B-4633-9576-67E4831005F3}" type="slidenum">
              <a:rPr lang="cs-CZ"/>
              <a:pPr>
                <a:defRPr/>
              </a:pPr>
              <a:t>4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061A97-BD0E-4C16-ABCA-8A241ED1860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3F25FE0-B9FA-470A-98CC-3FAA8D6936C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DB07212-51E2-4B25-B817-F1DBE29992F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7418" name="Obrázek 1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0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Obrázek 1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1287523" y="3550707"/>
            <a:ext cx="764197" cy="36004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351054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dirty="0" smtClean="0">
                <a:solidFill>
                  <a:schemeClr val="bg1"/>
                </a:solidFill>
              </a:rPr>
              <a:t>Bílou</a:t>
            </a:r>
            <a:endParaRPr lang="cs-CZ" sz="1800" dirty="0">
              <a:solidFill>
                <a:schemeClr val="bg1"/>
              </a:solidFill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1653017" y="1916832"/>
            <a:ext cx="972108" cy="360040"/>
          </a:xfrm>
          <a:prstGeom prst="left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eva 12"/>
          <p:cNvSpPr/>
          <p:nvPr/>
        </p:nvSpPr>
        <p:spPr>
          <a:xfrm>
            <a:off x="2483768" y="900113"/>
            <a:ext cx="864096" cy="368647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opisek se šipkou doleva 13"/>
          <p:cNvSpPr/>
          <p:nvPr/>
        </p:nvSpPr>
        <p:spPr>
          <a:xfrm>
            <a:off x="6089650" y="4221088"/>
            <a:ext cx="2082750" cy="1512168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7020272" y="4654006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STÁDIA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HNILOBY</a:t>
            </a:r>
            <a:endParaRPr lang="cs-CZ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1"/>
          </p:nvPr>
        </p:nvSpPr>
        <p:spPr>
          <a:xfrm>
            <a:off x="428625" y="1071563"/>
            <a:ext cx="8229600" cy="485775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2400" b="1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Přehled nejčastěji se vyskytujících dřevokazných a dřevozbarvujících hub </a:t>
            </a:r>
          </a:p>
          <a:p>
            <a:pPr eaLnBrk="1" hangingPunct="1">
              <a:buFont typeface="Arial" charset="0"/>
              <a:buNone/>
            </a:pPr>
            <a:r>
              <a:rPr lang="cs-CZ" sz="1600" u="sng" dirty="0" smtClean="0"/>
              <a:t>Podle toho, kterou složku buněčné blány rozpouštějí, se houby dělí na: </a:t>
            </a:r>
          </a:p>
          <a:p>
            <a:pPr eaLnBrk="1" hangingPunct="1">
              <a:buFontTx/>
              <a:buChar char="-"/>
            </a:pPr>
            <a:r>
              <a:rPr lang="cs-CZ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Celulózové</a:t>
            </a:r>
            <a:r>
              <a:rPr lang="cs-CZ" sz="1800" dirty="0" smtClean="0"/>
              <a:t> – živí se hlavně celulózou, dřevo tmavne a vzniká červenohnědá destruktivní hniloba </a:t>
            </a:r>
          </a:p>
          <a:p>
            <a:pPr eaLnBrk="1" hangingPunct="1">
              <a:buFontTx/>
              <a:buChar char="-"/>
            </a:pPr>
            <a:r>
              <a:rPr lang="cs-CZ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Ligninové</a:t>
            </a:r>
            <a:r>
              <a:rPr lang="cs-CZ" sz="1800" dirty="0" smtClean="0"/>
              <a:t> – rozkládají nejdříve lignin a potom postupně veškerou dřevní hmotu. Dřevo postupně bělá, měkne a rozpadá se – vzniká bílá korozivní hniloba. </a:t>
            </a:r>
          </a:p>
          <a:p>
            <a:pPr eaLnBrk="1" hangingPunct="1">
              <a:buFontTx/>
              <a:buChar char="-"/>
            </a:pPr>
            <a:endParaRPr lang="cs-CZ" sz="1800" dirty="0" smtClean="0"/>
          </a:p>
          <a:p>
            <a:pPr eaLnBrk="1" hangingPunct="1">
              <a:buFontTx/>
              <a:buNone/>
            </a:pPr>
            <a:r>
              <a:rPr lang="cs-CZ" sz="1600" u="sng" dirty="0" smtClean="0"/>
              <a:t>Podle toho na jakém dřevě žijí, se houby děli na: </a:t>
            </a:r>
          </a:p>
          <a:p>
            <a:pPr eaLnBrk="1" hangingPunct="1">
              <a:buFontTx/>
              <a:buNone/>
            </a:pPr>
            <a:endParaRPr lang="cs-CZ" sz="1800" u="sng" dirty="0" smtClean="0"/>
          </a:p>
          <a:p>
            <a:pPr eaLnBrk="1" hangingPunct="1">
              <a:buFontTx/>
              <a:buChar char="-"/>
            </a:pPr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Parazitické</a:t>
            </a:r>
            <a:r>
              <a:rPr lang="cs-CZ" sz="1800" dirty="0" smtClean="0"/>
              <a:t> – na živých stromech </a:t>
            </a:r>
          </a:p>
          <a:p>
            <a:pPr eaLnBrk="1" hangingPunct="1">
              <a:buFontTx/>
              <a:buChar char="-"/>
            </a:pPr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Saprofytické</a:t>
            </a:r>
            <a:r>
              <a:rPr lang="cs-CZ" sz="1800" dirty="0" smtClean="0"/>
              <a:t> – na mrtvém, nebo zpracovaném dřevě </a:t>
            </a:r>
          </a:p>
          <a:p>
            <a:pPr eaLnBrk="1" hangingPunct="1">
              <a:buFontTx/>
              <a:buChar char="-"/>
            </a:pPr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Saproparazitické</a:t>
            </a:r>
            <a:r>
              <a:rPr lang="cs-CZ" sz="1800" dirty="0" smtClean="0"/>
              <a:t> – na živém stromě, ale i na odumřelém a na dřevě ve skladech.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444BCB-EC8F-436B-BB30-1A055871FC72}" type="slidenum">
              <a:rPr lang="cs-CZ"/>
              <a:pPr>
                <a:defRPr/>
              </a:pPr>
              <a:t>5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2706133-5493-4F39-AB60-29C402BC6A1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16596C8-90A9-41D5-82FB-0278EB9B409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10A37A6-E2C4-41C7-B116-314BE9A1BF8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1660A35-3157-4518-95E2-1994DB76048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39919D0-C1C1-475B-A3DF-42382818F80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8444" name="Obrázek 1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0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Obrázek 1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vál 1"/>
          <p:cNvSpPr/>
          <p:nvPr/>
        </p:nvSpPr>
        <p:spPr>
          <a:xfrm>
            <a:off x="539552" y="1124744"/>
            <a:ext cx="720080" cy="72008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26876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!</a:t>
            </a:r>
          </a:p>
        </p:txBody>
      </p:sp>
      <p:sp>
        <p:nvSpPr>
          <p:cNvPr id="5" name="Šipka doleva 4"/>
          <p:cNvSpPr/>
          <p:nvPr/>
        </p:nvSpPr>
        <p:spPr>
          <a:xfrm>
            <a:off x="4572000" y="3356992"/>
            <a:ext cx="3528392" cy="936104"/>
          </a:xfrm>
          <a:prstGeom prst="left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3645024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   NA JAKÉM DŘEVĚ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2"/>
          <p:cNvSpPr>
            <a:spLocks noGrp="1"/>
          </p:cNvSpPr>
          <p:nvPr>
            <p:ph idx="1"/>
          </p:nvPr>
        </p:nvSpPr>
        <p:spPr>
          <a:xfrm>
            <a:off x="571500" y="1357313"/>
            <a:ext cx="8229600" cy="4525962"/>
          </a:xfrm>
        </p:spPr>
        <p:txBody>
          <a:bodyPr/>
          <a:lstStyle/>
          <a:p>
            <a:pPr algn="ctr" eaLnBrk="1" hangingPunct="1">
              <a:buNone/>
            </a:pPr>
            <a:r>
              <a:rPr lang="en-US" sz="2400" b="1" u="sng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Ostatn</a:t>
            </a:r>
            <a:r>
              <a:rPr lang="cs-CZ" sz="24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 poškození dřeva</a:t>
            </a:r>
            <a:endParaRPr lang="cs-CZ" sz="2400" b="1" u="sng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buFont typeface="Arial" charset="0"/>
              <a:buNone/>
            </a:pPr>
            <a:endParaRPr lang="cs-CZ" sz="2400" b="1" u="sng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charset="0"/>
              <a:buNone/>
            </a:pPr>
            <a:r>
              <a:rPr lang="cs-CZ" sz="24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Škody způsobené hmyzem 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/>
              <a:t>jsou ve srovnání se škodami způsobenými houbami podstatně menší</a:t>
            </a:r>
            <a:r>
              <a:rPr lang="cs-CZ" sz="1800" dirty="0"/>
              <a:t> (</a:t>
            </a:r>
            <a:r>
              <a:rPr lang="cs-CZ" sz="1800" dirty="0" smtClean="0"/>
              <a:t>požerky) </a:t>
            </a:r>
          </a:p>
          <a:p>
            <a:pPr eaLnBrk="1" hangingPunct="1">
              <a:buFont typeface="Arial" charset="0"/>
              <a:buNone/>
            </a:pPr>
            <a:endParaRPr lang="cs-CZ" sz="1800" dirty="0" smtClean="0"/>
          </a:p>
          <a:p>
            <a:pPr eaLnBrk="1" hangingPunct="1">
              <a:buFontTx/>
              <a:buChar char="-"/>
            </a:pP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 kořenů </a:t>
            </a:r>
          </a:p>
          <a:p>
            <a:pPr eaLnBrk="1" hangingPunct="1">
              <a:buFontTx/>
              <a:buChar char="-"/>
            </a:pPr>
            <a:endParaRPr lang="cs-CZ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Tx/>
              <a:buChar char="-"/>
            </a:pP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Napadení asimilačních orgánů </a:t>
            </a:r>
            <a:r>
              <a:rPr lang="cs-CZ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(listí, jehličí)</a:t>
            </a:r>
          </a:p>
          <a:p>
            <a:pPr eaLnBrk="1" hangingPunct="1">
              <a:buFontTx/>
              <a:buChar char="-"/>
            </a:pPr>
            <a:endParaRPr lang="cs-CZ" sz="1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Tx/>
              <a:buChar char="-"/>
            </a:pP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Napadení pupenů a výhonků </a:t>
            </a:r>
          </a:p>
          <a:p>
            <a:pPr eaLnBrk="1" hangingPunct="1">
              <a:buFontTx/>
              <a:buChar char="-"/>
            </a:pPr>
            <a:endParaRPr lang="cs-CZ" sz="1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Tx/>
              <a:buChar char="-"/>
            </a:pPr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Lýko poškozuje hmyz i jeho larvy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5244C-19BF-4157-921E-37A00C401B48}" type="slidenum">
              <a:rPr lang="cs-CZ"/>
              <a:pPr>
                <a:defRPr/>
              </a:pPr>
              <a:t>6</a:t>
            </a:fld>
            <a:endParaRPr lang="cs-CZ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4A4EB85-887C-466A-AF9E-1F3827D9D7E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E089027-47A5-4C11-9658-97FD5D93569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BC1D962-3675-4093-BA6B-4B5AAA75F8B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1AA5F2D-8E51-4831-B58E-1AD9DD6F82E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79F2DB9-65A7-4739-8029-2474CE4C21E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6F970E2-B9A6-4166-AE71-0ADEACEF197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47FA2DD-6727-46AE-AB68-4E229CB372B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cxnSp>
        <p:nvCxnSpPr>
          <p:cNvPr id="12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9470" name="Obrázek 1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67280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1" name="Obrázek 1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vál 2"/>
          <p:cNvSpPr/>
          <p:nvPr/>
        </p:nvSpPr>
        <p:spPr>
          <a:xfrm>
            <a:off x="4355976" y="3429000"/>
            <a:ext cx="648072" cy="4616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788024" y="3717032"/>
            <a:ext cx="648072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5292080" y="3969060"/>
            <a:ext cx="576064" cy="5400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5724128" y="3889856"/>
            <a:ext cx="504056" cy="5400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5724128" y="3573016"/>
            <a:ext cx="504056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5976156" y="3356992"/>
            <a:ext cx="630113" cy="4680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6372200" y="3591018"/>
            <a:ext cx="432048" cy="5688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3850391" y="3212976"/>
            <a:ext cx="720079" cy="5040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>
            <a:stCxn id="22" idx="7"/>
          </p:cNvCxnSpPr>
          <p:nvPr/>
        </p:nvCxnSpPr>
        <p:spPr>
          <a:xfrm flipV="1">
            <a:off x="4465017" y="3068960"/>
            <a:ext cx="106983" cy="2178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endCxn id="22" idx="1"/>
          </p:cNvCxnSpPr>
          <p:nvPr/>
        </p:nvCxnSpPr>
        <p:spPr>
          <a:xfrm>
            <a:off x="3867878" y="3068960"/>
            <a:ext cx="87966" cy="2178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ál 27"/>
          <p:cNvSpPr/>
          <p:nvPr/>
        </p:nvSpPr>
        <p:spPr>
          <a:xfrm>
            <a:off x="6588224" y="3890665"/>
            <a:ext cx="432048" cy="4024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6804248" y="4077072"/>
            <a:ext cx="576064" cy="3528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58" name="Ovál 19457"/>
          <p:cNvSpPr/>
          <p:nvPr/>
        </p:nvSpPr>
        <p:spPr>
          <a:xfrm>
            <a:off x="3850391" y="3068960"/>
            <a:ext cx="61470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59" name="Ovál 19458"/>
          <p:cNvSpPr/>
          <p:nvPr/>
        </p:nvSpPr>
        <p:spPr>
          <a:xfrm>
            <a:off x="4518508" y="3068960"/>
            <a:ext cx="53492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5" name="Picture 3" descr="C:\Users\Novak\AppData\Local\Microsoft\Windows\Temporary Internet Files\Content.IE5\QJ4AV9TO\MM900288867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8309" y="874713"/>
            <a:ext cx="1902123" cy="169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>
          <a:xfrm>
            <a:off x="250825" y="1125538"/>
            <a:ext cx="8229600" cy="4752975"/>
          </a:xfrm>
        </p:spPr>
        <p:txBody>
          <a:bodyPr/>
          <a:lstStyle/>
          <a:p>
            <a:pPr marL="609600" indent="-609600" algn="ctr" eaLnBrk="1" hangingPunct="1">
              <a:lnSpc>
                <a:spcPct val="90000"/>
              </a:lnSpc>
              <a:buFont typeface="Arial" charset="0"/>
              <a:buNone/>
            </a:pPr>
            <a:r>
              <a:rPr lang="cs-CZ" sz="2400" b="1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Přehled některých nejdůležitějších druhů dřevokazného hmyzu 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None/>
            </a:pPr>
            <a:endParaRPr lang="cs-CZ" sz="1800" u="sng" dirty="0" smtClean="0"/>
          </a:p>
          <a:p>
            <a:pPr marL="609600" indent="-609600" eaLnBrk="1" hangingPunct="1">
              <a:lnSpc>
                <a:spcPct val="90000"/>
              </a:lnSpc>
              <a:buFont typeface="Arial" charset="0"/>
              <a:buNone/>
            </a:pPr>
            <a:endParaRPr lang="cs-CZ" sz="1800" u="sng" dirty="0"/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endParaRPr lang="cs-CZ" sz="1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endParaRPr lang="cs-CZ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Brouky –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kůrovce, dřevokazi, tesaříci, chrousty, červotoči</a:t>
            </a: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endParaRPr lang="cs-CZ" sz="18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09600" indent="-609600" eaLnBrk="1" hangingPunct="1">
              <a:lnSpc>
                <a:spcPct val="90000"/>
              </a:lnSpc>
              <a:buFontTx/>
              <a:buChar char="-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Blanokřídlý hmyz –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pilořitky velká a fialová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    Motýly –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drvopleň obecný, obaleči, mnišky, bekyně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vrbová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2164D4-C0C5-4353-9D11-1511745C369A}" type="slidenum">
              <a:rPr lang="cs-CZ"/>
              <a:pPr>
                <a:defRPr/>
              </a:pPr>
              <a:t>7</a:t>
            </a:fld>
            <a:endParaRPr lang="cs-CZ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A0B3B89-95DB-46F5-8142-AE22EC088EB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754DC6B-1C49-47F7-A6F7-D3F6F12660E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AA0FA0E-4118-4AF5-A649-E738261EB1C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AA0298D-6072-4728-AEA9-BCFD5BE6BC5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2462199-1965-4FB1-90A5-AFC2675B354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E0ED951-724A-4C47-8177-0B01259B1D4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B32C795-9D10-4156-9F8A-D43D12603C3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2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5BFBEE4-D708-40DC-833A-513C62587AB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cxnSp>
        <p:nvCxnSpPr>
          <p:cNvPr id="13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0495" name="Obrázek 1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-20112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Obrázek 1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pisek se šipkou dolů 1"/>
          <p:cNvSpPr/>
          <p:nvPr/>
        </p:nvSpPr>
        <p:spPr>
          <a:xfrm>
            <a:off x="971600" y="1628800"/>
            <a:ext cx="6696744" cy="1008112"/>
          </a:xfrm>
          <a:prstGeom prst="downArrowCallou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35696" y="1700808"/>
            <a:ext cx="5328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</a:t>
            </a:r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DĚLÍME NA</a:t>
            </a:r>
            <a:endParaRPr lang="cs-CZ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Zástupný symbol pro obsah 3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 cizopasnými rostlinami </a:t>
            </a:r>
            <a:r>
              <a:rPr lang="cs-CZ" sz="1200" dirty="0"/>
              <a:t> </a:t>
            </a:r>
            <a:r>
              <a:rPr lang="cs-CZ" sz="1200" dirty="0" smtClean="0"/>
              <a:t>- na živých stromech se vyskytují obvykle dva druhy rostlin</a:t>
            </a:r>
          </a:p>
          <a:p>
            <a:endParaRPr lang="cs-CZ" sz="1200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POPÍNAVÉ -  </a:t>
            </a:r>
            <a:r>
              <a:rPr lang="cs-CZ" sz="1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břečťan a chmel</a:t>
            </a:r>
          </a:p>
          <a:p>
            <a:pPr marL="0" indent="0">
              <a:buNone/>
            </a:pPr>
            <a:r>
              <a:rPr lang="cs-CZ" sz="12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1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PARAZITNÍ </a:t>
            </a:r>
            <a:r>
              <a:rPr lang="cs-CZ" sz="1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jmelí listnáčové a jehličnanové </a:t>
            </a:r>
          </a:p>
          <a:p>
            <a:pPr marL="0" indent="0">
              <a:buNone/>
            </a:pPr>
            <a:endParaRPr lang="cs-CZ" sz="1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		</a:t>
            </a:r>
            <a:r>
              <a:rPr lang="cs-CZ" sz="1200" b="1" dirty="0" smtClean="0"/>
              <a:t>vlevo jmelí listnáčové</a:t>
            </a:r>
          </a:p>
          <a:p>
            <a:pPr marL="0" indent="0">
              <a:buNone/>
            </a:pPr>
            <a:endParaRPr lang="cs-CZ" sz="1200" b="1" dirty="0"/>
          </a:p>
          <a:p>
            <a:pPr marL="0" indent="0">
              <a:buNone/>
            </a:pPr>
            <a:r>
              <a:rPr lang="cs-CZ" sz="1200" b="1" dirty="0" smtClean="0"/>
              <a:t>							vpravo břečťan</a:t>
            </a: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1DF98-5613-4BCC-AAE2-0346D3BCE82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BF2164D4-C0C5-4353-9D11-1511745C369A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A0B3B89-95DB-46F5-8142-AE22EC088EB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754DC6B-1C49-47F7-A6F7-D3F6F12660E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AA0FA0E-4118-4AF5-A649-E738261EB1C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AA0298D-6072-4728-AEA9-BCFD5BE6BC5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2462199-1965-4FB1-90A5-AFC2675B354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2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E0ED951-724A-4C47-8177-0B01259B1D4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3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B32C795-9D10-4156-9F8A-D43D12603C3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4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5BFBEE4-D708-40DC-833A-513C62587AB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5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 dirty="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 dirty="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 dirty="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 dirty="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 dirty="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</a:p>
        </p:txBody>
      </p:sp>
      <p:pic>
        <p:nvPicPr>
          <p:cNvPr id="17" name="Obrázek 1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Obrázek 1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67280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6"/>
          <p:cNvCxnSpPr/>
          <p:nvPr/>
        </p:nvCxnSpPr>
        <p:spPr>
          <a:xfrm>
            <a:off x="107950" y="6021288"/>
            <a:ext cx="8928546" cy="1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Šipka doleva 33"/>
          <p:cNvSpPr/>
          <p:nvPr/>
        </p:nvSpPr>
        <p:spPr>
          <a:xfrm>
            <a:off x="5508104" y="2060848"/>
            <a:ext cx="3024336" cy="720080"/>
          </a:xfrm>
          <a:prstGeom prst="lef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5940152" y="2348880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  </a:t>
            </a:r>
            <a:r>
              <a:rPr lang="cs-CZ" sz="1400" dirty="0" smtClean="0">
                <a:solidFill>
                  <a:schemeClr val="bg1"/>
                </a:solidFill>
              </a:rPr>
              <a:t>CIZOPASNÉ ROSTLINY</a:t>
            </a:r>
            <a:endParaRPr lang="cs-CZ" sz="1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Novak\Desktop\Fotky Novák\VADY DŘEVA\P50400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038" y="2924944"/>
            <a:ext cx="3173834" cy="294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ovak\Desktop\Fotky Novák\VADY DŘEVA\P504004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6876" y="2924945"/>
            <a:ext cx="3267372" cy="294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231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>
          <a:xfrm>
            <a:off x="250825" y="1125538"/>
            <a:ext cx="8229600" cy="475297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Arial" charset="0"/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 k opakování: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None/>
            </a:pPr>
            <a:endParaRPr lang="cs-CZ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arenR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dřevo poškozují houby?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arenR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rozmnožují a rozšiřují?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arenR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Vysvětli klasifikaci vad vzniklých houbami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arenR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 dřevokazný hmyz</a:t>
            </a:r>
          </a:p>
          <a:p>
            <a:pPr marL="609600" indent="-609600" eaLnBrk="1" hangingPunct="1">
              <a:lnSpc>
                <a:spcPct val="90000"/>
              </a:lnSpc>
              <a:buFont typeface="Arial" charset="0"/>
              <a:buAutoNum type="arabicParenR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znáš cizopasné rostliny?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2164D4-C0C5-4353-9D11-1511745C369A}" type="slidenum">
              <a:rPr lang="cs-CZ"/>
              <a:pPr>
                <a:defRPr/>
              </a:pPr>
              <a:t>9</a:t>
            </a:fld>
            <a:endParaRPr lang="cs-CZ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A0B3B89-95DB-46F5-8142-AE22EC088EB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754DC6B-1C49-47F7-A6F7-D3F6F12660E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AA0FA0E-4118-4AF5-A649-E738261EB1C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AA0298D-6072-4728-AEA9-BCFD5BE6BC5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2462199-1965-4FB1-90A5-AFC2675B354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E0ED951-724A-4C47-8177-0B01259B1D4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B32C795-9D10-4156-9F8A-D43D12603C3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2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5BFBEE4-D708-40DC-833A-513C62587AB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cxnSp>
        <p:nvCxnSpPr>
          <p:cNvPr id="13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3203575" y="144463"/>
            <a:ext cx="5653088" cy="730250"/>
          </a:xfrm>
          <a:prstGeom prst="rect">
            <a:avLst/>
          </a:prstGeom>
        </p:spPr>
        <p:txBody>
          <a:bodyPr tIns="0" anchor="ctr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lang="cs-CZ" sz="1600">
                <a:solidFill>
                  <a:srgbClr val="02283F"/>
                </a:solidFill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</a:br>
            <a:r>
              <a:rPr lang="cs-CZ" sz="1600">
                <a:solidFill>
                  <a:srgbClr val="02283F"/>
                </a:solidFill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0495" name="Obrázek 1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7950"/>
            <a:ext cx="27098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Obrázek 1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61048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0916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41DF98-5613-4BCC-AAE2-0346D3BCE828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accent2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8577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Literatura:</a:t>
            </a:r>
            <a:endParaRPr lang="cs-CZ" sz="1800" dirty="0"/>
          </a:p>
          <a:p>
            <a:endParaRPr lang="cs-CZ" sz="1200" dirty="0"/>
          </a:p>
          <a:p>
            <a:r>
              <a:rPr lang="cs-CZ" sz="1200" dirty="0"/>
              <a:t>Ing</a:t>
            </a:r>
            <a:r>
              <a:rPr lang="cs-CZ" sz="1200" dirty="0" smtClean="0"/>
              <a:t>. KŘUPALOVÁ</a:t>
            </a:r>
            <a:r>
              <a:rPr lang="cs-CZ" sz="1200" dirty="0"/>
              <a:t>, Zdeňka. </a:t>
            </a:r>
            <a:r>
              <a:rPr lang="cs-CZ" sz="1200" i="1" dirty="0"/>
              <a:t>Nauka o materiálech pro 1. a 2. ročník SOU učebního oboru truhlář</a:t>
            </a:r>
            <a:r>
              <a:rPr lang="cs-CZ" sz="1200" dirty="0"/>
              <a:t>. Praha 1, Mostecká 9: SOBOTÁLES, 1999, ISBN 80-85920-57-3.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Fotografie na snímku </a:t>
            </a:r>
            <a:r>
              <a:rPr lang="cs-CZ" sz="1200" dirty="0"/>
              <a:t>8</a:t>
            </a:r>
            <a:r>
              <a:rPr lang="cs-CZ" sz="1200" dirty="0" smtClean="0"/>
              <a:t>  jsou z vlastního zdroje autora </a:t>
            </a:r>
            <a:r>
              <a:rPr lang="cs-CZ" sz="1200" dirty="0" smtClean="0"/>
              <a:t>DUM</a:t>
            </a:r>
          </a:p>
          <a:p>
            <a:endParaRPr lang="cs-CZ" sz="1200" dirty="0" smtClean="0"/>
          </a:p>
          <a:p>
            <a:r>
              <a:rPr lang="cs-CZ" sz="1200" dirty="0" smtClean="0">
                <a:hlinkClick r:id="rId2"/>
              </a:rPr>
              <a:t>www.office.</a:t>
            </a:r>
            <a:r>
              <a:rPr lang="cs-CZ" sz="1200" dirty="0" err="1" smtClean="0">
                <a:hlinkClick r:id="rId2"/>
              </a:rPr>
              <a:t>microsoft.com</a:t>
            </a: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241" y="57013"/>
            <a:ext cx="2710588" cy="79200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8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6"/>
          <p:cNvCxnSpPr/>
          <p:nvPr/>
        </p:nvCxnSpPr>
        <p:spPr>
          <a:xfrm>
            <a:off x="91241" y="6021288"/>
            <a:ext cx="9052759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6936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1289</TotalTime>
  <Words>554</Words>
  <Application>Microsoft Office PowerPoint</Application>
  <PresentationFormat>Předvádění na obrazovce (4:3)</PresentationFormat>
  <Paragraphs>207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Poškození dřeva houbami a hmyzem VY_32_INOVACE_28_568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101</cp:revision>
  <dcterms:created xsi:type="dcterms:W3CDTF">2010-11-01T23:40:31Z</dcterms:created>
  <dcterms:modified xsi:type="dcterms:W3CDTF">2013-06-25T18:17:02Z</dcterms:modified>
</cp:coreProperties>
</file>