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63" r:id="rId5"/>
    <p:sldId id="256" r:id="rId6"/>
    <p:sldId id="259" r:id="rId7"/>
    <p:sldId id="260" r:id="rId8"/>
    <p:sldId id="261" r:id="rId9"/>
    <p:sldId id="262" r:id="rId10"/>
    <p:sldId id="264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204" y="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250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4921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675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620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149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303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828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953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185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21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73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48E1E-668E-472A-9F8F-7318D72C2F77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7E7BC-2E4E-4766-B611-DAB3BEE18F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163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itoria_caerulea.jpg" TargetMode="External"/><Relationship Id="rId3" Type="http://schemas.openxmlformats.org/officeDocument/2006/relationships/hyperlink" Target="http://en.wikipedia.org/wiki/File:Frogspawn_closeup.jpg" TargetMode="External"/><Relationship Id="rId7" Type="http://schemas.openxmlformats.org/officeDocument/2006/relationships/hyperlink" Target="http://cs.wikipedia.org/wiki/Soubor:Mlok.JPG" TargetMode="External"/><Relationship Id="rId12" Type="http://schemas.openxmlformats.org/officeDocument/2006/relationships/hyperlink" Target="http://commons.wikimedia.org/wiki/File:Triturus_vulgaris.jpg?uselang=cs" TargetMode="External"/><Relationship Id="rId2" Type="http://schemas.openxmlformats.org/officeDocument/2006/relationships/hyperlink" Target="http://cs.wikipedia.org/wiki/Soubor:Latimeria_Chalumnae_-_Coelacanth_-_NHMW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Dermophis_mexicanus.jpg" TargetMode="External"/><Relationship Id="rId11" Type="http://schemas.openxmlformats.org/officeDocument/2006/relationships/hyperlink" Target="http://cs.wikipedia.org/wiki/Soubor:Teichfrosch.jpg" TargetMode="External"/><Relationship Id="rId5" Type="http://schemas.openxmlformats.org/officeDocument/2006/relationships/hyperlink" Target="http://cs.wikipedia.org/wiki/Soubor:European_Common_Frog_Rana_temporaria_(cropped).jpg" TargetMode="External"/><Relationship Id="rId10" Type="http://schemas.openxmlformats.org/officeDocument/2006/relationships/hyperlink" Target="http://commons.wikimedia.org/wiki/File:Common_Toad_-_young_(aka).jpg?uselang=cs" TargetMode="External"/><Relationship Id="rId4" Type="http://schemas.openxmlformats.org/officeDocument/2006/relationships/hyperlink" Target="http://commons.wikimedia.org/wiki/File:Litoria_xanthomera_tadpole.jpg?uselang=cs" TargetMode="External"/><Relationship Id="rId9" Type="http://schemas.openxmlformats.org/officeDocument/2006/relationships/hyperlink" Target="http://cs.wikipedia.org/wiki/Soubor:Hyla_arborea,_juv_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184064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VY_32_INOVACE_08_15B_Obojživelníci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 7. ročník</a:t>
                      </a:r>
                      <a:endParaRPr lang="cs-CZ" sz="1800" b="0" i="0" u="none" strike="noStrike" dirty="0" smtClean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468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537274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</a:t>
            </a:r>
            <a:r>
              <a:rPr lang="cs-CZ" dirty="0" smtClean="0"/>
              <a:t>charakteristikou obojživelníků.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</a:t>
            </a:r>
            <a:r>
              <a:rPr lang="cs-CZ" dirty="0" smtClean="0"/>
              <a:t>charakterizovat obojživelníky z hlediska anatomie, třídění, významných znaků,</a:t>
            </a:r>
          </a:p>
          <a:p>
            <a:r>
              <a:rPr lang="cs-CZ" dirty="0" smtClean="0"/>
              <a:t>odlišností od plazů a od ryb. Bude znát vývojový cyklus obojživelníků.</a:t>
            </a:r>
          </a:p>
          <a:p>
            <a:r>
              <a:rPr lang="cs-CZ" dirty="0" smtClean="0"/>
              <a:t>Dokáže poznat základní druhy obojživelníků.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19</a:t>
            </a:r>
            <a:r>
              <a:rPr lang="cs-CZ" dirty="0" smtClean="0"/>
              <a:t>. </a:t>
            </a:r>
            <a:r>
              <a:rPr lang="cs-CZ" dirty="0" smtClean="0"/>
              <a:t>11</a:t>
            </a:r>
            <a:r>
              <a:rPr lang="cs-CZ" dirty="0" smtClean="0"/>
              <a:t>. </a:t>
            </a:r>
            <a:r>
              <a:rPr lang="cs-CZ" dirty="0" smtClean="0"/>
              <a:t>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20</a:t>
            </a:r>
            <a:r>
              <a:rPr lang="cs-CZ" dirty="0" smtClean="0"/>
              <a:t>. 11. </a:t>
            </a:r>
            <a:r>
              <a:rPr lang="cs-CZ" dirty="0" smtClean="0"/>
              <a:t>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702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147002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/>
              <a:t>O</a:t>
            </a:r>
            <a:r>
              <a:rPr lang="cs-CZ" sz="8000" dirty="0" smtClean="0"/>
              <a:t>bojživelníci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71299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09780"/>
            <a:ext cx="269105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Zamysli se…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3070" y="1546914"/>
            <a:ext cx="8537402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Charakterizuj rozdíl mezi studenokrevnými a </a:t>
            </a:r>
          </a:p>
          <a:p>
            <a:r>
              <a:rPr lang="cs-CZ" sz="3600" dirty="0" smtClean="0"/>
              <a:t>teplokrevnými živočichy.</a:t>
            </a:r>
          </a:p>
          <a:p>
            <a:endParaRPr lang="cs-CZ" sz="3600" dirty="0"/>
          </a:p>
          <a:p>
            <a:r>
              <a:rPr lang="cs-CZ" sz="3600" dirty="0" smtClean="0"/>
              <a:t>Jak se odlišuje oplození vnitřní a vnější?</a:t>
            </a:r>
          </a:p>
          <a:p>
            <a:endParaRPr lang="cs-CZ" sz="3600" dirty="0"/>
          </a:p>
          <a:p>
            <a:r>
              <a:rPr lang="cs-CZ" sz="3600" dirty="0" smtClean="0"/>
              <a:t>Co je to vývoj přímý a nepřímý?</a:t>
            </a:r>
          </a:p>
          <a:p>
            <a:pPr marL="285750" indent="-285750">
              <a:buFontTx/>
              <a:buChar char="-"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861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497661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Charakteristika skupiny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24744"/>
            <a:ext cx="7023333" cy="255454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studenokrevní obratlovci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nejprimitivnější čtyřnožci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potomci lalokoploutvých ryb</a:t>
            </a: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vazba na vodní prostředí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vajíčka nemají vytvořený ochranný obal</a:t>
            </a:r>
          </a:p>
        </p:txBody>
      </p:sp>
      <p:pic>
        <p:nvPicPr>
          <p:cNvPr id="1026" name="Picture 2" descr="Soubor:Latimeria Chalumnae - Coelacanth - NHM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61048"/>
            <a:ext cx="7620000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46399" y="630599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sp>
        <p:nvSpPr>
          <p:cNvPr id="7" name="Zahnutá šipka doleva 6"/>
          <p:cNvSpPr/>
          <p:nvPr/>
        </p:nvSpPr>
        <p:spPr>
          <a:xfrm>
            <a:off x="5436096" y="2402016"/>
            <a:ext cx="1152128" cy="2251120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37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21073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Anatomie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412776"/>
            <a:ext cx="8315738" cy="4031873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sdílejí znaky ryb a zároveň i plazů</a:t>
            </a:r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končetiny: </a:t>
            </a:r>
            <a:r>
              <a:rPr lang="cs-CZ" sz="3200" dirty="0" smtClean="0"/>
              <a:t>kráčivé</a:t>
            </a:r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kůže: </a:t>
            </a:r>
            <a:r>
              <a:rPr lang="cs-CZ" sz="3200" dirty="0" smtClean="0"/>
              <a:t>holá, tenká, žláznatá, podílí se na dýchaní</a:t>
            </a:r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zrak:</a:t>
            </a:r>
            <a:r>
              <a:rPr lang="cs-CZ" sz="3200" dirty="0" smtClean="0"/>
              <a:t> dobře vyvinutý</a:t>
            </a:r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čich:</a:t>
            </a:r>
            <a:r>
              <a:rPr lang="cs-CZ" sz="3200" dirty="0" smtClean="0"/>
              <a:t> dobře vytvořen</a:t>
            </a:r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proudový orgán:</a:t>
            </a:r>
            <a:r>
              <a:rPr lang="cs-CZ" sz="3200" dirty="0" smtClean="0"/>
              <a:t> vytvořen u larev</a:t>
            </a:r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dýchací soustava: </a:t>
            </a:r>
            <a:r>
              <a:rPr lang="cs-CZ" sz="3200" dirty="0" smtClean="0"/>
              <a:t>larvy – žábry, dospělci – plíce</a:t>
            </a:r>
          </a:p>
          <a:p>
            <a:pPr marL="285750" indent="-285750">
              <a:buFontTx/>
              <a:buChar char="-"/>
            </a:pPr>
            <a:r>
              <a:rPr lang="cs-CZ" sz="3200" b="1" dirty="0" smtClean="0"/>
              <a:t>rozmnožovací soustava:</a:t>
            </a:r>
            <a:r>
              <a:rPr lang="cs-CZ" sz="3200" dirty="0" smtClean="0"/>
              <a:t> </a:t>
            </a:r>
            <a:r>
              <a:rPr lang="cs-CZ" sz="3200" dirty="0" err="1" smtClean="0"/>
              <a:t>gonochoristé</a:t>
            </a: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3173847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Soubor:European Common Frog Rana temporaria (cropped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075" y="4687341"/>
            <a:ext cx="2826237" cy="209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317894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Rozmnožování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557663"/>
            <a:ext cx="1442831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vajíčka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1985009" y="1701679"/>
            <a:ext cx="786791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328837" y="1558533"/>
            <a:ext cx="1099147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larva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5004048" y="1684616"/>
            <a:ext cx="786791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660232" y="1558533"/>
            <a:ext cx="1853392" cy="64633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dospělec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427984" y="764704"/>
            <a:ext cx="2128596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i="1" dirty="0" smtClean="0"/>
              <a:t>metamorfóza</a:t>
            </a:r>
          </a:p>
        </p:txBody>
      </p:sp>
      <p:pic>
        <p:nvPicPr>
          <p:cNvPr id="2050" name="Picture 2" descr="File:Frogspawn closeu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3073327" cy="235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83790" y="484634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11" name="Šipka doprava 10"/>
          <p:cNvSpPr/>
          <p:nvPr/>
        </p:nvSpPr>
        <p:spPr>
          <a:xfrm rot="20700629">
            <a:off x="3358459" y="3279280"/>
            <a:ext cx="786791" cy="78068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2" name="Picture 4" descr="File:Litoria xanthomera tadpo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565" y="2287534"/>
            <a:ext cx="2868428" cy="1860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7220993" y="3840650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14" name="Šipka doprava 13"/>
          <p:cNvSpPr/>
          <p:nvPr/>
        </p:nvSpPr>
        <p:spPr>
          <a:xfrm rot="5400000">
            <a:off x="5489226" y="4055906"/>
            <a:ext cx="786791" cy="78068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7356904" y="647097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1871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/>
      <p:bldP spid="11" grpId="0" animBg="1"/>
      <p:bldP spid="13" grpId="0"/>
      <p:bldP spid="14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160999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Třídění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42959" y="3429000"/>
            <a:ext cx="1693092" cy="98488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podtřída</a:t>
            </a:r>
          </a:p>
          <a:p>
            <a:pPr algn="ctr"/>
            <a:r>
              <a:rPr lang="cs-CZ" sz="4000" dirty="0" err="1" smtClean="0"/>
              <a:t>Červoři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04190" y="3410406"/>
            <a:ext cx="1345241" cy="98488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podtřída</a:t>
            </a:r>
          </a:p>
          <a:p>
            <a:pPr algn="ctr"/>
            <a:r>
              <a:rPr lang="cs-CZ" sz="4000" dirty="0" smtClean="0"/>
              <a:t>Mloci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95229" y="3410405"/>
            <a:ext cx="1167114" cy="98488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podtřída</a:t>
            </a:r>
          </a:p>
          <a:p>
            <a:pPr algn="ctr"/>
            <a:r>
              <a:rPr lang="cs-CZ" sz="4000" dirty="0" smtClean="0"/>
              <a:t>Žáby</a:t>
            </a:r>
            <a:endParaRPr lang="cs-CZ" sz="4000" dirty="0"/>
          </a:p>
        </p:txBody>
      </p:sp>
      <p:cxnSp>
        <p:nvCxnSpPr>
          <p:cNvPr id="8" name="Přímá spojnice se šipkou 7"/>
          <p:cNvCxnSpPr>
            <a:stCxn id="3" idx="2"/>
          </p:cNvCxnSpPr>
          <p:nvPr/>
        </p:nvCxnSpPr>
        <p:spPr>
          <a:xfrm flipH="1">
            <a:off x="2339752" y="2326232"/>
            <a:ext cx="2337058" cy="88674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689321" y="2326232"/>
            <a:ext cx="0" cy="95036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692955" y="2326232"/>
            <a:ext cx="2885831" cy="88674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2843808" y="1556791"/>
            <a:ext cx="3666004" cy="76944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tř. </a:t>
            </a:r>
            <a:r>
              <a:rPr lang="cs-CZ" sz="4400" b="1" dirty="0" err="1" smtClean="0"/>
              <a:t>Obojživelnící</a:t>
            </a:r>
            <a:endParaRPr lang="cs-CZ" sz="4400" b="1" dirty="0"/>
          </a:p>
        </p:txBody>
      </p:sp>
      <p:pic>
        <p:nvPicPr>
          <p:cNvPr id="4098" name="Picture 2" descr="File:Dermophis mexicanu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21" y="4535967"/>
            <a:ext cx="3214151" cy="213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205721" y="634863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95000"/>
                  </a:schemeClr>
                </a:solidFill>
              </a:rPr>
              <a:t>Obr. 5</a:t>
            </a:r>
            <a:endParaRPr lang="cs-CZ" sz="14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4100" name="Picture 4" descr="Soubor:Mlo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277" y="4596892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537277" y="648710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  <p:pic>
        <p:nvPicPr>
          <p:cNvPr id="4102" name="Picture 6" descr="Soubor:Litoria caerule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781" y="4581128"/>
            <a:ext cx="2797715" cy="184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6238781" y="6455447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5596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" grpId="0" animBg="1"/>
      <p:bldP spid="16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84699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Zástupci - ČR</a:t>
            </a:r>
            <a:endParaRPr lang="cs-CZ" sz="4000" dirty="0"/>
          </a:p>
        </p:txBody>
      </p:sp>
      <p:pic>
        <p:nvPicPr>
          <p:cNvPr id="5122" name="Picture 2" descr="Soubor:Hyla arborea, juv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3600400" cy="249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3646910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8</a:t>
            </a:r>
            <a:endParaRPr lang="cs-CZ" sz="1400" dirty="0"/>
          </a:p>
        </p:txBody>
      </p:sp>
      <p:pic>
        <p:nvPicPr>
          <p:cNvPr id="5124" name="Picture 4" descr="File:Common Toad - young (aka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31183"/>
            <a:ext cx="455643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67944" y="365551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9</a:t>
            </a:r>
            <a:endParaRPr lang="cs-CZ" sz="1400" dirty="0"/>
          </a:p>
        </p:txBody>
      </p:sp>
      <p:pic>
        <p:nvPicPr>
          <p:cNvPr id="5126" name="Picture 6" descr="Soubor:Teichfrosc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35" y="3974204"/>
            <a:ext cx="2987427" cy="249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74835" y="6466501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10</a:t>
            </a:r>
            <a:endParaRPr lang="cs-CZ" sz="1400" dirty="0"/>
          </a:p>
        </p:txBody>
      </p:sp>
      <p:pic>
        <p:nvPicPr>
          <p:cNvPr id="9" name="Picture 6" descr="Soubor:European Common Frog Rana temporaria (cropped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575" y="3929068"/>
            <a:ext cx="3844879" cy="2845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531454" y="647228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84838" y="3339133"/>
            <a:ext cx="2084738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rosnička zelená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66645" y="383758"/>
            <a:ext cx="219790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ropucha obecná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10699" y="6235668"/>
            <a:ext cx="1897251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skokan zelený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91977" y="3743371"/>
            <a:ext cx="1887440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skokan hnědý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2083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3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84699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Zástupci - ČR</a:t>
            </a:r>
            <a:endParaRPr lang="cs-CZ" sz="4000" dirty="0"/>
          </a:p>
        </p:txBody>
      </p:sp>
      <p:pic>
        <p:nvPicPr>
          <p:cNvPr id="6146" name="Picture 2" descr="File:Triturus vulgar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1447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9589" y="4441750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11</a:t>
            </a:r>
            <a:endParaRPr lang="cs-CZ" sz="1400" dirty="0"/>
          </a:p>
        </p:txBody>
      </p:sp>
      <p:pic>
        <p:nvPicPr>
          <p:cNvPr id="5" name="Picture 4" descr="Soubor:Mlo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2865256"/>
            <a:ext cx="4373737" cy="328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44007" y="614555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96950" y="4595638"/>
            <a:ext cx="1809854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čolek obecný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2204864"/>
            <a:ext cx="185178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mlok skvrnitý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3828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052736"/>
            <a:ext cx="8627683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00" dirty="0" smtClean="0"/>
              <a:t>Obr. 1: </a:t>
            </a:r>
            <a:r>
              <a:rPr lang="cs-CZ" sz="900" dirty="0"/>
              <a:t>FERNANDEZ, Alberto.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2"/>
              </a:rPr>
              <a:t>http://cs.wikipedia.org/wiki/Soubor:Latimeria_Chalumnae_-_Coelacanth_-_</a:t>
            </a:r>
            <a:r>
              <a:rPr lang="cs-CZ" sz="900" dirty="0" smtClean="0">
                <a:hlinkClick r:id="rId2"/>
              </a:rPr>
              <a:t>NHMW.jpg</a:t>
            </a:r>
            <a:endParaRPr lang="cs-CZ" sz="900" dirty="0" smtClean="0"/>
          </a:p>
          <a:p>
            <a:r>
              <a:rPr lang="cs-CZ" sz="900" dirty="0" smtClean="0"/>
              <a:t>Obr. 2: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en.wikipedia.org/wiki/File:Frogspawn_closeup.jpg</a:t>
            </a:r>
            <a:endParaRPr lang="cs-CZ" sz="900" dirty="0" smtClean="0"/>
          </a:p>
          <a:p>
            <a:r>
              <a:rPr lang="cs-CZ" sz="900" dirty="0" smtClean="0"/>
              <a:t>Obr. 3: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4"/>
              </a:rPr>
              <a:t>http://</a:t>
            </a:r>
            <a:r>
              <a:rPr lang="cs-CZ" sz="900" dirty="0" smtClean="0">
                <a:hlinkClick r:id="rId4"/>
              </a:rPr>
              <a:t>commons.wikimedia.org/wiki/File:Litoria_xanthomera_tadpole.jpg?uselang=cs</a:t>
            </a:r>
            <a:endParaRPr lang="cs-CZ" sz="900" dirty="0" smtClean="0"/>
          </a:p>
          <a:p>
            <a:r>
              <a:rPr lang="cs-CZ" sz="900" dirty="0" smtClean="0"/>
              <a:t>Obr. 4: </a:t>
            </a:r>
            <a:r>
              <a:rPr lang="nl-NL" sz="900" dirty="0"/>
              <a:t>BARTZ, Richard. </a:t>
            </a:r>
            <a:r>
              <a:rPr lang="nl-NL" sz="900" i="1" dirty="0"/>
              <a:t>Wikipedia.org</a:t>
            </a:r>
            <a:r>
              <a:rPr lang="nl-NL" sz="900" dirty="0"/>
              <a:t> [online]. [cit. </a:t>
            </a:r>
            <a:r>
              <a:rPr lang="cs-CZ" sz="900" dirty="0"/>
              <a:t>19.11.2012</a:t>
            </a:r>
            <a:r>
              <a:rPr lang="nl-NL" sz="900" dirty="0" smtClean="0"/>
              <a:t>]. </a:t>
            </a:r>
            <a:r>
              <a:rPr lang="nl-NL" sz="900" dirty="0"/>
              <a:t>Dostupný na WWW: </a:t>
            </a:r>
            <a:r>
              <a:rPr lang="nl-NL" sz="900" dirty="0">
                <a:hlinkClick r:id="rId5"/>
              </a:rPr>
              <a:t>http://cs.wikipedia.org/wiki/Soubor:European_Common_Frog_Rana_temporaria_(cropped).</a:t>
            </a:r>
            <a:r>
              <a:rPr lang="nl-NL" sz="900" dirty="0" smtClean="0">
                <a:hlinkClick r:id="rId5"/>
              </a:rPr>
              <a:t>jpg</a:t>
            </a:r>
            <a:endParaRPr lang="cs-CZ" sz="900" dirty="0" smtClean="0"/>
          </a:p>
          <a:p>
            <a:r>
              <a:rPr lang="cs-CZ" sz="900" dirty="0" smtClean="0"/>
              <a:t>Obr. 5: </a:t>
            </a:r>
            <a:r>
              <a:rPr lang="cs-CZ" sz="900" dirty="0"/>
              <a:t>ANDREONE, Franco.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19.11.2012</a:t>
            </a:r>
            <a:r>
              <a:rPr lang="cs-CZ" sz="900" dirty="0" smtClean="0"/>
              <a:t>]. </a:t>
            </a:r>
            <a:r>
              <a:rPr lang="cs-CZ" sz="900" dirty="0"/>
              <a:t>Dostupný na WWW: </a:t>
            </a:r>
            <a:r>
              <a:rPr lang="cs-CZ" sz="900" dirty="0">
                <a:hlinkClick r:id="rId6"/>
              </a:rPr>
              <a:t>http://</a:t>
            </a:r>
            <a:r>
              <a:rPr lang="cs-CZ" sz="900" dirty="0" smtClean="0">
                <a:hlinkClick r:id="rId6"/>
              </a:rPr>
              <a:t>en.wikipedia.org/wiki/File:Dermophis_mexicanus.jpg</a:t>
            </a:r>
            <a:endParaRPr lang="cs-CZ" sz="900" dirty="0" smtClean="0"/>
          </a:p>
          <a:p>
            <a:r>
              <a:rPr lang="cs-CZ" sz="900" dirty="0" smtClean="0"/>
              <a:t>Obr. 6: </a:t>
            </a:r>
            <a:r>
              <a:rPr lang="cs-CZ" sz="900" dirty="0"/>
              <a:t>FILIP, Martin a kol.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7"/>
              </a:rPr>
              <a:t>http://</a:t>
            </a:r>
            <a:r>
              <a:rPr lang="cs-CZ" sz="900" dirty="0" smtClean="0">
                <a:hlinkClick r:id="rId7"/>
              </a:rPr>
              <a:t>cs.wikipedia.org/wiki/Soubor:Mlok.JPG</a:t>
            </a:r>
            <a:endParaRPr lang="cs-CZ" sz="900" dirty="0" smtClean="0"/>
          </a:p>
          <a:p>
            <a:r>
              <a:rPr lang="cs-CZ" sz="900" dirty="0" smtClean="0"/>
              <a:t>Obr. 7: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8"/>
              </a:rPr>
              <a:t>http://</a:t>
            </a:r>
            <a:r>
              <a:rPr lang="cs-CZ" sz="900" dirty="0" smtClean="0">
                <a:hlinkClick r:id="rId8"/>
              </a:rPr>
              <a:t>cs.wikipedia.org/wiki/Soubor:Litoria_caerulea.jpg</a:t>
            </a:r>
            <a:endParaRPr lang="cs-CZ" sz="900" dirty="0" smtClean="0"/>
          </a:p>
          <a:p>
            <a:r>
              <a:rPr lang="cs-CZ" sz="900" dirty="0" smtClean="0"/>
              <a:t>Obr. 8: </a:t>
            </a:r>
            <a:r>
              <a:rPr lang="cs-CZ" sz="900" dirty="0"/>
              <a:t>FISCHER, Christian.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9"/>
              </a:rPr>
              <a:t>http://cs.wikipedia.org/wiki/Soubor:Hyla_arborea,_</a:t>
            </a:r>
            <a:r>
              <a:rPr lang="cs-CZ" sz="900" dirty="0" smtClean="0">
                <a:hlinkClick r:id="rId9"/>
              </a:rPr>
              <a:t>juv_2.jpg</a:t>
            </a:r>
            <a:endParaRPr lang="cs-CZ" sz="900" dirty="0" smtClean="0"/>
          </a:p>
          <a:p>
            <a:r>
              <a:rPr lang="cs-CZ" sz="900" dirty="0" smtClean="0"/>
              <a:t>Obr. 9: </a:t>
            </a:r>
            <a:r>
              <a:rPr lang="cs-CZ" sz="900" dirty="0"/>
              <a:t>KARWATH, André.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10"/>
              </a:rPr>
              <a:t>http://commons.wikimedia.org/wiki/File:Common_Toad_-_young_(aka).</a:t>
            </a:r>
            <a:r>
              <a:rPr lang="cs-CZ" sz="900" dirty="0" smtClean="0">
                <a:hlinkClick r:id="rId10"/>
              </a:rPr>
              <a:t>jpg?uselang=cs</a:t>
            </a:r>
            <a:endParaRPr lang="cs-CZ" sz="900" dirty="0" smtClean="0"/>
          </a:p>
          <a:p>
            <a:r>
              <a:rPr lang="cs-CZ" sz="900" dirty="0" smtClean="0"/>
              <a:t>Obr. 10: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11"/>
              </a:rPr>
              <a:t>http://</a:t>
            </a:r>
            <a:r>
              <a:rPr lang="cs-CZ" sz="900" dirty="0" smtClean="0">
                <a:hlinkClick r:id="rId11"/>
              </a:rPr>
              <a:t>cs.wikipedia.org/wiki/Soubor:Teichfrosch.jpg</a:t>
            </a:r>
            <a:endParaRPr lang="cs-CZ" sz="900" dirty="0" smtClean="0"/>
          </a:p>
          <a:p>
            <a:r>
              <a:rPr lang="cs-CZ" sz="900" dirty="0" smtClean="0"/>
              <a:t>Obr. 11: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19.11.2012].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12"/>
              </a:rPr>
              <a:t>http://</a:t>
            </a:r>
            <a:r>
              <a:rPr lang="cs-CZ" sz="900" dirty="0" smtClean="0">
                <a:hlinkClick r:id="rId12"/>
              </a:rPr>
              <a:t>commons.wikimedia.org/wiki/File:Triturus_vulgaris.jpg?uselang=cs</a:t>
            </a:r>
          </a:p>
        </p:txBody>
      </p:sp>
    </p:spTree>
    <p:extLst>
      <p:ext uri="{BB962C8B-B14F-4D97-AF65-F5344CB8AC3E}">
        <p14:creationId xmlns:p14="http://schemas.microsoft.com/office/powerpoint/2010/main" val="91173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5807</TotalTime>
  <Words>282</Words>
  <Application>Microsoft Office PowerPoint</Application>
  <PresentationFormat>Předvádění na obrazovce (4:3)</PresentationFormat>
  <Paragraphs>94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7</cp:revision>
  <dcterms:created xsi:type="dcterms:W3CDTF">2013-05-12T22:03:07Z</dcterms:created>
  <dcterms:modified xsi:type="dcterms:W3CDTF">2012-11-19T15:55:07Z</dcterms:modified>
</cp:coreProperties>
</file>