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7" r:id="rId4"/>
    <p:sldId id="258" r:id="rId5"/>
    <p:sldId id="259" r:id="rId6"/>
    <p:sldId id="266" r:id="rId7"/>
    <p:sldId id="260" r:id="rId8"/>
    <p:sldId id="262" r:id="rId9"/>
    <p:sldId id="263" r:id="rId10"/>
    <p:sldId id="264" r:id="rId11"/>
    <p:sldId id="265" r:id="rId12"/>
    <p:sldId id="25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14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98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351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565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838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250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884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627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395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091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2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9C14D-1513-4E97-83B1-0507BC15D062}" type="datetimeFigureOut">
              <a:rPr lang="cs-CZ" smtClean="0"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CA10D-F365-4F0C-88DB-3DA11AE30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62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oubor:Tokay_Gecko.jpg" TargetMode="External"/><Relationship Id="rId3" Type="http://schemas.openxmlformats.org/officeDocument/2006/relationships/hyperlink" Target="https://cs.wikipedia.org/wiki/Soubor:Anguidae.jpg" TargetMode="External"/><Relationship Id="rId7" Type="http://schemas.openxmlformats.org/officeDocument/2006/relationships/hyperlink" Target="https://cs.wikipedia.org/wiki/Soubor:Podarcis_muralis01.jpg" TargetMode="External"/><Relationship Id="rId2" Type="http://schemas.openxmlformats.org/officeDocument/2006/relationships/hyperlink" Target="https://cs.wikipedia.org/wiki/Soubor:Green.tree.monitor.lizard.arp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oubor:Lacerta_vivipara_2_hen_(Marek_Szczepanek).jpg" TargetMode="External"/><Relationship Id="rId5" Type="http://schemas.openxmlformats.org/officeDocument/2006/relationships/hyperlink" Target="https://cs.wikipedia.org/wiki/Soubor:JesterkaZelena.jpg" TargetMode="External"/><Relationship Id="rId4" Type="http://schemas.openxmlformats.org/officeDocument/2006/relationships/hyperlink" Target="https://commons.wikimedia.org/wiki/File:Jaszczurka_zwinka_1.jpg?uselang=cs" TargetMode="External"/><Relationship Id="rId9" Type="http://schemas.openxmlformats.org/officeDocument/2006/relationships/hyperlink" Target="https://cs.wikipedia.org/wiki/Soubor:Plumedbasiliskcele4_edi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41580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VY_32_INOVACE_12_15B_Ještěři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990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519255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charakteristikou </a:t>
            </a:r>
            <a:r>
              <a:rPr lang="cs-CZ" dirty="0" smtClean="0"/>
              <a:t>ještěrů.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anatomii, </a:t>
            </a:r>
            <a:r>
              <a:rPr lang="cs-CZ" dirty="0" smtClean="0"/>
              <a:t>charakteristické znaky a </a:t>
            </a:r>
            <a:r>
              <a:rPr lang="cs-CZ" dirty="0" smtClean="0"/>
              <a:t>rozšíření ještěrů. </a:t>
            </a:r>
            <a:r>
              <a:rPr lang="cs-CZ" dirty="0" smtClean="0"/>
              <a:t>Rozpozná 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ěkteré typické druhy. Bude umět vysvětlit pojmy autotomie, regenerace, </a:t>
            </a:r>
            <a:r>
              <a:rPr lang="cs-CZ" dirty="0" err="1" smtClean="0"/>
              <a:t>Jacobsonův</a:t>
            </a:r>
            <a:r>
              <a:rPr lang="cs-CZ" dirty="0" smtClean="0"/>
              <a:t> </a:t>
            </a:r>
          </a:p>
          <a:p>
            <a:r>
              <a:rPr lang="cs-CZ" dirty="0" smtClean="0"/>
              <a:t>orgán.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14. 1. 2013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15. 1. 2013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54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Ještěři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80082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497661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 skupiny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24744"/>
            <a:ext cx="4606839" cy="255454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studenokrevní obratlovci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šupinatí plazi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ohyblivé končetiny</a:t>
            </a: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pohyblivá oční víčka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většinou vejcorodí</a:t>
            </a:r>
          </a:p>
        </p:txBody>
      </p:sp>
      <p:pic>
        <p:nvPicPr>
          <p:cNvPr id="1026" name="Picture 2" descr="Soubor:Green.tree.monitor.lizard.ar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156360"/>
            <a:ext cx="5256584" cy="359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61281" y="644606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614807"/>
            <a:ext cx="289265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varan smaragdový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04062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21073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Anatomie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029891" cy="501675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/>
              <a:t>p</a:t>
            </a:r>
            <a:r>
              <a:rPr lang="cs-CZ" sz="3200" dirty="0" smtClean="0"/>
              <a:t>ohyblivá oční víčka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b="1" dirty="0" err="1" smtClean="0"/>
              <a:t>Jacobsonův</a:t>
            </a:r>
            <a:r>
              <a:rPr lang="cs-CZ" sz="3200" b="1" dirty="0" smtClean="0"/>
              <a:t> orgán</a:t>
            </a:r>
          </a:p>
          <a:p>
            <a:pPr marL="285750" indent="-285750">
              <a:buFontTx/>
              <a:buChar char="-"/>
            </a:pPr>
            <a:endParaRPr lang="cs-CZ" sz="3200" dirty="0" smtClean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u ještěrů častá </a:t>
            </a:r>
            <a:r>
              <a:rPr lang="cs-CZ" sz="3200" b="1" dirty="0" smtClean="0"/>
              <a:t>autotomie</a:t>
            </a:r>
            <a:r>
              <a:rPr lang="cs-CZ" sz="3200" dirty="0" smtClean="0"/>
              <a:t> (odlomení ocasu) a</a:t>
            </a:r>
          </a:p>
          <a:p>
            <a:r>
              <a:rPr lang="cs-CZ" sz="3200" dirty="0" smtClean="0"/>
              <a:t>   </a:t>
            </a:r>
            <a:r>
              <a:rPr lang="cs-CZ" sz="3200" b="1" dirty="0" smtClean="0"/>
              <a:t>regenerace</a:t>
            </a:r>
          </a:p>
          <a:p>
            <a:endParaRPr lang="cs-CZ" sz="3200" b="1" dirty="0"/>
          </a:p>
          <a:p>
            <a:r>
              <a:rPr lang="cs-CZ" sz="3200" b="1" dirty="0" smtClean="0"/>
              <a:t>- </a:t>
            </a:r>
            <a:r>
              <a:rPr lang="cs-CZ" sz="3200" dirty="0" smtClean="0"/>
              <a:t>protáhlé tělo</a:t>
            </a:r>
            <a:endParaRPr lang="cs-CZ" sz="3200" dirty="0"/>
          </a:p>
          <a:p>
            <a:endParaRPr lang="cs-CZ" sz="3200" b="1" dirty="0" smtClean="0"/>
          </a:p>
          <a:p>
            <a:r>
              <a:rPr lang="cs-CZ" sz="3200" dirty="0" smtClean="0"/>
              <a:t>- kloaka</a:t>
            </a:r>
          </a:p>
        </p:txBody>
      </p:sp>
    </p:spTree>
    <p:extLst>
      <p:ext uri="{BB962C8B-B14F-4D97-AF65-F5344CB8AC3E}">
        <p14:creationId xmlns:p14="http://schemas.microsoft.com/office/powerpoint/2010/main" val="228579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311" y="1412776"/>
            <a:ext cx="1981761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řád </a:t>
            </a:r>
            <a:r>
              <a:rPr lang="cs-CZ" sz="4400" b="1" dirty="0" smtClean="0"/>
              <a:t>Plazi</a:t>
            </a:r>
            <a:endParaRPr lang="cs-CZ" sz="4400" b="1" dirty="0"/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1835696" y="2326232"/>
            <a:ext cx="2337058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>
            <a:off x="4185265" y="2326232"/>
            <a:ext cx="0" cy="95036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188899" y="2326232"/>
            <a:ext cx="2885831" cy="88674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160935" y="3429000"/>
            <a:ext cx="1257140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podtřída</a:t>
            </a:r>
          </a:p>
          <a:p>
            <a:pPr algn="ctr"/>
            <a:r>
              <a:rPr lang="cs-CZ" sz="4000" dirty="0" smtClean="0"/>
              <a:t>Želvy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06253" y="3410406"/>
            <a:ext cx="1716496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řád</a:t>
            </a:r>
          </a:p>
          <a:p>
            <a:pPr algn="ctr"/>
            <a:r>
              <a:rPr lang="cs-CZ" sz="4000" dirty="0" smtClean="0"/>
              <a:t>Haterie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37582" y="3410405"/>
            <a:ext cx="1874296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řád</a:t>
            </a:r>
          </a:p>
          <a:p>
            <a:pPr algn="ctr"/>
            <a:r>
              <a:rPr lang="cs-CZ" sz="4000" dirty="0" smtClean="0"/>
              <a:t>Šupinatí</a:t>
            </a:r>
            <a:endParaRPr lang="cs-CZ" sz="40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5781716" y="4365104"/>
            <a:ext cx="1316450" cy="59929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100664" y="4365104"/>
            <a:ext cx="1143744" cy="59929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78285" y="5085184"/>
            <a:ext cx="1515095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podřád</a:t>
            </a:r>
          </a:p>
          <a:p>
            <a:pPr algn="ctr"/>
            <a:r>
              <a:rPr lang="cs-CZ" sz="4000" dirty="0" smtClean="0"/>
              <a:t>Ještěři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62358" y="5085183"/>
            <a:ext cx="1164101" cy="98488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podřád</a:t>
            </a:r>
          </a:p>
          <a:p>
            <a:pPr algn="ctr"/>
            <a:r>
              <a:rPr lang="cs-CZ" sz="4000" b="1" dirty="0" smtClean="0"/>
              <a:t>Hadi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260648"/>
            <a:ext cx="160999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Třídění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8772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84699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- ČR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9910" y="1196752"/>
            <a:ext cx="8836586" cy="553998"/>
          </a:xfrm>
          <a:prstGeom prst="rect">
            <a:avLst/>
          </a:prstGeom>
          <a:solidFill>
            <a:srgbClr val="92D050"/>
          </a:solidFill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Všichni naši zástupci jsou ohrožení a chráněni zákonem!</a:t>
            </a:r>
            <a:endParaRPr lang="cs-CZ" sz="3000" dirty="0"/>
          </a:p>
        </p:txBody>
      </p:sp>
      <p:pic>
        <p:nvPicPr>
          <p:cNvPr id="2050" name="Picture 2" descr="Soubor:Anguida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910" y="1916832"/>
            <a:ext cx="2820841" cy="210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910" y="402440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0329" y="4132125"/>
            <a:ext cx="1558760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slepýš křehký</a:t>
            </a:r>
            <a:endParaRPr lang="cs-CZ" sz="2000" i="1" dirty="0"/>
          </a:p>
        </p:txBody>
      </p:sp>
      <p:pic>
        <p:nvPicPr>
          <p:cNvPr id="2052" name="Picture 4" descr="File:Jaszczurka zwinka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36416"/>
            <a:ext cx="228613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059832" y="502948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5137207"/>
            <a:ext cx="1810624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ještěrka obecná</a:t>
            </a:r>
            <a:endParaRPr lang="cs-CZ" sz="2000" i="1" dirty="0"/>
          </a:p>
        </p:txBody>
      </p:sp>
      <p:pic>
        <p:nvPicPr>
          <p:cNvPr id="2054" name="Picture 6" descr="Soubor:JesterkaZele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230" y="4203377"/>
            <a:ext cx="3513435" cy="263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88599" y="655898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3608669"/>
            <a:ext cx="1718804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ještěrka zelená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4187404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 animBg="1"/>
      <p:bldP spid="8" grpId="0"/>
      <p:bldP spid="9" grpId="0" animBg="1"/>
      <p:bldP spid="11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acerta vivipara 2 hen (Marek Szczepanek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88641"/>
            <a:ext cx="4968552" cy="325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5" y="344708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717032"/>
            <a:ext cx="3002745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ještěrka živorodá</a:t>
            </a:r>
            <a:endParaRPr lang="cs-CZ" sz="3200" i="1" dirty="0"/>
          </a:p>
        </p:txBody>
      </p:sp>
      <p:pic>
        <p:nvPicPr>
          <p:cNvPr id="3076" name="Picture 4" descr="Soubor:Podarcis muralis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4661" y="3212976"/>
            <a:ext cx="4739680" cy="355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45710" y="29051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5457" y="6168199"/>
            <a:ext cx="2450479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ještěrka zední</a:t>
            </a:r>
            <a:endParaRPr lang="cs-CZ" sz="32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388051" y="6267601"/>
            <a:ext cx="2669962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kriticky ohrožená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460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/>
      <p:bldP spid="7" grpId="0" animBg="1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1376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- svět</a:t>
            </a:r>
            <a:endParaRPr lang="cs-CZ" sz="4000" dirty="0"/>
          </a:p>
        </p:txBody>
      </p:sp>
      <p:pic>
        <p:nvPicPr>
          <p:cNvPr id="4098" name="Picture 2" descr="Soubor:Tokay Geck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31" y="1124744"/>
            <a:ext cx="3663089" cy="505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18662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5457" y="6168199"/>
            <a:ext cx="2147704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gekon zední</a:t>
            </a:r>
            <a:endParaRPr lang="cs-CZ" sz="3200" i="1" dirty="0"/>
          </a:p>
        </p:txBody>
      </p:sp>
      <p:pic>
        <p:nvPicPr>
          <p:cNvPr id="4100" name="Picture 4" descr="Soubor:Chlamydosaurus kingi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930" y="260648"/>
            <a:ext cx="5066718" cy="331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99831" y="35914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65776" y="3708321"/>
            <a:ext cx="2734659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agama límcová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35721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31376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 - svět</a:t>
            </a:r>
            <a:endParaRPr lang="cs-CZ" sz="4000" dirty="0"/>
          </a:p>
        </p:txBody>
      </p:sp>
      <p:pic>
        <p:nvPicPr>
          <p:cNvPr id="5122" name="Picture 2" descr="Soubor:Plumedbasiliskcele4 ed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5"/>
            <a:ext cx="423097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5878" y="395147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149080"/>
            <a:ext cx="1595309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bazilišek</a:t>
            </a:r>
            <a:endParaRPr lang="cs-CZ" sz="3200" i="1" dirty="0"/>
          </a:p>
        </p:txBody>
      </p:sp>
      <p:pic>
        <p:nvPicPr>
          <p:cNvPr id="5124" name="Picture 4" descr="File:Varanus komodoensis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984"/>
            <a:ext cx="4532365" cy="339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79912" y="6433591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23688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3835" y="183406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3835" y="1047502"/>
            <a:ext cx="5366277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Charakterizuj ještěry.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se ještěři liší od hadů?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Co je to </a:t>
            </a:r>
            <a:r>
              <a:rPr lang="cs-CZ" sz="2800" dirty="0" err="1" smtClean="0"/>
              <a:t>Jacobsonův</a:t>
            </a:r>
            <a:r>
              <a:rPr lang="cs-CZ" sz="2800" dirty="0" smtClean="0"/>
              <a:t> orgán?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 Co je to autotomie?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Vysvětli pojem regenerace.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Co je to kloaka?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znáš české zástupce ještěrů?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284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052736"/>
            <a:ext cx="9333004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cs.wikipedia.org/wiki/Soubor:Green.tree.monitor.lizard.arp.jpg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https://</a:t>
            </a:r>
            <a:r>
              <a:rPr lang="cs-CZ" sz="1050" dirty="0" smtClean="0">
                <a:hlinkClick r:id="rId3"/>
              </a:rPr>
              <a:t>cs.wikipedia.org/wiki/Soubor:Anguidae.jpg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https://</a:t>
            </a:r>
            <a:r>
              <a:rPr lang="cs-CZ" sz="1050" dirty="0" smtClean="0">
                <a:hlinkClick r:id="rId4"/>
              </a:rPr>
              <a:t>commons.wikimedia.org/wiki/File:Jaszczurka_zwinka_1.jpg?uselang=cs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VAVŘÍK, Martin.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14.1.2013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cs.wikipedia.org/wiki/Soubor:JesterkaZelena.jpg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900" dirty="0"/>
              <a:t>SZCZEPANEK, Marek.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6"/>
              </a:rPr>
              <a:t>https://cs.wikipedia.org/wiki/Soubor:Lacerta_vivipara_2_hen_(Marek_Szczepanek).</a:t>
            </a:r>
            <a:r>
              <a:rPr lang="cs-CZ" sz="900" dirty="0" smtClean="0">
                <a:hlinkClick r:id="rId6"/>
              </a:rPr>
              <a:t>jpg</a:t>
            </a:r>
            <a:endParaRPr lang="cs-CZ" sz="900" dirty="0" smtClean="0"/>
          </a:p>
          <a:p>
            <a:r>
              <a:rPr lang="cs-CZ" sz="9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7"/>
              </a:rPr>
              <a:t>https://</a:t>
            </a:r>
            <a:r>
              <a:rPr lang="cs-CZ" sz="900" dirty="0" smtClean="0">
                <a:hlinkClick r:id="rId7"/>
              </a:rPr>
              <a:t>cs.wikipedia.org/wiki/Soubor:Podarcis_muralis01.jpg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LING, Richard.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8"/>
              </a:rPr>
              <a:t>https://</a:t>
            </a:r>
            <a:r>
              <a:rPr lang="cs-CZ" sz="900" dirty="0" smtClean="0">
                <a:hlinkClick r:id="rId8"/>
              </a:rPr>
              <a:t>cs.wikipedia.org/wiki/Soubor:Tokay_Gecko.jpg</a:t>
            </a:r>
            <a:endParaRPr lang="cs-CZ" sz="900" dirty="0" smtClean="0"/>
          </a:p>
          <a:p>
            <a:r>
              <a:rPr lang="cs-CZ" sz="900" dirty="0" smtClean="0"/>
              <a:t>Obr. 8: </a:t>
            </a:r>
            <a:r>
              <a:rPr lang="cs-CZ" sz="900" dirty="0"/>
              <a:t>SCHIBERNA, </a:t>
            </a:r>
            <a:r>
              <a:rPr lang="cs-CZ" sz="900" dirty="0" err="1"/>
              <a:t>Miklos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https://cs.wikipedia.org/wiki/Soubor:Chlamydosaurus_kingii.jpg</a:t>
            </a:r>
            <a:endParaRPr lang="cs-CZ" sz="900" dirty="0" smtClean="0"/>
          </a:p>
          <a:p>
            <a:r>
              <a:rPr lang="cs-CZ" sz="900" dirty="0" smtClean="0"/>
              <a:t>Obr. 9:: </a:t>
            </a:r>
            <a:r>
              <a:rPr lang="nl-NL" sz="900" dirty="0"/>
              <a:t>BURKHARD, Marcel. </a:t>
            </a:r>
            <a:r>
              <a:rPr lang="nl-NL" sz="900" i="1" dirty="0"/>
              <a:t>Wikipedia.org</a:t>
            </a:r>
            <a:r>
              <a:rPr lang="nl-NL" sz="900" dirty="0"/>
              <a:t> [online]. [cit. </a:t>
            </a:r>
            <a:r>
              <a:rPr lang="cs-CZ" sz="900" dirty="0"/>
              <a:t>14.1</a:t>
            </a:r>
            <a:r>
              <a:rPr lang="nl-NL" sz="900" dirty="0" smtClean="0"/>
              <a:t>.2013</a:t>
            </a:r>
            <a:r>
              <a:rPr lang="nl-NL" sz="900" dirty="0"/>
              <a:t>]. Dostupný na WWW: </a:t>
            </a:r>
            <a:r>
              <a:rPr lang="nl-NL" sz="900" dirty="0">
                <a:hlinkClick r:id="rId9"/>
              </a:rPr>
              <a:t>https://</a:t>
            </a:r>
            <a:r>
              <a:rPr lang="nl-NL" sz="900" dirty="0" smtClean="0">
                <a:hlinkClick r:id="rId9"/>
              </a:rPr>
              <a:t>cs.wikipedia.org/wiki/Soubor:Plumedbasiliskcele4_edit.jpg</a:t>
            </a:r>
            <a:r>
              <a:rPr lang="cs-CZ" sz="900" dirty="0" smtClean="0"/>
              <a:t> </a:t>
            </a:r>
          </a:p>
          <a:p>
            <a:r>
              <a:rPr lang="cs-CZ" sz="900" dirty="0" smtClean="0"/>
              <a:t>Obr. 10: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14.1.2013</a:t>
            </a:r>
            <a:r>
              <a:rPr lang="cs-CZ" sz="900" dirty="0"/>
              <a:t>]. Dostupný na WWW: https://commons.wikimedia.org/wiki/File:Varanus_komodoensis6.jpg?uselang=cs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54939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50478</TotalTime>
  <Words>261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11</cp:revision>
  <dcterms:created xsi:type="dcterms:W3CDTF">2013-05-27T09:30:51Z</dcterms:created>
  <dcterms:modified xsi:type="dcterms:W3CDTF">2013-01-14T16:19:29Z</dcterms:modified>
</cp:coreProperties>
</file>