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261" r:id="rId6"/>
    <p:sldId id="262" r:id="rId7"/>
    <p:sldId id="265" r:id="rId8"/>
    <p:sldId id="267" r:id="rId9"/>
    <p:sldId id="26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VY_32_INOVACE_11_O kohoutkovi a slepičce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VY_32_INOVACE_11_O kohoutkovi a slepičce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26A180-12F7-4706-914E-E10B7F64943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BD20CC-E14D-4A64-83EC-1B0368BCB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4709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buNone/>
            </a:pPr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2253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av"/><Relationship Id="rId6" Type="http://schemas.openxmlformats.org/officeDocument/2006/relationships/image" Target="../media/image19.wmf"/><Relationship Id="rId5" Type="http://schemas.openxmlformats.org/officeDocument/2006/relationships/image" Target="../media/image18.png"/><Relationship Id="rId4" Type="http://schemas.microsoft.com/office/2007/relationships/media" Target="../media/media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338251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k použití na interaktivní tabuli </a:t>
            </a:r>
          </a:p>
          <a:p>
            <a:r>
              <a:rPr lang="cs-CZ" dirty="0" smtClean="0"/>
              <a:t>ČESKÝ JAZYK A LITERÁRNÍ VÝCHOVA</a:t>
            </a:r>
          </a:p>
          <a:p>
            <a:r>
              <a:rPr lang="cs-CZ" dirty="0" smtClean="0"/>
              <a:t>O kohoutkovi a slepičce, vyprávění s obrázky, dokončení pohádky, osnova vyprávění, </a:t>
            </a:r>
            <a:r>
              <a:rPr lang="cs-CZ" dirty="0"/>
              <a:t>s</a:t>
            </a:r>
            <a:r>
              <a:rPr lang="cs-CZ" dirty="0" smtClean="0"/>
              <a:t>eznámení se základními znaky lidové pohádky</a:t>
            </a:r>
          </a:p>
          <a:p>
            <a:r>
              <a:rPr lang="cs-CZ" dirty="0" smtClean="0"/>
              <a:t>Možnost použití </a:t>
            </a:r>
            <a:r>
              <a:rPr lang="cs-CZ" smtClean="0"/>
              <a:t>v 2.- </a:t>
            </a:r>
            <a:r>
              <a:rPr lang="cs-CZ" dirty="0" smtClean="0"/>
              <a:t>3. ročníku ZŠ, vhodný do hodin čtení </a:t>
            </a:r>
            <a:r>
              <a:rPr lang="cs-CZ" dirty="0"/>
              <a:t>a</a:t>
            </a:r>
            <a:r>
              <a:rPr lang="cs-CZ" dirty="0" smtClean="0"/>
              <a:t> literární výchovy.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443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vonicka\AppData\Local\Microsoft\Windows\Temporary Internet Files\Content.IE5\ZOGJE3B1\MP900411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316" y="0"/>
            <a:ext cx="81101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onicka\AppData\Local\Microsoft\Windows\Temporary Internet Files\Content.IE5\ZOGJE3B1\MP900411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KOHOUTEK 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SLEPIČKA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38316" y="5085184"/>
            <a:ext cx="7992888" cy="103327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Kohoutek se nerozdělil se slepičkou . Uviděl zrnko, chtěl ho sám pro sebe . Zrnko mu uvízlo v hrdle a slepička spěchá pro </a:t>
            </a:r>
            <a:r>
              <a:rPr lang="cs-CZ" dirty="0" smtClean="0">
                <a:solidFill>
                  <a:schemeClr val="tx1"/>
                </a:solidFill>
              </a:rPr>
              <a:t>vodu, </a:t>
            </a:r>
            <a:r>
              <a:rPr lang="cs-CZ" dirty="0" smtClean="0">
                <a:solidFill>
                  <a:schemeClr val="tx1"/>
                </a:solidFill>
              </a:rPr>
              <a:t>aby se mohl napít . Co by se mohlo stát, kdyby slepička vodu nedonesla ?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vonicka\AppData\Local\Microsoft\Windows\Temporary Internet Files\Content.IE5\W3VQXTST\MC90019788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56792"/>
            <a:ext cx="2852936" cy="2591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GLXV2KFC\MC900441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431251">
            <a:off x="2133550" y="2276565"/>
            <a:ext cx="2182689" cy="3648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onicka\AppData\Local\Microsoft\Windows\Temporary Internet Files\Content.IE5\W3VQXTST\MC9002506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13343">
            <a:off x="4639842" y="2215820"/>
            <a:ext cx="1681596" cy="1346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580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Users\vonicka\AppData\Local\Microsoft\Windows\Temporary Internet Files\Content.IE5\GLXV2KFC\MP9004014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0295" y="-1347128"/>
            <a:ext cx="10256410" cy="820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vislý svitek 6"/>
          <p:cNvSpPr/>
          <p:nvPr/>
        </p:nvSpPr>
        <p:spPr>
          <a:xfrm>
            <a:off x="101738" y="1268760"/>
            <a:ext cx="4968552" cy="4608512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71748" y="404664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683568" y="1310034"/>
            <a:ext cx="3456384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Slepička prosí studánku . Studánka chce šátek od švadlenky . Pak snad vodu dá. Slepička prosí  švadlenku </a:t>
            </a:r>
            <a:r>
              <a:rPr lang="cs-CZ" dirty="0" smtClean="0"/>
              <a:t>, ta </a:t>
            </a:r>
            <a:r>
              <a:rPr lang="cs-CZ" dirty="0" smtClean="0"/>
              <a:t>chce boty od ševce. Švec zase štětiny od prasátka, prasátko mláto od sládka,  sládek ječmen od hospodáře , hospodář mléko od kravičky. Slepička prosí i kravičku o trochu mléka.  Dá jí kravička mléko nebo se nad ní slitují mračna a dají vodu travičce?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vonicka\AppData\Local\Microsoft\Windows\Temporary Internet Files\Content.IE5\W3VQXTST\MC9002506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0832" y="4188136"/>
            <a:ext cx="1961584" cy="1570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onicka\AppData\Local\Microsoft\Windows\Temporary Internet Files\Content.IE5\T18E97VY\MC900192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1901" y="620688"/>
            <a:ext cx="3499447" cy="2598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onicka\AppData\Local\Microsoft\Windows\Temporary Internet Files\Content.IE5\W3VQXTST\MC900280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78127"/>
            <a:ext cx="2263366" cy="208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3364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vonicka\AppData\Local\Microsoft\Windows\Temporary Internet Files\Content.IE5\W3VQXTST\MP90043331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60968" y="-337398"/>
            <a:ext cx="10658903" cy="7078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474796" y="5125861"/>
            <a:ext cx="8208912" cy="1033272"/>
          </a:xfrm>
          <a:prstGeom prst="horizontalScroll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Travička se zazelenala. Slepička natrhala trávu kravičce. Kravička dala mléko hospodáři, hospodář dal ječmen sládkovi…..</a:t>
            </a:r>
            <a:r>
              <a:rPr lang="cs-CZ" dirty="0" smtClean="0">
                <a:solidFill>
                  <a:srgbClr val="FF0000"/>
                </a:solidFill>
              </a:rPr>
              <a:t>Jak to bylo dál?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9" name="Picture 2" descr="C:\Users\vonicka\AppData\Local\Microsoft\Windows\Temporary Internet Files\Content.IE5\W3VQXTST\MC900197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124744"/>
            <a:ext cx="3724999" cy="3383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vonicka\AppData\Local\Microsoft\Windows\Temporary Internet Files\Content.IE5\W3VQXTST\MC9002506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13343">
            <a:off x="2514765" y="2554738"/>
            <a:ext cx="2343856" cy="187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369" y="206686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onicka\AppData\Local\Microsoft\Windows\Temporary Internet Files\Content.IE5\ZOGJE3B1\MC900440407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9006" y="-1586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991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vonicka\AppData\Local\Microsoft\Windows\Temporary Internet Files\Content.IE5\ZOGJE3B1\MC9004450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-864782"/>
            <a:ext cx="8748463" cy="739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827584" y="4586611"/>
            <a:ext cx="7632848" cy="1033272"/>
          </a:xfrm>
          <a:prstGeom prst="horizontalScroll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Kohoutek se uzdravil 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Co slíbil slepičce?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Picture 2" descr="C:\Users\vonicka\AppData\Local\Microsoft\Windows\Temporary Internet Files\Content.IE5\W3VQXTST\MC90019788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4"/>
            <a:ext cx="280831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vonicka\AppData\Local\Microsoft\Windows\Temporary Internet Files\Content.IE5\GLXV2KFC\MC900441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1475" y="1052736"/>
            <a:ext cx="2795744" cy="328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vonicka\AppData\Local\Microsoft\Windows\Temporary Internet Files\Content.IE5\W3VQXTST\MC9002506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015835"/>
            <a:ext cx="1961584" cy="1570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0512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vonicka\AppData\Local\Microsoft\Windows\Temporary Internet Files\Content.IE5\W3VQXTST\MP9004465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3707" y="122339"/>
            <a:ext cx="2476765" cy="157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Kdo vystupoval v pohádce?</a:t>
            </a:r>
          </a:p>
          <a:p>
            <a:r>
              <a:rPr lang="cs-CZ" dirty="0" smtClean="0"/>
              <a:t>Jaké </a:t>
            </a:r>
            <a:r>
              <a:rPr lang="cs-CZ" dirty="0" smtClean="0"/>
              <a:t>plyne z pohádky poučení?</a:t>
            </a:r>
          </a:p>
          <a:p>
            <a:r>
              <a:rPr lang="cs-CZ" dirty="0" smtClean="0"/>
              <a:t>Tuto pohádku si vyprávěli lidé mezi  </a:t>
            </a:r>
            <a:r>
              <a:rPr lang="cs-CZ" dirty="0" smtClean="0"/>
              <a:t>sebou, </a:t>
            </a:r>
            <a:r>
              <a:rPr lang="cs-CZ" dirty="0" smtClean="0"/>
              <a:t>proto je to lidová pohádka.</a:t>
            </a:r>
          </a:p>
          <a:p>
            <a:r>
              <a:rPr lang="cs-CZ" dirty="0" smtClean="0"/>
              <a:t>Někteří spisovatelé  sesbírali pohádky do svých knih, proto si je můžeme vyprávět i dnes.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3" name="Picture 3" descr="C:\Users\vonicka\AppData\Local\Microsoft\Windows\Temporary Internet Files\Content.IE5\GLXV2KFC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9353"/>
            <a:ext cx="1199584" cy="134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52750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Vyprávěj podle osnovy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5404" y="1628800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kohoutek</a:t>
            </a:r>
          </a:p>
          <a:p>
            <a:pPr marL="0" indent="0">
              <a:buNone/>
            </a:pPr>
            <a:r>
              <a:rPr lang="cs-CZ" dirty="0" smtClean="0"/>
              <a:t>         studánka-šátek</a:t>
            </a:r>
          </a:p>
          <a:p>
            <a:pPr marL="0" indent="0">
              <a:buNone/>
            </a:pPr>
            <a:r>
              <a:rPr lang="cs-CZ" dirty="0" smtClean="0"/>
              <a:t>          švadlena-boty</a:t>
            </a:r>
          </a:p>
          <a:p>
            <a:pPr marL="0" indent="0">
              <a:buNone/>
            </a:pPr>
            <a:r>
              <a:rPr lang="cs-CZ" dirty="0" smtClean="0"/>
              <a:t>            švec-štětiny</a:t>
            </a:r>
          </a:p>
          <a:p>
            <a:pPr marL="0" indent="0">
              <a:buNone/>
            </a:pPr>
            <a:r>
              <a:rPr lang="cs-CZ" dirty="0" smtClean="0"/>
              <a:t>          prasátko-mláto</a:t>
            </a:r>
          </a:p>
          <a:p>
            <a:pPr marL="0" indent="0">
              <a:buNone/>
            </a:pPr>
            <a:r>
              <a:rPr lang="cs-CZ" dirty="0" smtClean="0"/>
              <a:t>           sládek-ječmen</a:t>
            </a:r>
          </a:p>
          <a:p>
            <a:pPr marL="0" indent="0">
              <a:buNone/>
            </a:pPr>
            <a:r>
              <a:rPr lang="cs-CZ" dirty="0" smtClean="0"/>
              <a:t>         hospodář-mléko</a:t>
            </a:r>
          </a:p>
          <a:p>
            <a:pPr marL="0" indent="0">
              <a:buNone/>
            </a:pPr>
            <a:r>
              <a:rPr lang="cs-CZ" dirty="0" smtClean="0"/>
              <a:t>           kravička-trávu</a:t>
            </a:r>
          </a:p>
          <a:p>
            <a:pPr marL="0" indent="0">
              <a:buNone/>
            </a:pPr>
            <a:r>
              <a:rPr lang="cs-CZ" dirty="0" smtClean="0"/>
              <a:t>           travička-vodu</a:t>
            </a:r>
          </a:p>
          <a:p>
            <a:pPr marL="0" indent="0">
              <a:buNone/>
            </a:pPr>
            <a:r>
              <a:rPr lang="cs-CZ" dirty="0" smtClean="0"/>
              <a:t>                mračna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611560" y="1996852"/>
            <a:ext cx="484632" cy="3600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10800000">
            <a:off x="3707904" y="1916832"/>
            <a:ext cx="484632" cy="3600400"/>
          </a:xfrm>
          <a:prstGeom prst="downArrow">
            <a:avLst>
              <a:gd name="adj1" fmla="val 50000"/>
              <a:gd name="adj2" fmla="val 930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Dana\AppData\Local\Microsoft\Windows\Temporary Internet Files\Content.IE5\1AUJ13JM\MM900365156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2950" y="1196752"/>
            <a:ext cx="206141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HFLBR8VS\MM900041152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797052"/>
            <a:ext cx="2952328" cy="258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3924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vonicka\AppData\Local\Microsoft\Windows\Temporary Internet Files\Content.IE5\GLXV2KFC\MP9004308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89334"/>
            <a:ext cx="9144000" cy="6079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j0214098.wav">
            <a:hlinkClick r:id="" action="ppaction://media"/>
          </p:cNvPr>
          <p:cNvPicPr>
            <a:picLocks noGrp="1" noChangeAspect="1"/>
          </p:cNvPicPr>
          <p:nvPr>
            <p:ph idx="1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4267200" y="3557588"/>
            <a:ext cx="609600" cy="609600"/>
          </a:xfrm>
        </p:spPr>
      </p:pic>
      <p:pic>
        <p:nvPicPr>
          <p:cNvPr id="6146" name="Picture 2" descr="C:\Users\vonicka\AppData\Local\Microsoft\Windows\Temporary Internet Files\Content.IE5\W3VQXTST\MC900432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7756" y="1556792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5917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1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13316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3317" name="Text Box 3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1pPr>
              <a:lvl2pPr marL="742950" indent="-28575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2pPr>
              <a:lvl3pPr marL="11430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3pPr>
              <a:lvl4pPr marL="16002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4pPr>
              <a:lvl5pPr marL="20574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5pPr>
              <a:lvl6pPr marL="25146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6pPr>
              <a:lvl7pPr marL="29718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7pPr>
              <a:lvl8pPr marL="34290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8pPr>
              <a:lvl9pPr marL="38862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9pPr>
            </a:lstStyle>
            <a:p>
              <a:pPr defTabSz="449263" eaLnBrk="1" fontAlgn="base" hangingPunct="1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buNone/>
              </a:pPr>
              <a:endParaRPr lang="cs-CZ" smtClean="0">
                <a:solidFill>
                  <a:srgbClr val="FFFFFF"/>
                </a:solidFill>
              </a:endParaRPr>
            </a:p>
          </p:txBody>
        </p:sp>
      </p:grp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67082" y="1609725"/>
            <a:ext cx="7239000" cy="484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269875" indent="-269875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Char char=""/>
            </a:pPr>
            <a:r>
              <a:rPr lang="en-GB" sz="1600" smtClean="0">
                <a:solidFill>
                  <a:srgbClr val="CCCCFF"/>
                </a:solidFill>
                <a:hlinkClick r:id="rId4"/>
              </a:rPr>
              <a:t>WWW.OFFICE.MICROSOFT.COM</a:t>
            </a: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5828713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286</Words>
  <Application>Microsoft Office PowerPoint</Application>
  <PresentationFormat>Předvádění na obrazovce (4:3)</PresentationFormat>
  <Paragraphs>36</Paragraphs>
  <Slides>10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KOHOUTEK A SLEPIČKA</vt:lpstr>
      <vt:lpstr>Snímek 4</vt:lpstr>
      <vt:lpstr>Snímek 5</vt:lpstr>
      <vt:lpstr>Snímek 6</vt:lpstr>
      <vt:lpstr>s</vt:lpstr>
      <vt:lpstr>Vyprávěj podle osnovy</vt:lpstr>
      <vt:lpstr>Snímek 9</vt:lpstr>
      <vt:lpstr>Snímek 10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32</cp:revision>
  <dcterms:created xsi:type="dcterms:W3CDTF">2011-06-20T10:40:08Z</dcterms:created>
  <dcterms:modified xsi:type="dcterms:W3CDTF">2013-06-25T21:37:58Z</dcterms:modified>
</cp:coreProperties>
</file>