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2" r:id="rId3"/>
    <p:sldId id="282" r:id="rId4"/>
    <p:sldId id="280" r:id="rId5"/>
    <p:sldId id="284" r:id="rId6"/>
    <p:sldId id="283" r:id="rId7"/>
    <p:sldId id="273" r:id="rId8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25.6.2013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VY_32_INOVACE_24_19</a:t>
              </a:r>
              <a:r>
                <a:rPr lang="cs-CZ" sz="1200" dirty="0" smtClean="0">
                  <a:latin typeface="Calibri"/>
                </a:rPr>
                <a:t> Fyzika, 9.ročník-doplňovačky </a:t>
              </a:r>
              <a:r>
                <a:rPr lang="cs-CZ" sz="1200" dirty="0">
                  <a:latin typeface="Calibri"/>
                </a:rPr>
                <a:t>1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chemeClr val="tx1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9.ročníku</a:t>
            </a:r>
            <a:r>
              <a:rPr lang="cs-CZ" sz="1400" dirty="0">
                <a:solidFill>
                  <a:schemeClr val="tx1"/>
                </a:solidFill>
              </a:rPr>
              <a:t>. </a:t>
            </a:r>
            <a:r>
              <a:rPr lang="cs-CZ" sz="1400" dirty="0" smtClean="0">
                <a:solidFill>
                  <a:schemeClr val="tx1"/>
                </a:solidFill>
              </a:rPr>
              <a:t>Žáci si zábavnou formou např. soutěží prověří a procvičí své znalosti z fyziky na témata : 1) Vedení elektrického proudu v polovodičích 2) Jaderná energie. Pracovní listy </a:t>
            </a:r>
            <a:r>
              <a:rPr lang="cs-CZ" sz="1400" dirty="0">
                <a:solidFill>
                  <a:schemeClr val="tx1"/>
                </a:solidFill>
              </a:rPr>
              <a:t>lze použít i v tištěné podobě. Učební materiál je určen pro práci na interaktivní tabuli.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Jiří </a:t>
            </a:r>
            <a:r>
              <a:rPr lang="cs-CZ" sz="1400" dirty="0"/>
              <a:t>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procvičí formou doplňovaček znalosti získané z učiva v předchozích hodinách.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Speciální potřeby </a:t>
            </a:r>
            <a:r>
              <a:rPr lang="cs-CZ" sz="1400" dirty="0" smtClean="0">
                <a:solidFill>
                  <a:schemeClr val="tx1"/>
                </a:solidFill>
              </a:rPr>
              <a:t>: žádné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Druh učebního materiálu : prezentace a pracovní list</a:t>
            </a:r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</a:t>
            </a:r>
            <a:r>
              <a:rPr lang="cs-CZ" sz="1400" dirty="0" smtClean="0"/>
              <a:t>typ </a:t>
            </a:r>
            <a:r>
              <a:rPr lang="cs-CZ" sz="1400" dirty="0"/>
              <a:t>vzdělávání : základní vzdělávání 2. stupeň </a:t>
            </a:r>
            <a:r>
              <a:rPr lang="cs-CZ" sz="1400" dirty="0" smtClean="0"/>
              <a:t>2.období</a:t>
            </a:r>
            <a:r>
              <a:rPr lang="cs-CZ" sz="1400" dirty="0"/>
              <a:t>, věková skupina : </a:t>
            </a:r>
            <a:r>
              <a:rPr lang="cs-CZ" sz="1400" dirty="0" smtClean="0"/>
              <a:t>14- 15 let</a:t>
            </a:r>
          </a:p>
          <a:p>
            <a:pPr lvl="0"/>
            <a:r>
              <a:rPr lang="cs-CZ" sz="1400" dirty="0" smtClean="0"/>
              <a:t>Žáci reagovali a pracovali dle očekávání.             </a:t>
            </a:r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778060"/>
          </a:xfrm>
        </p:spPr>
        <p:txBody>
          <a:bodyPr lIns="0" tIns="0" rIns="0" bIns="0"/>
          <a:lstStyle/>
          <a:p>
            <a:pPr lvl="0" algn="l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Doplňovačka 8.8 </a:t>
            </a:r>
            <a:br>
              <a:rPr lang="cs-CZ" sz="20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Tajenka: Druh vodivosti</a:t>
            </a:r>
            <a:br>
              <a:rPr lang="cs-CZ" sz="2000" dirty="0" smtClean="0">
                <a:solidFill>
                  <a:schemeClr val="tx1"/>
                </a:solidFill>
                <a:latin typeface="Arial" pitchFamily="18"/>
              </a:rPr>
            </a:br>
            <a:r>
              <a:rPr lang="cs-CZ" sz="2000" dirty="0">
                <a:solidFill>
                  <a:schemeClr val="tx1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              </a:t>
            </a:r>
            <a:endParaRPr lang="cs-CZ" sz="20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1. </a:t>
            </a:r>
            <a:r>
              <a:rPr lang="cs-CZ" sz="1700" dirty="0"/>
              <a:t> </a:t>
            </a:r>
            <a:r>
              <a:rPr lang="cs-CZ" sz="1700" dirty="0" smtClean="0"/>
              <a:t>                 je schematická značka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     polovodičové ….. 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 2. Pokud pomocí diody měníme střídavý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proud na stejnosměrný, hovoříme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o ……… 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3. Rezistor, u něhož se elektrický odpor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mění s teplotou.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4. Směr zapojení diody, při kterém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diodou prochází elektrický proud.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5. Název elektrického proudu :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6. Směr zapojení diody, při kterém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 diodou neprochází téměř žádný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 elektrický proud.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Tajenka : </a:t>
            </a:r>
            <a:r>
              <a:rPr lang="cs-CZ" sz="1700" dirty="0" smtClean="0">
                <a:solidFill>
                  <a:schemeClr val="tx1"/>
                </a:solidFill>
              </a:rPr>
              <a:t>…………..</a:t>
            </a:r>
            <a:endParaRPr lang="cs-CZ" sz="1700" i="1" dirty="0" smtClean="0">
              <a:solidFill>
                <a:schemeClr val="tx1"/>
              </a:solidFill>
            </a:endParaRPr>
          </a:p>
          <a:p>
            <a:pPr>
              <a:lnSpc>
                <a:spcPct val="40000"/>
              </a:lnSpc>
              <a:buNone/>
            </a:pP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095876"/>
              </p:ext>
            </p:extLst>
          </p:nvPr>
        </p:nvGraphicFramePr>
        <p:xfrm>
          <a:off x="251520" y="1196752"/>
          <a:ext cx="4632274" cy="3840480"/>
        </p:xfrm>
        <a:graphic>
          <a:graphicData uri="http://schemas.openxmlformats.org/drawingml/2006/table">
            <a:tbl>
              <a:tblPr/>
              <a:tblGrid>
                <a:gridCol w="334074"/>
                <a:gridCol w="334074"/>
                <a:gridCol w="367030"/>
                <a:gridCol w="353523"/>
                <a:gridCol w="353523"/>
                <a:gridCol w="371199"/>
                <a:gridCol w="371199"/>
                <a:gridCol w="380037"/>
                <a:gridCol w="353523"/>
                <a:gridCol w="353523"/>
                <a:gridCol w="353523"/>
                <a:gridCol w="353523"/>
                <a:gridCol w="353523"/>
              </a:tblGrid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1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2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3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4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5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6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2727088" y="1196752"/>
            <a:ext cx="0" cy="3816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" name="Skupina 29"/>
          <p:cNvGrpSpPr/>
          <p:nvPr/>
        </p:nvGrpSpPr>
        <p:grpSpPr>
          <a:xfrm>
            <a:off x="5299464" y="4277942"/>
            <a:ext cx="2109662" cy="637401"/>
            <a:chOff x="5299464" y="4277942"/>
            <a:chExt cx="2109662" cy="637401"/>
          </a:xfrm>
        </p:grpSpPr>
        <p:cxnSp>
          <p:nvCxnSpPr>
            <p:cNvPr id="23" name="Přímá spojnice 22"/>
            <p:cNvCxnSpPr/>
            <p:nvPr/>
          </p:nvCxnSpPr>
          <p:spPr>
            <a:xfrm>
              <a:off x="5503374" y="4433881"/>
              <a:ext cx="0" cy="3809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5391271" y="4719344"/>
              <a:ext cx="201785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ovéPole 24"/>
            <p:cNvSpPr txBox="1"/>
            <p:nvPr/>
          </p:nvSpPr>
          <p:spPr>
            <a:xfrm>
              <a:off x="7191843" y="4714286"/>
              <a:ext cx="217283" cy="2010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299464" y="4277942"/>
              <a:ext cx="217283" cy="2010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I</a:t>
              </a:r>
            </a:p>
          </p:txBody>
        </p:sp>
        <p:grpSp>
          <p:nvGrpSpPr>
            <p:cNvPr id="17" name="Skupina 16"/>
            <p:cNvGrpSpPr/>
            <p:nvPr/>
          </p:nvGrpSpPr>
          <p:grpSpPr>
            <a:xfrm>
              <a:off x="5517968" y="4556919"/>
              <a:ext cx="1720403" cy="295383"/>
              <a:chOff x="5652120" y="2276927"/>
              <a:chExt cx="2776650" cy="496499"/>
            </a:xfrm>
          </p:grpSpPr>
          <p:sp>
            <p:nvSpPr>
              <p:cNvPr id="18" name="Oblouk 17"/>
              <p:cNvSpPr/>
              <p:nvPr/>
            </p:nvSpPr>
            <p:spPr>
              <a:xfrm>
                <a:off x="5652120" y="2298640"/>
                <a:ext cx="537096" cy="474786"/>
              </a:xfrm>
              <a:prstGeom prst="arc">
                <a:avLst>
                  <a:gd name="adj1" fmla="val 11032695"/>
                  <a:gd name="adj2" fmla="val 0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louk 18"/>
              <p:cNvSpPr/>
              <p:nvPr/>
            </p:nvSpPr>
            <p:spPr>
              <a:xfrm>
                <a:off x="6762444" y="2291386"/>
                <a:ext cx="537096" cy="474786"/>
              </a:xfrm>
              <a:prstGeom prst="arc">
                <a:avLst>
                  <a:gd name="adj1" fmla="val 11032695"/>
                  <a:gd name="adj2" fmla="val 0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blouk 19"/>
              <p:cNvSpPr/>
              <p:nvPr/>
            </p:nvSpPr>
            <p:spPr>
              <a:xfrm>
                <a:off x="7891674" y="2276927"/>
                <a:ext cx="537096" cy="474786"/>
              </a:xfrm>
              <a:prstGeom prst="arc">
                <a:avLst>
                  <a:gd name="adj1" fmla="val 11032695"/>
                  <a:gd name="adj2" fmla="val 0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1" name="Přímá spojnice 20"/>
              <p:cNvCxnSpPr>
                <a:stCxn id="18" idx="2"/>
              </p:cNvCxnSpPr>
              <p:nvPr/>
            </p:nvCxnSpPr>
            <p:spPr>
              <a:xfrm flipV="1">
                <a:off x="6189216" y="2528779"/>
                <a:ext cx="573228" cy="7254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 flipV="1">
                <a:off x="7308304" y="2507410"/>
                <a:ext cx="573228" cy="7254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1" name="Skupina 50"/>
          <p:cNvGrpSpPr/>
          <p:nvPr/>
        </p:nvGrpSpPr>
        <p:grpSpPr>
          <a:xfrm>
            <a:off x="5401935" y="1169456"/>
            <a:ext cx="705761" cy="504056"/>
            <a:chOff x="1273950" y="6021288"/>
            <a:chExt cx="705761" cy="504056"/>
          </a:xfrm>
        </p:grpSpPr>
        <p:grpSp>
          <p:nvGrpSpPr>
            <p:cNvPr id="40" name="Skupina 39"/>
            <p:cNvGrpSpPr/>
            <p:nvPr/>
          </p:nvGrpSpPr>
          <p:grpSpPr>
            <a:xfrm rot="5400000" flipH="1">
              <a:off x="1506221" y="6133698"/>
              <a:ext cx="324240" cy="459051"/>
              <a:chOff x="4427984" y="3652556"/>
              <a:chExt cx="324240" cy="568532"/>
            </a:xfrm>
          </p:grpSpPr>
          <p:sp>
            <p:nvSpPr>
              <p:cNvPr id="48" name="Rovnoramenný trojúhelník 47"/>
              <p:cNvSpPr/>
              <p:nvPr/>
            </p:nvSpPr>
            <p:spPr>
              <a:xfrm>
                <a:off x="4427984" y="3796572"/>
                <a:ext cx="324240" cy="315035"/>
              </a:xfrm>
              <a:prstGeom prst="triangl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9" name="Přímá spojnice 48"/>
              <p:cNvCxnSpPr/>
              <p:nvPr/>
            </p:nvCxnSpPr>
            <p:spPr>
              <a:xfrm flipH="1">
                <a:off x="4582880" y="3652556"/>
                <a:ext cx="7224" cy="5685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>
                <a:off x="4427984" y="3796572"/>
                <a:ext cx="32424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1" name="Skupina 40"/>
            <p:cNvGrpSpPr/>
            <p:nvPr/>
          </p:nvGrpSpPr>
          <p:grpSpPr>
            <a:xfrm rot="10800000">
              <a:off x="1273950" y="6021288"/>
              <a:ext cx="705761" cy="165179"/>
              <a:chOff x="4608208" y="5693582"/>
              <a:chExt cx="705761" cy="165179"/>
            </a:xfrm>
          </p:grpSpPr>
          <p:cxnSp>
            <p:nvCxnSpPr>
              <p:cNvPr id="45" name="Přímá spojnice 44"/>
              <p:cNvCxnSpPr/>
              <p:nvPr/>
            </p:nvCxnSpPr>
            <p:spPr>
              <a:xfrm>
                <a:off x="5133949" y="5789187"/>
                <a:ext cx="18002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Přímá spojnice 45"/>
              <p:cNvCxnSpPr/>
              <p:nvPr/>
            </p:nvCxnSpPr>
            <p:spPr>
              <a:xfrm>
                <a:off x="4608208" y="5779823"/>
                <a:ext cx="144016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46"/>
              <p:cNvCxnSpPr/>
              <p:nvPr/>
            </p:nvCxnSpPr>
            <p:spPr>
              <a:xfrm>
                <a:off x="5223959" y="5693582"/>
                <a:ext cx="0" cy="16517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0321080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778060"/>
          </a:xfrm>
        </p:spPr>
        <p:txBody>
          <a:bodyPr lIns="0" tIns="0" rIns="0" bIns="0"/>
          <a:lstStyle/>
          <a:p>
            <a:pPr lvl="0" algn="l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Doplňovačka 8.8 </a:t>
            </a:r>
            <a:r>
              <a:rPr lang="cs-CZ" sz="2000" dirty="0" smtClean="0">
                <a:solidFill>
                  <a:srgbClr val="FF0000"/>
                </a:solidFill>
                <a:latin typeface="Arial" pitchFamily="18"/>
              </a:rPr>
              <a:t>- řešení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Tajenka: Druh vodivosti</a:t>
            </a:r>
            <a:br>
              <a:rPr lang="cs-CZ" sz="2000" dirty="0" smtClean="0">
                <a:solidFill>
                  <a:schemeClr val="tx1"/>
                </a:solidFill>
                <a:latin typeface="Arial" pitchFamily="18"/>
              </a:rPr>
            </a:br>
            <a:r>
              <a:rPr lang="cs-CZ" sz="2000" dirty="0">
                <a:solidFill>
                  <a:schemeClr val="tx1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              </a:t>
            </a:r>
            <a:endParaRPr lang="cs-CZ" sz="20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1. </a:t>
            </a:r>
            <a:r>
              <a:rPr lang="cs-CZ" sz="1700" dirty="0"/>
              <a:t> </a:t>
            </a:r>
            <a:r>
              <a:rPr lang="cs-CZ" sz="1700" dirty="0" smtClean="0"/>
              <a:t>                 je schematická značka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     polovodičové ….. 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 2. Pokud pomocí diody měníme střídavý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proud na stejnosměrný, hovoříme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o ……… 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3. Rezistor, u něhož se elektrický odpor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mění s teplotou.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4. Směr zapojení diody, při kterém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diodou prochází elektrický proud.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5. Název elektrického proudu :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6. Směr zapojení diody, při kterém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 diodou neprochází téměř žádný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 elektrický proud.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Tajenka : </a:t>
            </a:r>
            <a:r>
              <a:rPr lang="cs-CZ" sz="1700" b="1" dirty="0" smtClean="0">
                <a:solidFill>
                  <a:srgbClr val="FF0000"/>
                </a:solidFill>
              </a:rPr>
              <a:t>DĚROVÁ</a:t>
            </a:r>
            <a:endParaRPr lang="cs-CZ" sz="1700" b="1" i="1" dirty="0" smtClean="0">
              <a:solidFill>
                <a:srgbClr val="FF0000"/>
              </a:solidFill>
            </a:endParaRPr>
          </a:p>
          <a:p>
            <a:pPr>
              <a:lnSpc>
                <a:spcPct val="40000"/>
              </a:lnSpc>
              <a:buNone/>
            </a:pP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7554766"/>
              </p:ext>
            </p:extLst>
          </p:nvPr>
        </p:nvGraphicFramePr>
        <p:xfrm>
          <a:off x="251520" y="1196752"/>
          <a:ext cx="4632274" cy="3840480"/>
        </p:xfrm>
        <a:graphic>
          <a:graphicData uri="http://schemas.openxmlformats.org/drawingml/2006/table">
            <a:tbl>
              <a:tblPr/>
              <a:tblGrid>
                <a:gridCol w="334074"/>
                <a:gridCol w="334074"/>
                <a:gridCol w="367030"/>
                <a:gridCol w="353523"/>
                <a:gridCol w="353523"/>
                <a:gridCol w="371199"/>
                <a:gridCol w="371199"/>
                <a:gridCol w="380037"/>
                <a:gridCol w="353523"/>
                <a:gridCol w="353523"/>
                <a:gridCol w="353523"/>
                <a:gridCol w="353523"/>
                <a:gridCol w="353523"/>
              </a:tblGrid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1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I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O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D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Y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2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U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S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M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Ě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R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Ě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Í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3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T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E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M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I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S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T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O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R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4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P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R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P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U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S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T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Ý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5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T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E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P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A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Ý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16077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6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Z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V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Ě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R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Ý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2727088" y="1196752"/>
            <a:ext cx="0" cy="38164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" name="Skupina 29"/>
          <p:cNvGrpSpPr/>
          <p:nvPr/>
        </p:nvGrpSpPr>
        <p:grpSpPr>
          <a:xfrm>
            <a:off x="5299464" y="4277942"/>
            <a:ext cx="2109662" cy="637401"/>
            <a:chOff x="5299464" y="4277942"/>
            <a:chExt cx="2109662" cy="637401"/>
          </a:xfrm>
        </p:grpSpPr>
        <p:cxnSp>
          <p:nvCxnSpPr>
            <p:cNvPr id="23" name="Přímá spojnice 22"/>
            <p:cNvCxnSpPr/>
            <p:nvPr/>
          </p:nvCxnSpPr>
          <p:spPr>
            <a:xfrm>
              <a:off x="5503374" y="4433881"/>
              <a:ext cx="0" cy="38093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5391271" y="4719344"/>
              <a:ext cx="201785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ovéPole 24"/>
            <p:cNvSpPr txBox="1"/>
            <p:nvPr/>
          </p:nvSpPr>
          <p:spPr>
            <a:xfrm>
              <a:off x="7191843" y="4714286"/>
              <a:ext cx="217283" cy="2010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299464" y="4277942"/>
              <a:ext cx="217283" cy="2010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I</a:t>
              </a:r>
            </a:p>
          </p:txBody>
        </p:sp>
        <p:grpSp>
          <p:nvGrpSpPr>
            <p:cNvPr id="17" name="Skupina 16"/>
            <p:cNvGrpSpPr/>
            <p:nvPr/>
          </p:nvGrpSpPr>
          <p:grpSpPr>
            <a:xfrm>
              <a:off x="5517968" y="4556919"/>
              <a:ext cx="1720403" cy="295383"/>
              <a:chOff x="5652120" y="2276927"/>
              <a:chExt cx="2776650" cy="496499"/>
            </a:xfrm>
          </p:grpSpPr>
          <p:sp>
            <p:nvSpPr>
              <p:cNvPr id="18" name="Oblouk 17"/>
              <p:cNvSpPr/>
              <p:nvPr/>
            </p:nvSpPr>
            <p:spPr>
              <a:xfrm>
                <a:off x="5652120" y="2298640"/>
                <a:ext cx="537096" cy="474786"/>
              </a:xfrm>
              <a:prstGeom prst="arc">
                <a:avLst>
                  <a:gd name="adj1" fmla="val 11032695"/>
                  <a:gd name="adj2" fmla="val 0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louk 18"/>
              <p:cNvSpPr/>
              <p:nvPr/>
            </p:nvSpPr>
            <p:spPr>
              <a:xfrm>
                <a:off x="6762444" y="2291386"/>
                <a:ext cx="537096" cy="474786"/>
              </a:xfrm>
              <a:prstGeom prst="arc">
                <a:avLst>
                  <a:gd name="adj1" fmla="val 11032695"/>
                  <a:gd name="adj2" fmla="val 0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blouk 19"/>
              <p:cNvSpPr/>
              <p:nvPr/>
            </p:nvSpPr>
            <p:spPr>
              <a:xfrm>
                <a:off x="7891674" y="2276927"/>
                <a:ext cx="537096" cy="474786"/>
              </a:xfrm>
              <a:prstGeom prst="arc">
                <a:avLst>
                  <a:gd name="adj1" fmla="val 11032695"/>
                  <a:gd name="adj2" fmla="val 0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1" name="Přímá spojnice 20"/>
              <p:cNvCxnSpPr>
                <a:stCxn id="18" idx="2"/>
              </p:cNvCxnSpPr>
              <p:nvPr/>
            </p:nvCxnSpPr>
            <p:spPr>
              <a:xfrm flipV="1">
                <a:off x="6189216" y="2528779"/>
                <a:ext cx="573228" cy="7254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 flipV="1">
                <a:off x="7308304" y="2507410"/>
                <a:ext cx="573228" cy="7254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1" name="Skupina 50"/>
          <p:cNvGrpSpPr/>
          <p:nvPr/>
        </p:nvGrpSpPr>
        <p:grpSpPr>
          <a:xfrm>
            <a:off x="5401935" y="1169456"/>
            <a:ext cx="705761" cy="504056"/>
            <a:chOff x="1273950" y="6021288"/>
            <a:chExt cx="705761" cy="504056"/>
          </a:xfrm>
        </p:grpSpPr>
        <p:grpSp>
          <p:nvGrpSpPr>
            <p:cNvPr id="40" name="Skupina 39"/>
            <p:cNvGrpSpPr/>
            <p:nvPr/>
          </p:nvGrpSpPr>
          <p:grpSpPr>
            <a:xfrm rot="5400000" flipH="1">
              <a:off x="1506221" y="6133698"/>
              <a:ext cx="324240" cy="459051"/>
              <a:chOff x="4427984" y="3652556"/>
              <a:chExt cx="324240" cy="568532"/>
            </a:xfrm>
          </p:grpSpPr>
          <p:sp>
            <p:nvSpPr>
              <p:cNvPr id="48" name="Rovnoramenný trojúhelník 47"/>
              <p:cNvSpPr/>
              <p:nvPr/>
            </p:nvSpPr>
            <p:spPr>
              <a:xfrm>
                <a:off x="4427984" y="3796572"/>
                <a:ext cx="324240" cy="315035"/>
              </a:xfrm>
              <a:prstGeom prst="triangl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9" name="Přímá spojnice 48"/>
              <p:cNvCxnSpPr/>
              <p:nvPr/>
            </p:nvCxnSpPr>
            <p:spPr>
              <a:xfrm flipH="1">
                <a:off x="4582880" y="3652556"/>
                <a:ext cx="7224" cy="5685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>
                <a:off x="4427984" y="3796572"/>
                <a:ext cx="32424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1" name="Skupina 40"/>
            <p:cNvGrpSpPr/>
            <p:nvPr/>
          </p:nvGrpSpPr>
          <p:grpSpPr>
            <a:xfrm rot="10800000">
              <a:off x="1273950" y="6021288"/>
              <a:ext cx="705761" cy="165179"/>
              <a:chOff x="4608208" y="5693582"/>
              <a:chExt cx="705761" cy="165179"/>
            </a:xfrm>
          </p:grpSpPr>
          <p:cxnSp>
            <p:nvCxnSpPr>
              <p:cNvPr id="45" name="Přímá spojnice 44"/>
              <p:cNvCxnSpPr/>
              <p:nvPr/>
            </p:nvCxnSpPr>
            <p:spPr>
              <a:xfrm>
                <a:off x="5133949" y="5789187"/>
                <a:ext cx="18002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Přímá spojnice 45"/>
              <p:cNvCxnSpPr/>
              <p:nvPr/>
            </p:nvCxnSpPr>
            <p:spPr>
              <a:xfrm>
                <a:off x="4608208" y="5779823"/>
                <a:ext cx="144016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46"/>
              <p:cNvCxnSpPr/>
              <p:nvPr/>
            </p:nvCxnSpPr>
            <p:spPr>
              <a:xfrm>
                <a:off x="5223959" y="5693582"/>
                <a:ext cx="0" cy="16517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5168595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778060"/>
          </a:xfrm>
        </p:spPr>
        <p:txBody>
          <a:bodyPr lIns="0" tIns="0" rIns="0" bIns="0"/>
          <a:lstStyle/>
          <a:p>
            <a:pPr lvl="0" algn="l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Doplňovačka 8.9 </a:t>
            </a:r>
            <a:br>
              <a:rPr lang="cs-CZ" sz="20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Tajenka: Zařízení, ve kterém probíhá řízená atomová reakce</a:t>
            </a:r>
            <a:br>
              <a:rPr lang="cs-CZ" sz="2000" dirty="0" smtClean="0">
                <a:solidFill>
                  <a:schemeClr val="tx1"/>
                </a:solidFill>
                <a:latin typeface="Arial" pitchFamily="18"/>
              </a:rPr>
            </a:br>
            <a:r>
              <a:rPr lang="cs-CZ" sz="2000" dirty="0">
                <a:solidFill>
                  <a:schemeClr val="tx1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              </a:t>
            </a:r>
            <a:endParaRPr lang="cs-CZ" sz="20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</a:t>
            </a:r>
            <a:r>
              <a:rPr lang="cs-CZ" sz="1700" dirty="0" smtClean="0"/>
              <a:t>1</a:t>
            </a:r>
            <a:r>
              <a:rPr lang="cs-CZ" sz="1700" dirty="0" smtClean="0"/>
              <a:t>. Prvek, který je palivem jaderných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    </a:t>
            </a:r>
            <a:r>
              <a:rPr lang="cs-CZ" sz="1700" dirty="0" smtClean="0"/>
              <a:t>elektráren</a:t>
            </a:r>
            <a:r>
              <a:rPr lang="cs-CZ" sz="1700" dirty="0" smtClean="0"/>
              <a:t>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</a:t>
            </a:r>
            <a:r>
              <a:rPr lang="cs-CZ" sz="1700" dirty="0" smtClean="0"/>
              <a:t>2</a:t>
            </a:r>
            <a:r>
              <a:rPr lang="cs-CZ" sz="1700" dirty="0" smtClean="0"/>
              <a:t>. Částice atomu, která za určitých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</a:t>
            </a:r>
            <a:r>
              <a:rPr lang="cs-CZ" sz="1700" dirty="0" smtClean="0"/>
              <a:t>podmínek </a:t>
            </a:r>
            <a:r>
              <a:rPr lang="cs-CZ" sz="1700" dirty="0" smtClean="0"/>
              <a:t>může vyvolat řetězovou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</a:t>
            </a:r>
            <a:r>
              <a:rPr lang="cs-CZ" sz="1700" dirty="0" smtClean="0"/>
              <a:t>jadernou </a:t>
            </a:r>
            <a:r>
              <a:rPr lang="cs-CZ" sz="1700" dirty="0" smtClean="0"/>
              <a:t>reakci.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</a:t>
            </a:r>
            <a:r>
              <a:rPr lang="cs-CZ" sz="1700" dirty="0" smtClean="0"/>
              <a:t>3</a:t>
            </a:r>
            <a:r>
              <a:rPr lang="cs-CZ" sz="1700" dirty="0" smtClean="0"/>
              <a:t>. Nukleony v jádře atomu jsou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</a:t>
            </a:r>
            <a:r>
              <a:rPr lang="cs-CZ" sz="1700" dirty="0" smtClean="0"/>
              <a:t>navzájem </a:t>
            </a:r>
            <a:r>
              <a:rPr lang="cs-CZ" sz="1700" dirty="0" smtClean="0"/>
              <a:t>přitahovány …….. silou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</a:t>
            </a:r>
            <a:r>
              <a:rPr lang="cs-CZ" sz="1700" dirty="0" smtClean="0"/>
              <a:t>4</a:t>
            </a:r>
            <a:r>
              <a:rPr lang="cs-CZ" sz="1700" dirty="0" smtClean="0"/>
              <a:t>. Atomy se stejným protonovým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</a:t>
            </a:r>
            <a:r>
              <a:rPr lang="cs-CZ" sz="1700" dirty="0" smtClean="0"/>
              <a:t>a </a:t>
            </a:r>
            <a:r>
              <a:rPr lang="cs-CZ" sz="1700" dirty="0" smtClean="0"/>
              <a:t>nukleonovým číslem.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</a:t>
            </a:r>
            <a:r>
              <a:rPr lang="cs-CZ" sz="1700" dirty="0" smtClean="0"/>
              <a:t>5. Jaderná reakce, při které se jádra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atomů dělí na dvě nová jádra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  <a:r>
              <a:rPr lang="cs-CZ" sz="1700" dirty="0" smtClean="0"/>
              <a:t>     6. </a:t>
            </a:r>
            <a:r>
              <a:rPr lang="cs-CZ" sz="1700" dirty="0" smtClean="0"/>
              <a:t>K</a:t>
            </a:r>
            <a:r>
              <a:rPr lang="cs-CZ" sz="1700" dirty="0" smtClean="0"/>
              <a:t>apalina, která je nejčastějším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chladícím médiem jaderných reaktorů.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</a:t>
            </a:r>
            <a:r>
              <a:rPr lang="cs-CZ" sz="1700" dirty="0"/>
              <a:t>7</a:t>
            </a:r>
            <a:r>
              <a:rPr lang="cs-CZ" sz="1700" dirty="0" smtClean="0"/>
              <a:t>. </a:t>
            </a:r>
            <a:r>
              <a:rPr lang="cs-CZ" sz="1700" dirty="0" smtClean="0"/>
              <a:t>Kladně elektricky nabitá částice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</a:t>
            </a:r>
            <a:r>
              <a:rPr lang="cs-CZ" sz="1700" dirty="0" smtClean="0"/>
              <a:t>v jádře atomu.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Tajenka : </a:t>
            </a:r>
            <a:r>
              <a:rPr lang="cs-CZ" sz="1700" dirty="0" smtClean="0">
                <a:solidFill>
                  <a:schemeClr val="tx1"/>
                </a:solidFill>
              </a:rPr>
              <a:t>……………….</a:t>
            </a:r>
            <a:endParaRPr lang="cs-CZ" sz="1700" i="1" dirty="0" smtClean="0">
              <a:solidFill>
                <a:schemeClr val="tx1"/>
              </a:solidFill>
            </a:endParaRPr>
          </a:p>
          <a:p>
            <a:pPr>
              <a:lnSpc>
                <a:spcPct val="40000"/>
              </a:lnSpc>
              <a:buNone/>
            </a:pP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0245131"/>
              </p:ext>
            </p:extLst>
          </p:nvPr>
        </p:nvGraphicFramePr>
        <p:xfrm>
          <a:off x="323528" y="1178850"/>
          <a:ext cx="4296278" cy="4480560"/>
        </p:xfrm>
        <a:graphic>
          <a:graphicData uri="http://schemas.openxmlformats.org/drawingml/2006/table">
            <a:tbl>
              <a:tblPr/>
              <a:tblGrid>
                <a:gridCol w="381000"/>
                <a:gridCol w="419603"/>
                <a:gridCol w="381000"/>
                <a:gridCol w="381000"/>
                <a:gridCol w="381000"/>
                <a:gridCol w="400050"/>
                <a:gridCol w="400050"/>
                <a:gridCol w="409575"/>
                <a:gridCol w="381000"/>
                <a:gridCol w="381000"/>
                <a:gridCol w="381000"/>
              </a:tblGrid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1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2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3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4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5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6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b="1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7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b="1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2267744" y="1196752"/>
            <a:ext cx="0" cy="44644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77278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778060"/>
          </a:xfrm>
        </p:spPr>
        <p:txBody>
          <a:bodyPr lIns="0" tIns="0" rIns="0" bIns="0"/>
          <a:lstStyle/>
          <a:p>
            <a:pPr lvl="0" algn="l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Doplňovačka 8.9 </a:t>
            </a:r>
            <a:r>
              <a:rPr lang="cs-CZ" sz="2000" dirty="0" smtClean="0">
                <a:solidFill>
                  <a:srgbClr val="FF0000"/>
                </a:solidFill>
                <a:latin typeface="Arial" pitchFamily="18"/>
              </a:rPr>
              <a:t>- řešení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Tajenka: Zařízení, ve kterém probíhá řízená atomová reakce</a:t>
            </a:r>
            <a:br>
              <a:rPr lang="cs-CZ" sz="2000" dirty="0" smtClean="0">
                <a:solidFill>
                  <a:schemeClr val="tx1"/>
                </a:solidFill>
                <a:latin typeface="Arial" pitchFamily="18"/>
              </a:rPr>
            </a:br>
            <a:r>
              <a:rPr lang="cs-CZ" sz="2000" dirty="0">
                <a:solidFill>
                  <a:schemeClr val="tx1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              </a:t>
            </a:r>
            <a:endParaRPr lang="cs-CZ" sz="20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</a:t>
            </a:r>
            <a:r>
              <a:rPr lang="cs-CZ" sz="1700" dirty="0" smtClean="0"/>
              <a:t>1</a:t>
            </a:r>
            <a:r>
              <a:rPr lang="cs-CZ" sz="1700" dirty="0" smtClean="0"/>
              <a:t>. Prvek, který je palivem jaderných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    </a:t>
            </a:r>
            <a:r>
              <a:rPr lang="cs-CZ" sz="1700" dirty="0" smtClean="0"/>
              <a:t>elektráren</a:t>
            </a:r>
            <a:r>
              <a:rPr lang="cs-CZ" sz="1700" dirty="0" smtClean="0"/>
              <a:t>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 </a:t>
            </a:r>
            <a:r>
              <a:rPr lang="cs-CZ" sz="1700" dirty="0" smtClean="0"/>
              <a:t>2</a:t>
            </a:r>
            <a:r>
              <a:rPr lang="cs-CZ" sz="1700" dirty="0" smtClean="0"/>
              <a:t>. Částice atomu, která za určitých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</a:t>
            </a:r>
            <a:r>
              <a:rPr lang="cs-CZ" sz="1700" dirty="0" smtClean="0"/>
              <a:t>podmínek </a:t>
            </a:r>
            <a:r>
              <a:rPr lang="cs-CZ" sz="1700" dirty="0" smtClean="0"/>
              <a:t>může vyvolat řetězovou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</a:t>
            </a:r>
            <a:r>
              <a:rPr lang="cs-CZ" sz="1700" dirty="0" smtClean="0"/>
              <a:t>jadernou </a:t>
            </a:r>
            <a:r>
              <a:rPr lang="cs-CZ" sz="1700" dirty="0" smtClean="0"/>
              <a:t>reakci.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</a:t>
            </a:r>
            <a:r>
              <a:rPr lang="cs-CZ" sz="1700" dirty="0" smtClean="0"/>
              <a:t>3</a:t>
            </a:r>
            <a:r>
              <a:rPr lang="cs-CZ" sz="1700" dirty="0" smtClean="0"/>
              <a:t>. Nukleony v jádře atomu jsou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</a:t>
            </a:r>
            <a:r>
              <a:rPr lang="cs-CZ" sz="1700" dirty="0" smtClean="0"/>
              <a:t>navzájem </a:t>
            </a:r>
            <a:r>
              <a:rPr lang="cs-CZ" sz="1700" dirty="0" smtClean="0"/>
              <a:t>přitahovány …….. silou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</a:t>
            </a:r>
            <a:r>
              <a:rPr lang="cs-CZ" sz="1700" dirty="0" smtClean="0"/>
              <a:t>4</a:t>
            </a:r>
            <a:r>
              <a:rPr lang="cs-CZ" sz="1700" dirty="0" smtClean="0"/>
              <a:t>. Atomy se stejným protonovým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</a:t>
            </a:r>
            <a:r>
              <a:rPr lang="cs-CZ" sz="1700" dirty="0" smtClean="0"/>
              <a:t>a </a:t>
            </a:r>
            <a:r>
              <a:rPr lang="cs-CZ" sz="1700" dirty="0" smtClean="0"/>
              <a:t>nukleonovým číslem.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</a:t>
            </a:r>
            <a:r>
              <a:rPr lang="cs-CZ" sz="1700" dirty="0" smtClean="0"/>
              <a:t>5. Jaderná reakce, při které se jádra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atomů dělí na dvě nová jádra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  <a:r>
              <a:rPr lang="cs-CZ" sz="1700" dirty="0" smtClean="0"/>
              <a:t>     6. </a:t>
            </a:r>
            <a:r>
              <a:rPr lang="cs-CZ" sz="1700" dirty="0" smtClean="0"/>
              <a:t>K</a:t>
            </a:r>
            <a:r>
              <a:rPr lang="cs-CZ" sz="1700" dirty="0" smtClean="0"/>
              <a:t>apalina, která je nejčastějším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chladícím médiem jaderných reaktorů.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</a:t>
            </a:r>
            <a:r>
              <a:rPr lang="cs-CZ" sz="1700" dirty="0"/>
              <a:t>7</a:t>
            </a:r>
            <a:r>
              <a:rPr lang="cs-CZ" sz="1700" dirty="0" smtClean="0"/>
              <a:t>. </a:t>
            </a:r>
            <a:r>
              <a:rPr lang="cs-CZ" sz="1700" dirty="0" smtClean="0"/>
              <a:t>Kladně elektricky nabitá částice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</a:t>
            </a:r>
            <a:r>
              <a:rPr lang="cs-CZ" sz="1700" dirty="0" smtClean="0"/>
              <a:t>v jádře atomu.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Tajenka : </a:t>
            </a:r>
            <a:r>
              <a:rPr lang="cs-CZ" sz="1700" b="1" dirty="0" smtClean="0">
                <a:solidFill>
                  <a:srgbClr val="FF0000"/>
                </a:solidFill>
              </a:rPr>
              <a:t>REAKTOR</a:t>
            </a:r>
            <a:endParaRPr lang="cs-CZ" sz="1700" b="1" i="1" dirty="0" smtClean="0">
              <a:solidFill>
                <a:srgbClr val="FF0000"/>
              </a:solidFill>
            </a:endParaRPr>
          </a:p>
          <a:p>
            <a:pPr>
              <a:lnSpc>
                <a:spcPct val="40000"/>
              </a:lnSpc>
              <a:buNone/>
            </a:pP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254962"/>
              </p:ext>
            </p:extLst>
          </p:nvPr>
        </p:nvGraphicFramePr>
        <p:xfrm>
          <a:off x="323528" y="1178850"/>
          <a:ext cx="4296278" cy="4480560"/>
        </p:xfrm>
        <a:graphic>
          <a:graphicData uri="http://schemas.openxmlformats.org/drawingml/2006/table">
            <a:tbl>
              <a:tblPr/>
              <a:tblGrid>
                <a:gridCol w="381000"/>
                <a:gridCol w="419603"/>
                <a:gridCol w="381000"/>
                <a:gridCol w="381000"/>
                <a:gridCol w="381000"/>
                <a:gridCol w="400050"/>
                <a:gridCol w="400050"/>
                <a:gridCol w="409575"/>
                <a:gridCol w="381000"/>
                <a:gridCol w="381000"/>
                <a:gridCol w="381000"/>
              </a:tblGrid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1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U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A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2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U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T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R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O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3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J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A</a:t>
                      </a:r>
                      <a:endParaRPr lang="cs-CZ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D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E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R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O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U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4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U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L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I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D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Y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5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Š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Ě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P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E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Í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/>
                      </a:r>
                      <a:br>
                        <a:rPr lang="cs-CZ" b="1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6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b="1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>V</a:t>
                      </a: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D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A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7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b="1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P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O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T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O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effectLst/>
                          <a:latin typeface="Arial"/>
                        </a:rPr>
                        <a:t>N</a:t>
                      </a: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  <a:latin typeface="Arial"/>
                        </a:rPr>
                        <a:t/>
                      </a:r>
                      <a:br>
                        <a:rPr lang="cs-CZ">
                          <a:effectLst/>
                          <a:latin typeface="Arial"/>
                        </a:rPr>
                      </a:br>
                      <a:endParaRPr lang="cs-CZ">
                        <a:effectLst/>
                        <a:latin typeface="Arial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effectLst/>
                          <a:latin typeface="Arial"/>
                        </a:rPr>
                        <a:t/>
                      </a:r>
                      <a:br>
                        <a:rPr lang="cs-CZ" dirty="0">
                          <a:effectLst/>
                          <a:latin typeface="Arial"/>
                        </a:rPr>
                      </a:br>
                      <a:endParaRPr lang="cs-CZ" dirty="0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2267744" y="1196752"/>
            <a:ext cx="0" cy="44644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72546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Doplňovačky jsou zpracovány dle jednotlivých kapitol</a:t>
            </a:r>
          </a:p>
          <a:p>
            <a:pPr>
              <a:buNone/>
            </a:pPr>
            <a:r>
              <a:rPr lang="cs-CZ" sz="2000" dirty="0" smtClean="0"/>
              <a:t>učebnice: Fyzika pro </a:t>
            </a:r>
            <a:r>
              <a:rPr lang="cs-CZ" sz="2000" dirty="0" smtClean="0"/>
              <a:t>9. </a:t>
            </a:r>
            <a:r>
              <a:rPr lang="cs-CZ" sz="2000" dirty="0" smtClean="0"/>
              <a:t>ročník základní školy, </a:t>
            </a:r>
          </a:p>
          <a:p>
            <a:pPr>
              <a:buNone/>
            </a:pPr>
            <a:r>
              <a:rPr lang="cs-CZ" sz="2000" dirty="0" smtClean="0"/>
              <a:t>autor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 a kol., vydalo nakladatelství PROMETHEUS </a:t>
            </a:r>
          </a:p>
          <a:p>
            <a:pPr>
              <a:buNone/>
            </a:pPr>
            <a:r>
              <a:rPr lang="cs-CZ" sz="2000" dirty="0" smtClean="0"/>
              <a:t>v r. 2000.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180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1063</TotalTime>
  <Words>750</Words>
  <Application>Microsoft Office PowerPoint</Application>
  <PresentationFormat>Předvádění na obrazovce (4:3)</PresentationFormat>
  <Paragraphs>341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 Doplňovačka 8.8  Tajenka: Druh vodivosti                </vt:lpstr>
      <vt:lpstr> Doplňovačka 8.8 - řešení  Tajenka: Druh vodivosti                </vt:lpstr>
      <vt:lpstr> Doplňovačka 8.9  Tajenka: Zařízení, ve kterém probíhá řízená atomová reakce                </vt:lpstr>
      <vt:lpstr> Doplňovačka 8.9 - řešení  Tajenka: Zařízení, ve kterém probíhá řízená atomová reakce               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96</cp:revision>
  <dcterms:created xsi:type="dcterms:W3CDTF">2012-06-01T22:10:47Z</dcterms:created>
  <dcterms:modified xsi:type="dcterms:W3CDTF">2013-06-25T20:10:55Z</dcterms:modified>
</cp:coreProperties>
</file>