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2"/>
  </p:notesMasterIdLst>
  <p:sldIdLst>
    <p:sldId id="332" r:id="rId2"/>
    <p:sldId id="333" r:id="rId3"/>
    <p:sldId id="264" r:id="rId4"/>
    <p:sldId id="271" r:id="rId5"/>
    <p:sldId id="268" r:id="rId6"/>
    <p:sldId id="265" r:id="rId7"/>
    <p:sldId id="270" r:id="rId8"/>
    <p:sldId id="267" r:id="rId9"/>
    <p:sldId id="334" r:id="rId10"/>
    <p:sldId id="36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DF96"/>
    <a:srgbClr val="FF0000"/>
    <a:srgbClr val="0033CC"/>
    <a:srgbClr val="CC0000"/>
    <a:srgbClr val="FF00FF"/>
    <a:srgbClr val="FFFFCC"/>
    <a:srgbClr val="FFFF99"/>
    <a:srgbClr val="66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7663" autoAdjust="0"/>
  </p:normalViewPr>
  <p:slideViewPr>
    <p:cSldViewPr>
      <p:cViewPr varScale="1">
        <p:scale>
          <a:sx n="76" d="100"/>
          <a:sy n="76" d="100"/>
        </p:scale>
        <p:origin x="-34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2B2CF48-C40C-4DC5-BE15-88A88B291622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F46EB4E-CC94-4FF9-948B-2115F9D028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353CE780-5034-4777-B522-5E00713A563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EFA8A89-0B27-49AE-82B2-99D0E657B1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5098CF-D991-4243-997D-0040837D897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55A0C-14AD-4244-AABD-D55B6C9D8B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8D3810-2ABC-48C0-9886-DF8CA16D895C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E4E56-12E2-44D4-B40D-7023F131B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984CE-C6A6-4E0D-B4AE-0A033C827B1D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30A93-5FD6-41A5-B9C3-7889E4EEF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13E19E-473A-41D4-BA02-400B3291B630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3B536D17-005A-4DCE-B788-AA9963014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035C6-BDE1-4A66-B820-E40DD70DF364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52D2D-7E11-4FA8-97B6-86324A11C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CE07E-AD00-4D4D-AD43-CEC080AFE8B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5AE34-6EE9-4820-987D-E32D232A88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E980A7D1-08EC-4E33-9503-F78BABEE42DD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4E81DE06-2342-4033-AA82-160AB6F02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CAE4B301-6399-49DC-8FB7-B0D95BCF319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5D925C37-E1A6-43E0-B35B-13D6D7EA4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FCF55-77E2-4070-A4BD-F9FABA967FDA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1BE40-7A2B-40B1-A207-F27CC32EC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A5A0E-7DC9-41F8-8CA5-835F672D0B21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52BC0-3D17-4D93-B874-3BD91C091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75E5116B-7A12-4158-82A6-8A3A1B9FFAC2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52E1DEE9-EC6B-4FDE-8D5C-4C5B055D47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84" r:id="rId1"/>
    <p:sldLayoutId id="2147483985" r:id="rId2"/>
    <p:sldLayoutId id="2147483986" r:id="rId3"/>
    <p:sldLayoutId id="2147483987" r:id="rId4"/>
    <p:sldLayoutId id="2147483988" r:id="rId5"/>
    <p:sldLayoutId id="2147483983" r:id="rId6"/>
    <p:sldLayoutId id="2147483982" r:id="rId7"/>
    <p:sldLayoutId id="2147483989" r:id="rId8"/>
    <p:sldLayoutId id="2147483990" r:id="rId9"/>
    <p:sldLayoutId id="2147483981" r:id="rId10"/>
    <p:sldLayoutId id="2147483980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arov%C4%9Bk%C3%BD_Egyp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egalit" TargetMode="External"/><Relationship Id="rId13" Type="http://schemas.openxmlformats.org/officeDocument/2006/relationships/hyperlink" Target="http://cs.wikipedia.org/wiki/St%C5%99edomo%C5%99%C3%AD" TargetMode="External"/><Relationship Id="rId18" Type="http://schemas.openxmlformats.org/officeDocument/2006/relationships/hyperlink" Target="http://cs.wikipedia.org/wiki/Egypt" TargetMode="External"/><Relationship Id="rId3" Type="http://schemas.openxmlformats.org/officeDocument/2006/relationships/hyperlink" Target="http://cs.wikipedia.org/wiki/Kruh" TargetMode="External"/><Relationship Id="rId7" Type="http://schemas.openxmlformats.org/officeDocument/2006/relationships/hyperlink" Target="http://cs.wikipedia.org/wiki/Archeologie" TargetMode="External"/><Relationship Id="rId12" Type="http://schemas.openxmlformats.org/officeDocument/2006/relationships/hyperlink" Target="http://cs.wikipedia.org/wiki/Civilizace" TargetMode="External"/><Relationship Id="rId17" Type="http://schemas.openxmlformats.org/officeDocument/2006/relationships/hyperlink" Target="http://cs.wikipedia.org/wiki/Afrika" TargetMode="External"/><Relationship Id="rId2" Type="http://schemas.openxmlformats.org/officeDocument/2006/relationships/hyperlink" Target="http://cs.wikipedia.org/wiki/Menhir" TargetMode="External"/><Relationship Id="rId16" Type="http://schemas.openxmlformats.org/officeDocument/2006/relationships/hyperlink" Target="http://cs.wikipedia.org/wiki/V%C3%BDchodn%C3%AD_Afrika" TargetMode="External"/><Relationship Id="rId20" Type="http://schemas.openxmlformats.org/officeDocument/2006/relationships/hyperlink" Target="http://cs.wikipedia.org/wiki/Ni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Polokruh&amp;action=edit&amp;redlink=1" TargetMode="External"/><Relationship Id="rId11" Type="http://schemas.openxmlformats.org/officeDocument/2006/relationships/hyperlink" Target="http://cs.wikipedia.org/wiki/Starov%C4%9Bk" TargetMode="External"/><Relationship Id="rId5" Type="http://schemas.openxmlformats.org/officeDocument/2006/relationships/hyperlink" Target="http://cs.wikipedia.org/wiki/Elipsa" TargetMode="External"/><Relationship Id="rId15" Type="http://schemas.openxmlformats.org/officeDocument/2006/relationships/hyperlink" Target="http://cs.wikipedia.org/wiki/Severn%C3%AD_Afrika" TargetMode="External"/><Relationship Id="rId10" Type="http://schemas.openxmlformats.org/officeDocument/2006/relationships/hyperlink" Target="http://cs.wikipedia.org/wiki/Britsk%C3%A9_ostrovy" TargetMode="External"/><Relationship Id="rId19" Type="http://schemas.openxmlformats.org/officeDocument/2006/relationships/hyperlink" Target="http://cs.wikipedia.org/wiki/%C5%98eka" TargetMode="External"/><Relationship Id="rId4" Type="http://schemas.openxmlformats.org/officeDocument/2006/relationships/hyperlink" Target="http://cs.wikipedia.org/w/index.php?title=Ov%C3%A1l&amp;action=edit&amp;redlink=1" TargetMode="External"/><Relationship Id="rId9" Type="http://schemas.openxmlformats.org/officeDocument/2006/relationships/hyperlink" Target="http://cs.wikipedia.org/wiki/Svatyn%C4%9B" TargetMode="External"/><Relationship Id="rId14" Type="http://schemas.openxmlformats.org/officeDocument/2006/relationships/hyperlink" Target="http://cs.wikipedia.org/wiki/Bl%C3%ADzk%C3%BD_v%C3%BDcho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fontAlgn="auto">
              <a:spcAft>
                <a:spcPts val="0"/>
              </a:spcAft>
              <a:defRPr/>
            </a:pPr>
            <a: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42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 u="sng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14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endParaRPr lang="cs-CZ" sz="140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+mn-lt"/>
              </a:rPr>
              <a:t>                             DUM č.11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+mn-lt"/>
              </a:rPr>
              <a:t>  </a:t>
            </a:r>
            <a:r>
              <a:rPr lang="cs-CZ" sz="3000" b="1" cap="small" spc="10" dirty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Název školy:                 ZŠ Salvátor, Valašské Meziříčí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Číslo  projektu:             CZ.1.07/1.4.00/21.1158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Název výstupu:            VY_32_INOVACE_VIII.1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oblast:      Člověk a kultura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obor:         Výtvarná 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Téma:                            Výtvarné vyjadřování od  nejstarších dob-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stavby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Datum:                          2011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Ročník:                          druhý stupeň ZŠ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Vzdělávací oblast:       Člověk a společnost –Výtvarná výchova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Metodický materiál:    Určeno pro zkvalitnění výuky a motivaci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v hodinách výtvarné výchovy, jako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materiál k hledání stop v dějinách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                                       výtvarného vyjadřování 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latin typeface="+mn-lt"/>
              </a:rPr>
              <a:t>   Jméno:                          Mgr. Ludmila  Cahová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  <a:latin typeface="+mn-lt"/>
            </a:endParaRPr>
          </a:p>
        </p:txBody>
      </p:sp>
      <p:pic>
        <p:nvPicPr>
          <p:cNvPr id="14341" name="Obrázek 2" descr="OPVK_hor_zakladni_logolink_RGB_cz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04813"/>
            <a:ext cx="784860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332656"/>
            <a:ext cx="5615632" cy="1470025"/>
          </a:xfrm>
        </p:spPr>
        <p:txBody>
          <a:bodyPr>
            <a:normAutofit fontScale="90000"/>
          </a:bodyPr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                </a:t>
            </a:r>
            <a:r>
              <a:rPr lang="cs-CZ" sz="54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Anotace</a:t>
            </a:r>
            <a:endParaRPr lang="cs-CZ" sz="54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b="1" dirty="0" smtClean="0"/>
              <a:t>Výukový materiál má vést k zamyšlení nad vývojem stavebnictví – materiálem staveb a architekturou od nejstarších dob, dovedností zachytit jednoduchým </a:t>
            </a:r>
            <a:r>
              <a:rPr lang="cs-CZ" sz="3200" b="1" dirty="0" err="1" smtClean="0"/>
              <a:t>působem</a:t>
            </a:r>
            <a:r>
              <a:rPr lang="cs-CZ" sz="3200" b="1" dirty="0" smtClean="0"/>
              <a:t> stavbu.</a:t>
            </a:r>
            <a:endParaRPr lang="cs-CZ" sz="3200" b="1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4319587"/>
          </a:xfrm>
        </p:spPr>
        <p:txBody>
          <a:bodyPr>
            <a:normAutofit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u="sng" dirty="0">
                <a:solidFill>
                  <a:srgbClr val="FFFF66"/>
                </a:solidFill>
              </a:rPr>
              <a:t>Architektura </a:t>
            </a:r>
            <a:endParaRPr lang="cs-CZ" sz="2000" b="1" dirty="0">
              <a:solidFill>
                <a:srgbClr val="FFFF66"/>
              </a:solidFill>
            </a:endParaRP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>
                <a:solidFill>
                  <a:srgbClr val="FFFF66"/>
                </a:solidFill>
              </a:rPr>
              <a:t> 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/>
              <a:t>Základním stavebním materiálem – kámen ( chrámy, </a:t>
            </a:r>
            <a:r>
              <a:rPr lang="cs-CZ" sz="2000" b="1" dirty="0" smtClean="0"/>
              <a:t>hrobky</a:t>
            </a:r>
            <a:endParaRPr lang="cs-CZ" sz="2000" b="1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 smtClean="0"/>
              <a:t>                                                                    </a:t>
            </a:r>
            <a:r>
              <a:rPr lang="cs-CZ" sz="2000" b="1" dirty="0"/>
              <a:t>-nepálené cihly a dřevo 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 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u="sng" dirty="0"/>
              <a:t>Architráv</a:t>
            </a:r>
            <a:r>
              <a:rPr lang="cs-CZ" sz="2000" b="1" dirty="0"/>
              <a:t> byl poprvé v jednoduché formě použit již na monumentálních stavbách ve </a:t>
            </a:r>
            <a:r>
              <a:rPr lang="cs-CZ" sz="2000" b="1" u="sng" dirty="0">
                <a:hlinkClick r:id="rId2" tooltip="Starověký Egypt"/>
              </a:rPr>
              <a:t>starověkém Egyptě</a:t>
            </a:r>
            <a:r>
              <a:rPr lang="cs-CZ" sz="2000" b="1" dirty="0"/>
              <a:t>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2000" b="1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5825802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marL="484632" indent="0"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/>
            </a:r>
            <a:br>
              <a:rPr lang="cs-CZ" sz="2000" dirty="0" smtClean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r>
              <a:rPr lang="cs-CZ" sz="20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/>
            </a:r>
            <a:br>
              <a:rPr lang="cs-CZ" sz="20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r>
              <a:rPr lang="cs-CZ" sz="2200" b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</a:t>
            </a:r>
            <a:r>
              <a:rPr lang="cs-CZ" sz="2200" b="1" u="sng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</a:t>
            </a:r>
            <a:r>
              <a:rPr lang="cs-CZ" sz="2200" dirty="0">
                <a:solidFill>
                  <a:schemeClr val="accent6"/>
                </a:solidFill>
                <a:effectLst/>
              </a:rPr>
              <a:t/>
            </a:r>
            <a:br>
              <a:rPr lang="cs-CZ" sz="2200" dirty="0">
                <a:solidFill>
                  <a:schemeClr val="accent6"/>
                </a:solidFill>
                <a:effectLst/>
              </a:rPr>
            </a:br>
            <a:r>
              <a:rPr lang="cs-CZ" sz="2200" dirty="0">
                <a:solidFill>
                  <a:schemeClr val="accent3">
                    <a:lumMod val="50000"/>
                  </a:schemeClr>
                </a:solidFill>
                <a:effectLst/>
              </a:rPr>
              <a:t> </a:t>
            </a:r>
            <a:br>
              <a:rPr lang="cs-CZ" sz="2200" dirty="0">
                <a:solidFill>
                  <a:schemeClr val="accent3">
                    <a:lumMod val="50000"/>
                  </a:schemeClr>
                </a:solidFill>
                <a:effectLst/>
              </a:rPr>
            </a:br>
            <a:r>
              <a:rPr lang="cs-CZ" sz="2200" dirty="0">
                <a:solidFill>
                  <a:schemeClr val="tx1"/>
                </a:solidFill>
                <a:effectLst/>
              </a:rPr>
              <a:t>náhrobní stavby</a:t>
            </a:r>
            <a:br>
              <a:rPr lang="cs-CZ" sz="2200" dirty="0">
                <a:solidFill>
                  <a:schemeClr val="tx1"/>
                </a:solidFill>
                <a:effectLst/>
              </a:rPr>
            </a:br>
            <a:r>
              <a:rPr lang="cs-CZ" sz="2200" dirty="0">
                <a:solidFill>
                  <a:schemeClr val="tx1"/>
                </a:solidFill>
                <a:effectLst/>
              </a:rPr>
              <a:t> </a:t>
            </a:r>
            <a:br>
              <a:rPr lang="cs-CZ" sz="2200" dirty="0">
                <a:solidFill>
                  <a:schemeClr val="tx1"/>
                </a:solidFill>
                <a:effectLst/>
              </a:rPr>
            </a:br>
            <a:r>
              <a:rPr lang="cs-CZ" sz="2200" u="sng" dirty="0">
                <a:solidFill>
                  <a:schemeClr val="accent6"/>
                </a:solidFill>
                <a:effectLst/>
              </a:rPr>
              <a:t>Mastaby</a:t>
            </a:r>
            <a:r>
              <a:rPr lang="cs-CZ" sz="2200" u="sng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 </a:t>
            </a: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 - pohřební komory tvaru zkoseného jehlanu s místem uložení mumie – úředníci a šlechta</a:t>
            </a:r>
            <a:b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 </a:t>
            </a:r>
            <a:b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r>
              <a:rPr lang="cs-CZ" sz="2200" u="sng" dirty="0">
                <a:solidFill>
                  <a:schemeClr val="accent6"/>
                </a:solidFill>
                <a:effectLst/>
              </a:rPr>
              <a:t>Pyramidy</a:t>
            </a:r>
            <a:r>
              <a:rPr lang="cs-CZ" sz="2200" u="sng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 </a:t>
            </a: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– hrobky faraónů, typické stavby  pro Starou a Střední říši – přesně opracované kvádry</a:t>
            </a:r>
            <a:b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 </a:t>
            </a:r>
            <a:b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r>
              <a:rPr lang="cs-CZ" sz="2200" u="sng" dirty="0">
                <a:solidFill>
                  <a:schemeClr val="accent6"/>
                </a:solidFill>
                <a:effectLst/>
              </a:rPr>
              <a:t>Stupňovité pyramidy</a:t>
            </a: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 – typické pro Starou říši –</a:t>
            </a:r>
            <a:r>
              <a:rPr lang="cs-CZ" sz="2200" dirty="0" err="1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Džóserova</a:t>
            </a: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 pyramida v </a:t>
            </a:r>
            <a:r>
              <a:rPr lang="cs-CZ" sz="2200" dirty="0" err="1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Sakkaře</a:t>
            </a: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 – z nepálených, sušených </a:t>
            </a:r>
            <a:b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                                                                                                                                   cihel – 60m vysoká</a:t>
            </a:r>
            <a:b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  <a:t> </a:t>
            </a:r>
            <a:br>
              <a:rPr lang="cs-CZ" sz="2200" dirty="0">
                <a:solidFill>
                  <a:schemeClr val="accent1">
                    <a:tint val="83000"/>
                    <a:satMod val="150000"/>
                  </a:schemeClr>
                </a:solidFill>
                <a:effectLst/>
              </a:rPr>
            </a:br>
            <a:endParaRPr lang="cs-CZ" sz="22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4572000"/>
          </a:xfrm>
        </p:spPr>
        <p:txBody>
          <a:bodyPr>
            <a:noAutofit/>
          </a:bodyPr>
          <a:lstStyle/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  </a:t>
            </a:r>
            <a:r>
              <a:rPr lang="cs-CZ" sz="2000" b="1" dirty="0">
                <a:solidFill>
                  <a:srgbClr val="FFFF66"/>
                </a:solidFill>
              </a:rPr>
              <a:t>Kromlechy</a:t>
            </a:r>
            <a:r>
              <a:rPr lang="cs-CZ" sz="2000" b="1" dirty="0"/>
              <a:t> </a:t>
            </a:r>
            <a:r>
              <a:rPr lang="cs-CZ" sz="2000" b="1" dirty="0" smtClean="0"/>
              <a:t>-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 smtClean="0"/>
              <a:t>okrouhlá </a:t>
            </a:r>
            <a:r>
              <a:rPr lang="cs-CZ" sz="2000" b="1" dirty="0"/>
              <a:t>seskupení jednotlivých vztyčených kamenů, </a:t>
            </a:r>
            <a:r>
              <a:rPr lang="cs-CZ" sz="2000" b="1" u="sng" dirty="0" smtClean="0">
                <a:solidFill>
                  <a:srgbClr val="00B0F0"/>
                </a:solidFill>
              </a:rPr>
              <a:t>m</a:t>
            </a:r>
            <a:r>
              <a:rPr lang="cs-CZ" sz="2000" b="1" u="sng" dirty="0" smtClean="0">
                <a:solidFill>
                  <a:srgbClr val="00B0F0"/>
                </a:solidFill>
                <a:hlinkClick r:id="rId2" tooltip="Menhir"/>
              </a:rPr>
              <a:t>enhirů</a:t>
            </a:r>
            <a:r>
              <a:rPr lang="cs-CZ" sz="2000" b="1" dirty="0"/>
              <a:t>. </a:t>
            </a:r>
            <a:r>
              <a:rPr lang="cs-CZ" sz="2000" b="1" dirty="0" smtClean="0"/>
              <a:t>Mohou </a:t>
            </a:r>
            <a:r>
              <a:rPr lang="cs-CZ" sz="2000" b="1" dirty="0"/>
              <a:t>mít </a:t>
            </a:r>
            <a:r>
              <a:rPr lang="cs-CZ" sz="2000" b="1" dirty="0" smtClean="0"/>
              <a:t>tvar </a:t>
            </a:r>
            <a:r>
              <a:rPr lang="cs-CZ" sz="2000" b="1" u="sng" dirty="0" smtClean="0">
                <a:hlinkClick r:id="rId3" tooltip="Kruh"/>
              </a:rPr>
              <a:t>kruhu</a:t>
            </a:r>
            <a:r>
              <a:rPr lang="cs-CZ" sz="2000" b="1" dirty="0"/>
              <a:t>, </a:t>
            </a:r>
            <a:r>
              <a:rPr lang="cs-CZ" sz="2000" b="1" u="sng" dirty="0">
                <a:hlinkClick r:id="rId4" tooltip="Ovál (stránka neexistuje)"/>
              </a:rPr>
              <a:t>oválu</a:t>
            </a:r>
            <a:r>
              <a:rPr lang="cs-CZ" sz="2000" b="1" dirty="0"/>
              <a:t>, </a:t>
            </a:r>
            <a:r>
              <a:rPr lang="cs-CZ" sz="2000" b="1" u="sng" dirty="0">
                <a:hlinkClick r:id="rId5" tooltip="Elipsa"/>
              </a:rPr>
              <a:t>elipsy</a:t>
            </a:r>
            <a:r>
              <a:rPr lang="cs-CZ" sz="2000" b="1" dirty="0"/>
              <a:t>, ale i neúplného kruhu nebo jen </a:t>
            </a:r>
            <a:r>
              <a:rPr lang="cs-CZ" sz="2000" b="1" u="sng" dirty="0">
                <a:hlinkClick r:id="rId6" tooltip="Polokruh (stránka neexistuje)"/>
              </a:rPr>
              <a:t>polokruhu</a:t>
            </a:r>
            <a:r>
              <a:rPr lang="cs-CZ" sz="2000" b="1" dirty="0"/>
              <a:t>. Proto </a:t>
            </a:r>
            <a:r>
              <a:rPr lang="cs-CZ" sz="2000" b="1" u="sng" dirty="0">
                <a:hlinkClick r:id="rId7" tooltip="Archeologie"/>
              </a:rPr>
              <a:t>archeologové</a:t>
            </a:r>
            <a:r>
              <a:rPr lang="cs-CZ" sz="2000" b="1" dirty="0"/>
              <a:t> před obecněji užívaným termínem </a:t>
            </a:r>
            <a:r>
              <a:rPr lang="cs-CZ" sz="2000" b="1" i="1" dirty="0"/>
              <a:t>kamenný kruh</a:t>
            </a:r>
            <a:r>
              <a:rPr lang="cs-CZ" sz="2000" b="1" dirty="0"/>
              <a:t> upřednostňují </a:t>
            </a:r>
            <a:r>
              <a:rPr lang="cs-CZ" sz="2000" b="1" dirty="0" smtClean="0"/>
              <a:t>označení </a:t>
            </a:r>
            <a:r>
              <a:rPr lang="cs-CZ" sz="2000" b="1" dirty="0"/>
              <a:t>kromlech. </a:t>
            </a:r>
            <a:r>
              <a:rPr lang="cs-CZ" sz="2000" b="1" dirty="0" smtClean="0"/>
              <a:t>Jde zřejmě </a:t>
            </a:r>
            <a:r>
              <a:rPr lang="cs-CZ" sz="2000" b="1" dirty="0"/>
              <a:t>o vývojově nejmladší typ </a:t>
            </a:r>
            <a:r>
              <a:rPr lang="cs-CZ" sz="2000" b="1" u="sng" dirty="0">
                <a:hlinkClick r:id="rId8" tooltip="Megalit"/>
              </a:rPr>
              <a:t>megalitických</a:t>
            </a:r>
            <a:r>
              <a:rPr lang="cs-CZ" sz="2000" b="1" dirty="0"/>
              <a:t> okrouhlých </a:t>
            </a:r>
            <a:r>
              <a:rPr lang="cs-CZ" sz="2000" b="1" u="sng" dirty="0">
                <a:hlinkClick r:id="rId9" tooltip="Svatyně"/>
              </a:rPr>
              <a:t>svatyní</a:t>
            </a:r>
            <a:r>
              <a:rPr lang="cs-CZ" sz="2000" b="1" dirty="0"/>
              <a:t> </a:t>
            </a:r>
            <a:r>
              <a:rPr lang="cs-CZ" sz="2000" b="1" dirty="0" smtClean="0"/>
              <a:t> - shromaždišť např. </a:t>
            </a:r>
            <a:r>
              <a:rPr lang="cs-CZ" sz="2000" b="1" u="sng" dirty="0" smtClean="0">
                <a:hlinkClick r:id="rId10" tooltip="Britské ostrovy"/>
              </a:rPr>
              <a:t>Britské ostrovy</a:t>
            </a:r>
            <a:r>
              <a:rPr lang="cs-CZ" sz="2000" b="1" dirty="0" smtClean="0"/>
              <a:t> </a:t>
            </a:r>
            <a:endParaRPr lang="cs-CZ" sz="2000" b="1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                                                    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                                                         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/>
              <a:t> </a:t>
            </a:r>
            <a:r>
              <a:rPr lang="cs-CZ" sz="2000" b="1" u="sng" dirty="0">
                <a:solidFill>
                  <a:srgbClr val="FFC000"/>
                </a:solidFill>
              </a:rPr>
              <a:t>UMĚNÍ EGYPTA </a:t>
            </a:r>
            <a:endParaRPr lang="cs-CZ" sz="2000" b="1" dirty="0">
              <a:solidFill>
                <a:srgbClr val="FFC000"/>
              </a:solidFill>
            </a:endParaRP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 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>
                <a:solidFill>
                  <a:srgbClr val="FFFF66"/>
                </a:solidFill>
              </a:rPr>
              <a:t>Starověký Egypt </a:t>
            </a:r>
            <a:r>
              <a:rPr lang="cs-CZ" sz="2000" b="1" dirty="0"/>
              <a:t>byl jednou z významných a také nejstarších </a:t>
            </a:r>
            <a:r>
              <a:rPr lang="cs-CZ" sz="2000" b="1" u="sng" dirty="0">
                <a:hlinkClick r:id="rId11" tooltip="Starověk"/>
              </a:rPr>
              <a:t>starověkých</a:t>
            </a:r>
            <a:r>
              <a:rPr lang="cs-CZ" sz="2000" b="1" u="sng" dirty="0"/>
              <a:t> </a:t>
            </a:r>
            <a:r>
              <a:rPr lang="cs-CZ" sz="2000" b="1" u="sng" dirty="0">
                <a:hlinkClick r:id="rId12" tooltip="Civilizace"/>
              </a:rPr>
              <a:t>civilizací</a:t>
            </a:r>
            <a:r>
              <a:rPr lang="cs-CZ" sz="2000" b="1" dirty="0"/>
              <a:t> ve </a:t>
            </a:r>
            <a:r>
              <a:rPr lang="cs-CZ" sz="2000" b="1" u="sng" dirty="0">
                <a:hlinkClick r:id="rId13" tooltip="Středomoří"/>
              </a:rPr>
              <a:t>Středomoří</a:t>
            </a:r>
            <a:r>
              <a:rPr lang="cs-CZ" sz="2000" b="1" dirty="0"/>
              <a:t> a na </a:t>
            </a:r>
            <a:r>
              <a:rPr lang="cs-CZ" sz="2000" b="1" u="sng" dirty="0">
                <a:hlinkClick r:id="rId14" tooltip="Blízký východ"/>
              </a:rPr>
              <a:t>Předním východě</a:t>
            </a:r>
            <a:r>
              <a:rPr lang="cs-CZ" sz="2000" b="1" dirty="0"/>
              <a:t>. Jejím centrem byla oblast </a:t>
            </a:r>
            <a:r>
              <a:rPr lang="cs-CZ" sz="2000" b="1" u="sng" dirty="0">
                <a:hlinkClick r:id="rId15" tooltip="Severní Afrika"/>
              </a:rPr>
              <a:t>severo</a:t>
            </a:r>
            <a:r>
              <a:rPr lang="cs-CZ" sz="2000" b="1" u="sng" dirty="0">
                <a:hlinkClick r:id="rId16" tooltip="Východní Afrika"/>
              </a:rPr>
              <a:t>východní</a:t>
            </a:r>
            <a:r>
              <a:rPr lang="cs-CZ" sz="2000" b="1" dirty="0"/>
              <a:t> </a:t>
            </a:r>
            <a:r>
              <a:rPr lang="cs-CZ" sz="2000" b="1" u="sng" dirty="0">
                <a:hlinkClick r:id="rId17" tooltip="Afrika"/>
              </a:rPr>
              <a:t>Afriky</a:t>
            </a:r>
            <a:r>
              <a:rPr lang="cs-CZ" sz="2000" b="1" dirty="0"/>
              <a:t> na území dnešního </a:t>
            </a:r>
            <a:r>
              <a:rPr lang="cs-CZ" sz="2000" b="1" u="sng" dirty="0">
                <a:hlinkClick r:id="rId18" tooltip="Egypt"/>
              </a:rPr>
              <a:t>Egypta</a:t>
            </a:r>
            <a:r>
              <a:rPr lang="cs-CZ" sz="2000" b="1" dirty="0"/>
              <a:t>, kde se soustředila podél dolního toku </a:t>
            </a:r>
            <a:r>
              <a:rPr lang="cs-CZ" sz="2000" b="1" u="sng" dirty="0">
                <a:hlinkClick r:id="rId19" tooltip="Řeka"/>
              </a:rPr>
              <a:t>řeky</a:t>
            </a:r>
            <a:r>
              <a:rPr lang="cs-CZ" sz="2000" b="1" dirty="0"/>
              <a:t> </a:t>
            </a:r>
            <a:r>
              <a:rPr lang="cs-CZ" sz="2000" b="1" u="sng" dirty="0">
                <a:hlinkClick r:id="rId20" tooltip="Nil"/>
              </a:rPr>
              <a:t>Nilu</a:t>
            </a:r>
            <a:endParaRPr lang="cs-CZ" sz="2000" b="1" dirty="0"/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/>
              <a:t> 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04813"/>
            <a:ext cx="8229600" cy="6337300"/>
          </a:xfrm>
        </p:spPr>
        <p:txBody>
          <a:bodyPr>
            <a:noAutofit/>
          </a:bodyPr>
          <a:lstStyle/>
          <a:p>
            <a:endParaRPr lang="cs-CZ" sz="2000" b="1" u="sng" smtClean="0">
              <a:solidFill>
                <a:srgbClr val="FF33CC"/>
              </a:solidFill>
            </a:endParaRPr>
          </a:p>
          <a:p>
            <a:r>
              <a:rPr lang="cs-CZ" sz="2000" b="1" u="sng" smtClean="0">
                <a:solidFill>
                  <a:srgbClr val="FF33CC"/>
                </a:solidFill>
              </a:rPr>
              <a:t>Megalitické stavby  </a:t>
            </a:r>
            <a:endParaRPr lang="cs-CZ" sz="2000" smtClean="0">
              <a:solidFill>
                <a:srgbClr val="FF33CC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2000" b="1" smtClean="0">
                <a:solidFill>
                  <a:srgbClr val="FF33CC"/>
                </a:solidFill>
              </a:rPr>
              <a:t> </a:t>
            </a:r>
            <a:endParaRPr lang="cs-CZ" sz="2000" smtClean="0">
              <a:solidFill>
                <a:srgbClr val="FF33CC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2000" smtClean="0"/>
              <a:t>Kamenné bloky a stavby roztroušené po Evropě, severní Africe,   Indii, Oceánii – vznikaly v době mladší doby kamenné.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</a:t>
            </a:r>
            <a:r>
              <a:rPr lang="cs-CZ" sz="2000" u="sng" smtClean="0"/>
              <a:t> Typy megalitů</a:t>
            </a:r>
            <a:r>
              <a:rPr lang="cs-CZ" sz="2000" smtClean="0"/>
              <a:t>:</a:t>
            </a:r>
          </a:p>
          <a:p>
            <a:r>
              <a:rPr lang="cs-CZ" sz="2000" smtClean="0">
                <a:solidFill>
                  <a:srgbClr val="FFFF66"/>
                </a:solidFill>
              </a:rPr>
              <a:t>                                 </a:t>
            </a:r>
            <a:r>
              <a:rPr lang="cs-CZ" sz="2000" b="1" smtClean="0">
                <a:solidFill>
                  <a:srgbClr val="FFFF66"/>
                </a:solidFill>
              </a:rPr>
              <a:t>Menhíry </a:t>
            </a:r>
            <a:r>
              <a:rPr lang="cs-CZ" sz="2000" smtClean="0"/>
              <a:t>– vysoké neopracované kamenné bloky, stojící volně v přírodě, nebo seskupeny v  řadách, či kruzích okolí města Carnac v Bretani ve Francii, Klobouky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u Slaného v ČR</a:t>
            </a:r>
          </a:p>
          <a:p>
            <a:r>
              <a:rPr lang="cs-CZ" sz="2000" smtClean="0"/>
              <a:t>                                  </a:t>
            </a:r>
            <a:r>
              <a:rPr lang="cs-CZ" sz="2000" b="1" smtClean="0">
                <a:solidFill>
                  <a:srgbClr val="FFFF66"/>
                </a:solidFill>
              </a:rPr>
              <a:t>Dolomeny</a:t>
            </a:r>
            <a:r>
              <a:rPr lang="cs-CZ" sz="2000" smtClean="0">
                <a:solidFill>
                  <a:srgbClr val="FFFF66"/>
                </a:solidFill>
              </a:rPr>
              <a:t> </a:t>
            </a:r>
            <a:r>
              <a:rPr lang="cs-CZ" sz="2000" smtClean="0"/>
              <a:t>– kamenné stoly – ze svislých neopracovaných kamenů, přes které je přeložen kámen plochý</a:t>
            </a:r>
            <a:endParaRPr lang="cs-CZ" sz="2000" smtClean="0">
              <a:solidFill>
                <a:srgbClr val="FFFF66"/>
              </a:solidFill>
            </a:endParaRPr>
          </a:p>
          <a:p>
            <a:r>
              <a:rPr lang="cs-CZ" sz="2000" b="1" smtClean="0">
                <a:solidFill>
                  <a:srgbClr val="FFFF66"/>
                </a:solidFill>
              </a:rPr>
              <a:t>                                  Tumulus</a:t>
            </a:r>
            <a:r>
              <a:rPr lang="cs-CZ" sz="2000" smtClean="0"/>
              <a:t> – pohřební komory a svatyně – dolomeny překryté zeminou a kameny – Bretaň - Francie   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4572000"/>
          </a:xfrm>
        </p:spPr>
        <p:txBody>
          <a:bodyPr>
            <a:noAutofit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3</a:t>
            </a:r>
            <a:r>
              <a:rPr lang="cs-CZ" sz="2000" dirty="0"/>
              <a:t>. tisíciletí př. n. l. - první centralistický stát v povoní řeky Nilu – v čele stál faraon – zástupce boha na zemi. Vzniká kult pohřbívání – víra, že nesmrtelnost závisí na uchování těla  - </a:t>
            </a:r>
            <a:r>
              <a:rPr lang="cs-CZ" sz="2000" dirty="0" smtClean="0"/>
              <a:t>balzamování </a:t>
            </a:r>
            <a:r>
              <a:rPr lang="cs-CZ" sz="2000" dirty="0"/>
              <a:t>a mumifikace – nákladné náhrobky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  <a:endParaRPr lang="cs-CZ" sz="2000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2000" dirty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2000" dirty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2000" dirty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err="1"/>
              <a:t>předdynastické</a:t>
            </a:r>
            <a:r>
              <a:rPr lang="cs-CZ" sz="2000" dirty="0"/>
              <a:t> období – 5 000 - 3 000 let př. n. l.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Stará říše                      </a:t>
            </a:r>
            <a:r>
              <a:rPr lang="cs-CZ" sz="2000" dirty="0" smtClean="0"/>
              <a:t>      </a:t>
            </a:r>
            <a:r>
              <a:rPr lang="cs-CZ" sz="2000" dirty="0"/>
              <a:t>- 3 000 – 2200 let př. n. l. 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Střední říše                   </a:t>
            </a:r>
            <a:r>
              <a:rPr lang="cs-CZ" sz="2000" dirty="0" smtClean="0"/>
              <a:t>      </a:t>
            </a:r>
            <a:r>
              <a:rPr lang="cs-CZ" sz="2000" dirty="0"/>
              <a:t>- 2 200 –1 500 let př. n. l.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Nová říše                     </a:t>
            </a:r>
            <a:r>
              <a:rPr lang="cs-CZ" sz="2000" dirty="0" smtClean="0"/>
              <a:t>      </a:t>
            </a:r>
            <a:r>
              <a:rPr lang="cs-CZ" sz="2000" dirty="0"/>
              <a:t>- 1 500 – 1000 let př. n. l. 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/>
              <a:t>Po dobytí Egypta Alexandrem Makedonským -Velikým – 332 př. n. l. došlo k připojení k říši Římské a ovlivnění helénistickou kulturou 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  <a:p>
            <a:pPr marL="64008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/>
              <a:t> </a:t>
            </a:r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 flipV="1">
            <a:off x="468313" y="6811963"/>
            <a:ext cx="8229600" cy="46037"/>
          </a:xfrm>
        </p:spPr>
        <p:txBody>
          <a:bodyPr/>
          <a:lstStyle/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</p:txBody>
      </p:sp>
      <p:sp>
        <p:nvSpPr>
          <p:cNvPr id="21506" name="Obdélník 3"/>
          <p:cNvSpPr>
            <a:spLocks noChangeArrowheads="1"/>
          </p:cNvSpPr>
          <p:nvPr/>
        </p:nvSpPr>
        <p:spPr bwMode="auto">
          <a:xfrm>
            <a:off x="3695700" y="3244850"/>
            <a:ext cx="1752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Massimo Baldi</a:t>
            </a:r>
          </a:p>
        </p:txBody>
      </p:sp>
      <p:sp>
        <p:nvSpPr>
          <p:cNvPr id="21507" name="Obdélník 4"/>
          <p:cNvSpPr>
            <a:spLocks noChangeArrowheads="1"/>
          </p:cNvSpPr>
          <p:nvPr/>
        </p:nvSpPr>
        <p:spPr bwMode="auto">
          <a:xfrm>
            <a:off x="539750" y="5732463"/>
            <a:ext cx="9144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entury Gothic" pitchFamily="34" charset="0"/>
              </a:rPr>
              <a:t>MASSIMO BALDI. </a:t>
            </a:r>
            <a:r>
              <a:rPr lang="cs-CZ" sz="900" i="1">
                <a:latin typeface="Century Gothic" pitchFamily="34" charset="0"/>
              </a:rPr>
              <a:t>Soubor:ItaliaRomaForoAugustoTempioArchitrave.jpg Skočit na: Navigace, Hledání</a:t>
            </a:r>
            <a:r>
              <a:rPr lang="cs-CZ" sz="900">
                <a:latin typeface="Century Gothic" pitchFamily="34" charset="0"/>
              </a:rPr>
              <a:t> [online]. [cit. 16.5.2013]. Dostupný na WWW: http://cs.wikipedia.org/wiki/Soubor:ItaliaRomaForoAugustoTempioArchitrave.jpg </a:t>
            </a:r>
          </a:p>
        </p:txBody>
      </p:sp>
      <p:pic>
        <p:nvPicPr>
          <p:cNvPr id="21508" name="Picture 2" descr="Soubor:ItaliaRomaForoAugustoTempioArchitrav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04813"/>
            <a:ext cx="76200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Documents and Settings\ucitel\Plocha\Nová složka (3)\Megalitické stavby - mozaika - příloha č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333375"/>
            <a:ext cx="4591050" cy="622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newsfla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 výukovém materiálu byly použity fotografie a obrázky – /zdroj uveden pod kopiemi/, přednášky dějin umění –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4558</TotalTime>
  <Words>403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10</vt:i4>
      </vt:variant>
    </vt:vector>
  </HeadingPairs>
  <TitlesOfParts>
    <vt:vector size="24" baseType="lpstr">
      <vt:lpstr>Century Gothic</vt:lpstr>
      <vt:lpstr>Arial</vt:lpstr>
      <vt:lpstr>Wingdings 2</vt:lpstr>
      <vt:lpstr>Verdana</vt:lpstr>
      <vt:lpstr>Calibri</vt:lpstr>
      <vt:lpstr>Franklin Gothic Heavy</vt:lpstr>
      <vt:lpstr>Talent</vt:lpstr>
      <vt:lpstr>Talent</vt:lpstr>
      <vt:lpstr>Talent</vt:lpstr>
      <vt:lpstr>Talent</vt:lpstr>
      <vt:lpstr>Talent</vt:lpstr>
      <vt:lpstr>Talent</vt:lpstr>
      <vt:lpstr>Talent</vt:lpstr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SlamovaLi</cp:lastModifiedBy>
  <cp:revision>434</cp:revision>
  <dcterms:created xsi:type="dcterms:W3CDTF">2011-07-15T08:45:18Z</dcterms:created>
  <dcterms:modified xsi:type="dcterms:W3CDTF">2013-06-26T10:20:29Z</dcterms:modified>
</cp:coreProperties>
</file>