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4" r:id="rId6"/>
    <p:sldId id="261" r:id="rId7"/>
    <p:sldId id="263" r:id="rId8"/>
    <p:sldId id="265" r:id="rId9"/>
    <p:sldId id="262" r:id="rId10"/>
    <p:sldId id="266" r:id="rId11"/>
    <p:sldId id="25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315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701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116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555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951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321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213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23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006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3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32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092BF-CBF4-4074-9AE1-A27E5C8E39F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6A3A4-D193-45A0-9C29-FAC7428B83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70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iademmeerkatze.jpg" TargetMode="External"/><Relationship Id="rId3" Type="http://schemas.openxmlformats.org/officeDocument/2006/relationships/hyperlink" Target="http://cs.wikipedia.org/wiki/Soubor:Primatenskelett-drawing.jpg" TargetMode="External"/><Relationship Id="rId7" Type="http://schemas.openxmlformats.org/officeDocument/2006/relationships/hyperlink" Target="https://cs.wikipedia.org/wiki/Soubor:Black_Howler_Monkey_Alouatta_caraya_1600px.jpg" TargetMode="External"/><Relationship Id="rId12" Type="http://schemas.openxmlformats.org/officeDocument/2006/relationships/hyperlink" Target="https://cs.wikipedia.org/wiki/Soubor:Chimpanzee-Head.jpg" TargetMode="External"/><Relationship Id="rId2" Type="http://schemas.openxmlformats.org/officeDocument/2006/relationships/hyperlink" Target="https://en.wikipedia.org/wiki/File:Range_of_Non-human_Primates.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s.wikipedia.org/wiki/Soubor:Wei%C3%9Fb%C3%BCschelaffe_(Callithrix_jacchus).jpg" TargetMode="External"/><Relationship Id="rId11" Type="http://schemas.openxmlformats.org/officeDocument/2006/relationships/hyperlink" Target="https://cs.wikipedia.org/wiki/Soubor:Male_silverback_Gorilla.JPG" TargetMode="External"/><Relationship Id="rId5" Type="http://schemas.openxmlformats.org/officeDocument/2006/relationships/hyperlink" Target="https://cs.wikipedia.org/wiki/Soubor:Eulemur_coronatus_male_(Frank_Wouters).jpg" TargetMode="External"/><Relationship Id="rId10" Type="http://schemas.openxmlformats.org/officeDocument/2006/relationships/hyperlink" Target="https://cs.wikipedia.org/wiki/Soubor:Orangut%C3%A1n_male.jpg" TargetMode="External"/><Relationship Id="rId4" Type="http://schemas.openxmlformats.org/officeDocument/2006/relationships/hyperlink" Target="http://cs.wikipedia.org/wiki/Soubor:Ring_tailed_lemurs.jpg" TargetMode="External"/><Relationship Id="rId9" Type="http://schemas.openxmlformats.org/officeDocument/2006/relationships/hyperlink" Target="http://cs.wikipedia.org/wiki/Soubor:Male_Guinea_Baboon_in_Nuremberg_Zo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397227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VY_32_INOVACE_01_16B_Primáti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>
                          <a:effectLst/>
                          <a:latin typeface="+mn-lt"/>
                        </a:rPr>
                        <a:t>Přírodopis savců a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517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230971" cy="424731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primátů, s jejich tříděním,</a:t>
            </a:r>
          </a:p>
          <a:p>
            <a:r>
              <a:rPr lang="cs-CZ" dirty="0" smtClean="0"/>
              <a:t>základními druhy a důvody ohrožení.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skupinu primátů z hlediska stavby těla, rozvoje inteligence,</a:t>
            </a:r>
          </a:p>
          <a:p>
            <a:r>
              <a:rPr lang="cs-CZ" dirty="0" smtClean="0"/>
              <a:t>rozšíření a jejich třídění. Bude umět vyjmenovat důležité druhy primátů a bude znát</a:t>
            </a:r>
          </a:p>
          <a:p>
            <a:r>
              <a:rPr lang="cs-CZ" dirty="0" smtClean="0"/>
              <a:t>důvody jejich ohrožení.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1</a:t>
            </a:r>
            <a:r>
              <a:rPr lang="cs-CZ" dirty="0" smtClean="0"/>
              <a:t>. 12.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4. 12. 2012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095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/>
              <a:t>Primáti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83884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29778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Charakteristika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052736"/>
            <a:ext cx="8972649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tropy a subtropy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pouze rod Homo obývá skoro celou Zemi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nejstarší primáti již na přelomu druhohor a třetihor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velká rozmanitost (70 – 200 kg)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věda zkoumající primáty: </a:t>
            </a:r>
            <a:r>
              <a:rPr lang="cs-CZ" sz="3200" i="1" dirty="0" err="1" smtClean="0"/>
              <a:t>primatologie</a:t>
            </a:r>
            <a:endParaRPr lang="cs-CZ" sz="3200" i="1" dirty="0" smtClean="0"/>
          </a:p>
        </p:txBody>
      </p:sp>
      <p:pic>
        <p:nvPicPr>
          <p:cNvPr id="1026" name="Picture 2" descr="File:Range of Non-human Primat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520" y="3645024"/>
            <a:ext cx="6107832" cy="319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3049" y="657760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02525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160999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Třídění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11760" y="592953"/>
            <a:ext cx="2723502" cy="76944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řád. </a:t>
            </a:r>
            <a:r>
              <a:rPr lang="cs-CZ" sz="4400" b="1" dirty="0" smtClean="0"/>
              <a:t>Primáti</a:t>
            </a:r>
            <a:endParaRPr lang="cs-CZ" sz="4400" b="1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1437573" y="1434401"/>
            <a:ext cx="2337058" cy="88674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809347" y="1434401"/>
            <a:ext cx="1442915" cy="88674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70723" y="2537169"/>
            <a:ext cx="2241319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podřád</a:t>
            </a:r>
          </a:p>
          <a:p>
            <a:pPr algn="ctr"/>
            <a:r>
              <a:rPr lang="cs-CZ" sz="4000" dirty="0" smtClean="0"/>
              <a:t>poloopice</a:t>
            </a:r>
            <a:endParaRPr lang="cs-CZ" sz="40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3994613" y="3473273"/>
            <a:ext cx="1316450" cy="5992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313561" y="3473273"/>
            <a:ext cx="1143744" cy="5992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555776" y="4193353"/>
            <a:ext cx="2385910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skupina</a:t>
            </a:r>
          </a:p>
          <a:p>
            <a:pPr algn="ctr"/>
            <a:r>
              <a:rPr lang="cs-CZ" sz="4000" dirty="0" smtClean="0"/>
              <a:t>ploskonosí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29686" y="4193352"/>
            <a:ext cx="2055243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kupina</a:t>
            </a:r>
          </a:p>
          <a:p>
            <a:pPr algn="ctr"/>
            <a:r>
              <a:rPr lang="cs-CZ" sz="4000" dirty="0" smtClean="0"/>
              <a:t>úzkonosí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94491" y="2518574"/>
            <a:ext cx="2786277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podřád</a:t>
            </a:r>
          </a:p>
          <a:p>
            <a:pPr algn="ctr"/>
            <a:r>
              <a:rPr lang="cs-CZ" sz="4000" dirty="0" smtClean="0"/>
              <a:t>vyšší primáti</a:t>
            </a:r>
            <a:endParaRPr lang="cs-CZ" sz="4000" dirty="0"/>
          </a:p>
        </p:txBody>
      </p:sp>
      <p:cxnSp>
        <p:nvCxnSpPr>
          <p:cNvPr id="16" name="Přímá spojnice se šipkou 15"/>
          <p:cNvCxnSpPr/>
          <p:nvPr/>
        </p:nvCxnSpPr>
        <p:spPr>
          <a:xfrm flipH="1">
            <a:off x="5287629" y="5227015"/>
            <a:ext cx="1316450" cy="5992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6606577" y="5227015"/>
            <a:ext cx="1143744" cy="5992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995936" y="5951602"/>
            <a:ext cx="1859355" cy="861774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nadčeleď</a:t>
            </a:r>
          </a:p>
          <a:p>
            <a:pPr algn="ctr"/>
            <a:r>
              <a:rPr lang="cs-CZ" sz="3200" dirty="0" smtClean="0"/>
              <a:t>kočkodani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919003" y="5951602"/>
            <a:ext cx="1662636" cy="861774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nadčeleď</a:t>
            </a:r>
          </a:p>
          <a:p>
            <a:pPr algn="ctr"/>
            <a:r>
              <a:rPr lang="cs-CZ" sz="3200" dirty="0" smtClean="0"/>
              <a:t>hominidi</a:t>
            </a:r>
          </a:p>
        </p:txBody>
      </p:sp>
    </p:spTree>
    <p:extLst>
      <p:ext uri="{BB962C8B-B14F-4D97-AF65-F5344CB8AC3E}">
        <p14:creationId xmlns:p14="http://schemas.microsoft.com/office/powerpoint/2010/main" val="300063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4" grpId="0" animBg="1"/>
      <p:bldP spid="15" grpId="0" animBg="1"/>
      <p:bldP spid="9" grpId="0" animBg="1"/>
      <p:bldP spid="13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rimatenskelett-draw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27" y="312911"/>
            <a:ext cx="5760640" cy="642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643359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53789" y="54586"/>
            <a:ext cx="387715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Kostra člověka a gorily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5332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03272"/>
            <a:ext cx="222625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Poloopice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7504" y="895360"/>
            <a:ext cx="4174797" cy="267765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Asie, Afrika (Madagaskar)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vývojově nižší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menší než opice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žijí na stromech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ětšinou noční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dobrý čich a sluch</a:t>
            </a:r>
            <a:endParaRPr lang="cs-CZ" sz="2800" dirty="0"/>
          </a:p>
        </p:txBody>
      </p:sp>
      <p:pic>
        <p:nvPicPr>
          <p:cNvPr id="2050" name="Picture 2" descr="Soubor:Ring tailed lemu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427" y="83689"/>
            <a:ext cx="3320647" cy="423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157336" y="400797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4509120"/>
            <a:ext cx="1615892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lemur </a:t>
            </a:r>
            <a:r>
              <a:rPr lang="cs-CZ" sz="2400" dirty="0" err="1" smtClean="0"/>
              <a:t>katta</a:t>
            </a:r>
            <a:endParaRPr lang="cs-CZ" sz="2400" dirty="0"/>
          </a:p>
        </p:txBody>
      </p:sp>
      <p:pic>
        <p:nvPicPr>
          <p:cNvPr id="2054" name="Picture 6" descr="Soubor:Eulemur coronatus male (Frank Wouters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37937"/>
            <a:ext cx="4176464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878920" y="646168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052724" y="5805264"/>
            <a:ext cx="2235612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lemur korunkatý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1058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03272"/>
            <a:ext cx="542295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Vyšší primáti - ploskonosí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895360"/>
            <a:ext cx="4710072" cy="310854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Střední a Jižní Amerika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nejvíce v Amazonii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široká nosní přepážka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mohutný, často chápavý ocas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všežravci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většinou denní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život na stromech</a:t>
            </a:r>
            <a:endParaRPr lang="cs-CZ" sz="2800" dirty="0"/>
          </a:p>
        </p:txBody>
      </p:sp>
      <p:pic>
        <p:nvPicPr>
          <p:cNvPr id="3074" name="Picture 2" descr="Soubor:Weißbüschelaffe (Callithrix jacchus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1"/>
            <a:ext cx="3528392" cy="27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23928" y="650969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023" y="6036096"/>
            <a:ext cx="2480807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kosman bělovousý</a:t>
            </a:r>
            <a:endParaRPr lang="cs-CZ" sz="2400" dirty="0"/>
          </a:p>
        </p:txBody>
      </p:sp>
      <p:pic>
        <p:nvPicPr>
          <p:cNvPr id="3076" name="Picture 4" descr="Soubor:Black Howler Monkey Alouatta caraya 1600p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037" y="895360"/>
            <a:ext cx="3972451" cy="471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385417" y="530732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60473" y="5307327"/>
            <a:ext cx="1869038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vřešťan černý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6095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44624"/>
            <a:ext cx="524983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Vyšší primáti – úzkonosí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836712"/>
            <a:ext cx="4759123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Afrika, Asie (Starý svět)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úzká nosní přepážka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výrazné nadočnicové oblouky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pohyblivý palec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drápy se proměnily v nehty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ocas často redukovaný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šežravci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dokonalý zrak (barevný)</a:t>
            </a:r>
          </a:p>
        </p:txBody>
      </p:sp>
      <p:pic>
        <p:nvPicPr>
          <p:cNvPr id="4098" name="Picture 2" descr="Soubor:Diademmeerkat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95360"/>
            <a:ext cx="3955907" cy="426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385417" y="485064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pic>
        <p:nvPicPr>
          <p:cNvPr id="4100" name="Picture 4" descr="Soubor:Male Guinea Baboon in Nuremberg Zo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893" y="4437112"/>
            <a:ext cx="3096344" cy="232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035237" y="645159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79023" y="6036096"/>
            <a:ext cx="2242602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pavián guinejský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64706" y="290845"/>
            <a:ext cx="2621872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kočkodan bělohrdlý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1031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4624"/>
            <a:ext cx="594310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Vyšší primáti – úzkonosí - hominidi</a:t>
            </a:r>
            <a:endParaRPr lang="cs-CZ" sz="3200" dirty="0"/>
          </a:p>
        </p:txBody>
      </p:sp>
      <p:pic>
        <p:nvPicPr>
          <p:cNvPr id="5122" name="Picture 2" descr="Soubor:Orangután ma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3"/>
            <a:ext cx="420946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364502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  <p:pic>
        <p:nvPicPr>
          <p:cNvPr id="5124" name="Picture 4" descr="Soubor:Male silverback Goril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12991"/>
            <a:ext cx="3096344" cy="31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413504" y="3156487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10</a:t>
            </a:r>
            <a:endParaRPr lang="cs-CZ" sz="1400" dirty="0"/>
          </a:p>
        </p:txBody>
      </p:sp>
      <p:pic>
        <p:nvPicPr>
          <p:cNvPr id="5126" name="Picture 6" descr="Soubor:Chimpanzee-He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16" y="3755362"/>
            <a:ext cx="3034484" cy="303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1817" y="6482069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11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53292" y="6475435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12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35893" y="735087"/>
            <a:ext cx="1471428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orangutan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53803" y="2551685"/>
            <a:ext cx="884666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gorila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97540" y="5733256"/>
            <a:ext cx="1213794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šimpanz</a:t>
            </a:r>
            <a:endParaRPr lang="cs-CZ" sz="2400" dirty="0"/>
          </a:p>
        </p:txBody>
      </p:sp>
      <p:pic>
        <p:nvPicPr>
          <p:cNvPr id="5130" name="Picture 10" descr="File:Akha cropped hir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780" y="3284984"/>
            <a:ext cx="2090096" cy="349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628780" y="5865085"/>
            <a:ext cx="975395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člověk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065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88640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954732"/>
            <a:ext cx="894988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1.12.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https://</a:t>
            </a:r>
            <a:r>
              <a:rPr lang="cs-CZ" sz="1050" dirty="0" smtClean="0">
                <a:hlinkClick r:id="rId2"/>
              </a:rPr>
              <a:t>en.wikipedia.org/wiki/File:Range_of_Non-human_Primates.png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1.12.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cs.wikipedia.org/wiki/Soubor:Primatenskelett-drawing.jpg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PINGSTONE, Adrian.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1.12.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cs.wikipedia.org/wiki/Soubor:Ring_tailed_lemurs.jpg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900" dirty="0"/>
              <a:t>WOUTERS, Frank.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1.12. 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5"/>
              </a:rPr>
              <a:t>https://cs.wikipedia.org/wiki/Soubor:Eulemur_coronatus_male_(Frank_Wouters).</a:t>
            </a:r>
            <a:r>
              <a:rPr lang="cs-CZ" sz="900" dirty="0" smtClean="0">
                <a:hlinkClick r:id="rId5"/>
              </a:rPr>
              <a:t>jpg</a:t>
            </a:r>
            <a:endParaRPr lang="cs-CZ" sz="900" dirty="0" smtClean="0"/>
          </a:p>
          <a:p>
            <a:r>
              <a:rPr lang="cs-CZ" sz="1050" dirty="0" smtClean="0"/>
              <a:t>Obr. 5: </a:t>
            </a:r>
            <a:r>
              <a:rPr lang="cs-CZ" sz="900" dirty="0"/>
              <a:t>SPEKKING, </a:t>
            </a:r>
            <a:r>
              <a:rPr lang="cs-CZ" sz="900" dirty="0" err="1"/>
              <a:t>Raimond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1.12. 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6"/>
              </a:rPr>
              <a:t>https://cs.wikipedia.org/wiki/Soubor:Wei%C3%9Fb%C3%BCschelaffe_(Callithrix_jacchus).</a:t>
            </a:r>
            <a:r>
              <a:rPr lang="cs-CZ" sz="900" dirty="0" smtClean="0">
                <a:hlinkClick r:id="rId6"/>
              </a:rPr>
              <a:t>jpg</a:t>
            </a:r>
            <a:endParaRPr lang="cs-CZ" sz="900" dirty="0" smtClean="0"/>
          </a:p>
          <a:p>
            <a:r>
              <a:rPr lang="cs-CZ" sz="1050" dirty="0" smtClean="0"/>
              <a:t>Obr. 6: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1.12. 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7"/>
              </a:rPr>
              <a:t>https://</a:t>
            </a:r>
            <a:r>
              <a:rPr lang="cs-CZ" sz="900" dirty="0" smtClean="0">
                <a:hlinkClick r:id="rId7"/>
              </a:rPr>
              <a:t>cs.wikipedia.org/wiki/Soubor:Black_Howler_Monkey_Alouatta_caraya_1600px.jpg</a:t>
            </a:r>
            <a:endParaRPr lang="cs-CZ" sz="900" dirty="0" smtClean="0"/>
          </a:p>
          <a:p>
            <a:r>
              <a:rPr lang="cs-CZ" sz="1050" dirty="0" smtClean="0"/>
              <a:t>Obr. 7: </a:t>
            </a:r>
            <a:r>
              <a:rPr lang="cs-CZ" sz="1050" dirty="0"/>
              <a:t>HEJDA, Eva.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</a:t>
            </a:r>
            <a:r>
              <a:rPr lang="cs-CZ" sz="1050" dirty="0" smtClean="0"/>
              <a:t>.</a:t>
            </a:r>
            <a:r>
              <a:rPr lang="cs-CZ" sz="1050" dirty="0"/>
              <a:t>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8"/>
              </a:rPr>
              <a:t>http://</a:t>
            </a:r>
            <a:r>
              <a:rPr lang="cs-CZ" sz="1050" dirty="0" smtClean="0">
                <a:hlinkClick r:id="rId8"/>
              </a:rPr>
              <a:t>cs.wikipedia.org/wiki/Soubor:Diademmeerkatze.jpg</a:t>
            </a:r>
            <a:endParaRPr lang="cs-CZ" sz="1050" dirty="0" smtClean="0"/>
          </a:p>
          <a:p>
            <a:r>
              <a:rPr lang="cs-CZ" sz="1050" dirty="0" smtClean="0"/>
              <a:t>Obr. 8: </a:t>
            </a:r>
            <a:r>
              <a:rPr lang="cs-CZ" sz="1000" dirty="0"/>
              <a:t>FRIEDL, Jakub.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1.12</a:t>
            </a:r>
            <a:r>
              <a:rPr lang="cs-CZ" sz="1000" dirty="0" smtClean="0"/>
              <a:t>.</a:t>
            </a:r>
            <a:r>
              <a:rPr lang="cs-CZ" sz="1000" dirty="0"/>
              <a:t> 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cs.wikipedia.org/wiki/Soubor:Male_Guinea_Baboon_in_Nuremberg_Zoo.jpg</a:t>
            </a:r>
            <a:endParaRPr lang="cs-CZ" sz="1000" dirty="0" smtClean="0"/>
          </a:p>
          <a:p>
            <a:r>
              <a:rPr lang="cs-CZ" sz="1050" dirty="0" smtClean="0"/>
              <a:t>Obr. 9: </a:t>
            </a:r>
            <a:r>
              <a:rPr lang="cs-CZ" sz="1050" dirty="0"/>
              <a:t>LUNA, Samuel.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1.12.</a:t>
            </a:r>
            <a:r>
              <a:rPr lang="cs-CZ" sz="1050" dirty="0"/>
              <a:t>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10"/>
              </a:rPr>
              <a:t>https://</a:t>
            </a:r>
            <a:r>
              <a:rPr lang="cs-CZ" sz="1050" dirty="0" smtClean="0">
                <a:hlinkClick r:id="rId10"/>
              </a:rPr>
              <a:t>cs.wikipedia.org/wiki/Soubor:Orangut%C3%A1n_male.jpg</a:t>
            </a:r>
            <a:endParaRPr lang="cs-CZ" sz="1050" dirty="0" smtClean="0"/>
          </a:p>
          <a:p>
            <a:r>
              <a:rPr lang="cs-CZ" sz="1050" dirty="0" smtClean="0"/>
              <a:t>Obr. 10: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</a:t>
            </a:r>
            <a:r>
              <a:rPr lang="cs-CZ" sz="1050" dirty="0" smtClean="0"/>
              <a:t>.</a:t>
            </a:r>
            <a:r>
              <a:rPr lang="cs-CZ" sz="1050" dirty="0"/>
              <a:t>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11"/>
              </a:rPr>
              <a:t>https://</a:t>
            </a:r>
            <a:r>
              <a:rPr lang="cs-CZ" sz="1050" dirty="0" smtClean="0">
                <a:hlinkClick r:id="rId11"/>
              </a:rPr>
              <a:t>cs.wikipedia.org/wiki/Soubor:Male_silverback_Gorilla.JPG</a:t>
            </a:r>
            <a:endParaRPr lang="cs-CZ" sz="1050" dirty="0" smtClean="0"/>
          </a:p>
          <a:p>
            <a:r>
              <a:rPr lang="cs-CZ" sz="1050" dirty="0" smtClean="0"/>
              <a:t>Obr. 11: </a:t>
            </a:r>
            <a:r>
              <a:rPr lang="cs-CZ" sz="1050" dirty="0"/>
              <a:t>LERSCH, Thomas.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1.12</a:t>
            </a:r>
            <a:r>
              <a:rPr lang="cs-CZ" sz="1050" dirty="0" smtClean="0"/>
              <a:t>.</a:t>
            </a:r>
            <a:r>
              <a:rPr lang="cs-CZ" sz="1050" dirty="0"/>
              <a:t> 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12"/>
              </a:rPr>
              <a:t>https://</a:t>
            </a:r>
            <a:r>
              <a:rPr lang="cs-CZ" sz="1050" dirty="0" smtClean="0">
                <a:hlinkClick r:id="rId12"/>
              </a:rPr>
              <a:t>cs.wikipedia.org/wiki/Soubor:Chimpanzee-Head.jpg</a:t>
            </a:r>
            <a:endParaRPr lang="cs-CZ" sz="1050" dirty="0" smtClean="0"/>
          </a:p>
          <a:p>
            <a:r>
              <a:rPr lang="cs-CZ" sz="1050" dirty="0" smtClean="0"/>
              <a:t>Obr. 12:</a:t>
            </a:r>
            <a:r>
              <a:rPr lang="cs-CZ" sz="1000" dirty="0" smtClean="0"/>
              <a:t>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1.12.2012</a:t>
            </a:r>
            <a:r>
              <a:rPr lang="cs-CZ" sz="1000" dirty="0" smtClean="0"/>
              <a:t>]. </a:t>
            </a:r>
            <a:r>
              <a:rPr lang="cs-CZ" sz="1000" dirty="0"/>
              <a:t>Dostupný na WWW: https://en.wikipedia.org/wiki/File:Akha_cropped_hires.JPG</a:t>
            </a:r>
          </a:p>
        </p:txBody>
      </p:sp>
    </p:spTree>
    <p:extLst>
      <p:ext uri="{BB962C8B-B14F-4D97-AF65-F5344CB8AC3E}">
        <p14:creationId xmlns:p14="http://schemas.microsoft.com/office/powerpoint/2010/main" val="23889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312</Words>
  <Application>Microsoft Office PowerPoint</Application>
  <PresentationFormat>Předvádění na obrazovce (4:3)</PresentationFormat>
  <Paragraphs>108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Primáti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12</cp:revision>
  <dcterms:created xsi:type="dcterms:W3CDTF">2013-05-31T08:54:52Z</dcterms:created>
  <dcterms:modified xsi:type="dcterms:W3CDTF">2012-12-01T20:14:35Z</dcterms:modified>
</cp:coreProperties>
</file>