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1" r:id="rId2"/>
    <p:sldId id="272" r:id="rId3"/>
    <p:sldId id="256" r:id="rId4"/>
    <p:sldId id="258" r:id="rId5"/>
    <p:sldId id="257" r:id="rId6"/>
    <p:sldId id="261" r:id="rId7"/>
    <p:sldId id="260" r:id="rId8"/>
    <p:sldId id="263" r:id="rId9"/>
    <p:sldId id="264" r:id="rId10"/>
    <p:sldId id="266" r:id="rId11"/>
    <p:sldId id="265" r:id="rId12"/>
    <p:sldId id="267" r:id="rId13"/>
    <p:sldId id="269" r:id="rId14"/>
    <p:sldId id="270" r:id="rId15"/>
    <p:sldId id="268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69" autoAdjust="0"/>
    <p:restoredTop sz="94660"/>
  </p:normalViewPr>
  <p:slideViewPr>
    <p:cSldViewPr>
      <p:cViewPr>
        <p:scale>
          <a:sx n="110" d="100"/>
          <a:sy n="110" d="100"/>
        </p:scale>
        <p:origin x="-90" y="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139B6E-C390-40EC-A002-D1DDAFB550BB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294B4-A75F-4E38-A7EF-980251D8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598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464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74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237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855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148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07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502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452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4926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1241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97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B5F3-BBE7-4DDC-9979-846222289B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97FD8-1513-4A4A-8D7C-09CDBA39C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40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gave_shawii_1.jpg" TargetMode="External"/><Relationship Id="rId13" Type="http://schemas.openxmlformats.org/officeDocument/2006/relationships/hyperlink" Target="http://en.wikipedia.org/wiki/File:Fennec_Foxes.jpg" TargetMode="External"/><Relationship Id="rId3" Type="http://schemas.openxmlformats.org/officeDocument/2006/relationships/hyperlink" Target="http://en.wikipedia.org/wiki/File:World_largest_deserts.svg" TargetMode="External"/><Relationship Id="rId7" Type="http://schemas.openxmlformats.org/officeDocument/2006/relationships/hyperlink" Target="http://en.wikipedia.org/wiki/File:Ferocactus_echidne_var_victoriensis_1.jpg" TargetMode="External"/><Relationship Id="rId12" Type="http://schemas.openxmlformats.org/officeDocument/2006/relationships/hyperlink" Target="http://en.wikipedia.org/wiki/File:Bilma-Salzkarawane2.jpg" TargetMode="External"/><Relationship Id="rId17" Type="http://schemas.openxmlformats.org/officeDocument/2006/relationships/hyperlink" Target="http://en.wikipedia.org/wiki/File:Chile-Atacama.jpg" TargetMode="External"/><Relationship Id="rId2" Type="http://schemas.openxmlformats.org/officeDocument/2006/relationships/hyperlink" Target="http://cs.wikipedia.org/wiki/Soubor:Tropicke_lesy_sveta.png" TargetMode="External"/><Relationship Id="rId16" Type="http://schemas.openxmlformats.org/officeDocument/2006/relationships/hyperlink" Target="http://en.wikipedia.org/wiki/File:Red_Earth_Deser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Oasis_in_Libya.jpg" TargetMode="External"/><Relationship Id="rId11" Type="http://schemas.openxmlformats.org/officeDocument/2006/relationships/hyperlink" Target="http://en.wikipedia.org/wiki/File:Xerus_inauris.jpg" TargetMode="External"/><Relationship Id="rId5" Type="http://schemas.openxmlformats.org/officeDocument/2006/relationships/hyperlink" Target="http://en.wikipedia.org/wiki/File:Libya_4985_Tadrart_Acacus_Luca_Galuzzi_2007.jpg" TargetMode="External"/><Relationship Id="rId15" Type="http://schemas.openxmlformats.org/officeDocument/2006/relationships/hyperlink" Target="http://en.wikipedia.org/wiki/File:Ramon2004b.jpg" TargetMode="External"/><Relationship Id="rId10" Type="http://schemas.openxmlformats.org/officeDocument/2006/relationships/hyperlink" Target="http://cs.wikipedia.org/wiki/Soubor:Dipodomys_venustus_santiluciae_-" TargetMode="External"/><Relationship Id="rId4" Type="http://schemas.openxmlformats.org/officeDocument/2006/relationships/hyperlink" Target="http://cs.wikipedia.org/wiki/Soubor:Desert_-_Inner_Mongolia_edit.jpg" TargetMode="External"/><Relationship Id="rId9" Type="http://schemas.openxmlformats.org/officeDocument/2006/relationships/hyperlink" Target="http://en.wikipedia.org/wiki/File:Thorn_Tree_Sossusvlei_Namib_Desert_Namibia_Luca_Galuzzi_" TargetMode="External"/><Relationship Id="rId14" Type="http://schemas.openxmlformats.org/officeDocument/2006/relationships/hyperlink" Target="http://en.wikipedia.org/wiki/File:Rub_al_Khali_0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774312"/>
              </p:ext>
            </p:extLst>
          </p:nvPr>
        </p:nvGraphicFramePr>
        <p:xfrm>
          <a:off x="179512" y="2078856"/>
          <a:ext cx="8856984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6829"/>
                <a:gridCol w="5320155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VY_32_INOVACE_04_16B_Biomy-pouště a polopouště</a:t>
                      </a:r>
                      <a:endParaRPr lang="cs-CZ" sz="18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savců a člověka</a:t>
                      </a:r>
                      <a:endParaRPr lang="cs-CZ" sz="1800" b="0" i="0" u="none" strike="noStrike" dirty="0">
                        <a:effectLst/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546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8695778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</a:t>
            </a:r>
            <a:r>
              <a:rPr lang="cs-CZ" dirty="0" smtClean="0"/>
              <a:t>pouští a polopouští.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klimatické a vegetační podmínky </a:t>
            </a:r>
            <a:r>
              <a:rPr lang="cs-CZ" dirty="0"/>
              <a:t>pouští a polopouští. </a:t>
            </a:r>
            <a:r>
              <a:rPr lang="cs-CZ" dirty="0" smtClean="0"/>
              <a:t>Bude znát</a:t>
            </a:r>
          </a:p>
          <a:p>
            <a:r>
              <a:rPr lang="cs-CZ" dirty="0" smtClean="0"/>
              <a:t>typické savce obývající tuto oblast.</a:t>
            </a:r>
          </a:p>
          <a:p>
            <a:r>
              <a:rPr lang="cs-CZ" dirty="0" smtClean="0"/>
              <a:t>Bude umět ukázat tuto oblast na mapě.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7</a:t>
            </a:r>
            <a:r>
              <a:rPr lang="cs-CZ" dirty="0" smtClean="0"/>
              <a:t>. 1. 2013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8</a:t>
            </a:r>
            <a:r>
              <a:rPr lang="cs-CZ" dirty="0" smtClean="0"/>
              <a:t>. 1.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536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5800" y="1447565"/>
            <a:ext cx="7772400" cy="147002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600" dirty="0" smtClean="0"/>
              <a:t>BIOMY</a:t>
            </a:r>
            <a:endParaRPr lang="cs-CZ" sz="6600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835696" y="3345385"/>
            <a:ext cx="5400600" cy="116373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cs-CZ" sz="4400" dirty="0" smtClean="0">
                <a:solidFill>
                  <a:schemeClr val="tx1"/>
                </a:solidFill>
              </a:rPr>
              <a:t>Pouště a polopouště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87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-36512" y="1412776"/>
            <a:ext cx="9145016" cy="4794369"/>
            <a:chOff x="-36512" y="1010895"/>
            <a:chExt cx="9145016" cy="4794369"/>
          </a:xfrm>
        </p:grpSpPr>
        <p:pic>
          <p:nvPicPr>
            <p:cNvPr id="3" name="Picture 2" descr="http://upload.wikimedia.org/wikipedia/commons/7/7b/Vegetation-no-legend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010895"/>
              <a:ext cx="9073008" cy="47943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-36512" y="5435932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1</a:t>
              </a:r>
              <a:endParaRPr lang="cs-CZ" dirty="0"/>
            </a:p>
          </p:txBody>
        </p:sp>
      </p:grpSp>
      <p:sp>
        <p:nvSpPr>
          <p:cNvPr id="5" name="Podnadpis 2"/>
          <p:cNvSpPr txBox="1">
            <a:spLocks/>
          </p:cNvSpPr>
          <p:nvPr/>
        </p:nvSpPr>
        <p:spPr>
          <a:xfrm>
            <a:off x="1979712" y="116632"/>
            <a:ext cx="5040560" cy="12009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cs-CZ" sz="4800" dirty="0" smtClean="0"/>
              <a:t>Mapa biomů</a:t>
            </a:r>
            <a:endParaRPr lang="cs-CZ" sz="48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75253" y="5373216"/>
            <a:ext cx="8889235" cy="1296144"/>
            <a:chOff x="147261" y="5205099"/>
            <a:chExt cx="8889235" cy="1296144"/>
          </a:xfrm>
        </p:grpSpPr>
        <p:sp>
          <p:nvSpPr>
            <p:cNvPr id="7" name="Obdélník 6"/>
            <p:cNvSpPr/>
            <p:nvPr/>
          </p:nvSpPr>
          <p:spPr>
            <a:xfrm>
              <a:off x="1115616" y="5349115"/>
              <a:ext cx="7920880" cy="923330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cs-CZ" sz="2700" dirty="0" smtClean="0"/>
                <a:t>Jakou barvou jsou na mapě vyznačené pouště a </a:t>
              </a:r>
              <a:r>
                <a:rPr lang="cs-CZ" sz="2700" dirty="0" err="1" smtClean="0"/>
                <a:t>polopuště</a:t>
              </a:r>
              <a:r>
                <a:rPr lang="cs-CZ" sz="2700" dirty="0" smtClean="0"/>
                <a:t>? Jak by jsi popsal jejich zeměpisné rozšíření?</a:t>
              </a:r>
            </a:p>
          </p:txBody>
        </p:sp>
        <p:sp>
          <p:nvSpPr>
            <p:cNvPr id="8" name="Šipka doprava 7"/>
            <p:cNvSpPr/>
            <p:nvPr/>
          </p:nvSpPr>
          <p:spPr>
            <a:xfrm>
              <a:off x="147261" y="5205099"/>
              <a:ext cx="792088" cy="1296144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96908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59845"/>
            <a:ext cx="7591425" cy="4495800"/>
          </a:xfrm>
          <a:prstGeom prst="rect">
            <a:avLst/>
          </a:prstGeom>
        </p:spPr>
      </p:pic>
      <p:sp>
        <p:nvSpPr>
          <p:cNvPr id="3" name="Podnadpis 2"/>
          <p:cNvSpPr txBox="1">
            <a:spLocks/>
          </p:cNvSpPr>
          <p:nvPr/>
        </p:nvSpPr>
        <p:spPr>
          <a:xfrm>
            <a:off x="395536" y="116632"/>
            <a:ext cx="8496944" cy="12009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cs-CZ" sz="4800" dirty="0" smtClean="0"/>
              <a:t>Přehled hlavních pouští světa</a:t>
            </a:r>
            <a:endParaRPr lang="cs-CZ" sz="4800" dirty="0"/>
          </a:p>
        </p:txBody>
      </p:sp>
      <p:sp>
        <p:nvSpPr>
          <p:cNvPr id="5" name="Ovál 4"/>
          <p:cNvSpPr/>
          <p:nvPr/>
        </p:nvSpPr>
        <p:spPr>
          <a:xfrm>
            <a:off x="5580112" y="3212976"/>
            <a:ext cx="720080" cy="50405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563888" y="2700209"/>
            <a:ext cx="13410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Sahara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4427984" y="3212976"/>
            <a:ext cx="216024" cy="50405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220072" y="4149080"/>
            <a:ext cx="22637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Rub Al-</a:t>
            </a:r>
            <a:r>
              <a:rPr lang="cs-CZ" sz="3200" b="1" dirty="0" err="1" smtClean="0">
                <a:solidFill>
                  <a:srgbClr val="FF0000"/>
                </a:solidFill>
              </a:rPr>
              <a:t>Chálí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H="1" flipV="1">
            <a:off x="5589432" y="3799270"/>
            <a:ext cx="139356" cy="34981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6372200" y="2708920"/>
            <a:ext cx="216024" cy="50405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744469" y="2196153"/>
            <a:ext cx="9877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Gobi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46982" y="5664150"/>
            <a:ext cx="3929474" cy="1077218"/>
          </a:xfrm>
          <a:prstGeom prst="rect">
            <a:avLst/>
          </a:prstGeom>
          <a:solidFill>
            <a:srgbClr val="92D050">
              <a:alpha val="75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Velká Viktoriina poušť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Velká písečná poušť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22" name="Přímá spojnice se šipkou 21"/>
          <p:cNvCxnSpPr/>
          <p:nvPr/>
        </p:nvCxnSpPr>
        <p:spPr>
          <a:xfrm flipV="1">
            <a:off x="7092280" y="5085184"/>
            <a:ext cx="216024" cy="57896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3563888" y="5085184"/>
            <a:ext cx="13115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Namib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220072" y="5148481"/>
            <a:ext cx="1577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Kalahari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4430332" y="4797152"/>
            <a:ext cx="366076" cy="30288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5220072" y="4878830"/>
            <a:ext cx="380755" cy="35037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67544" y="5664150"/>
            <a:ext cx="2121863" cy="1077218"/>
          </a:xfrm>
          <a:prstGeom prst="rect">
            <a:avLst/>
          </a:prstGeom>
          <a:solidFill>
            <a:schemeClr val="accent6">
              <a:lumMod val="40000"/>
              <a:lumOff val="60000"/>
              <a:alpha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Patagonská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poušť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31" name="Přímá spojnice se šipkou 30"/>
          <p:cNvCxnSpPr/>
          <p:nvPr/>
        </p:nvCxnSpPr>
        <p:spPr>
          <a:xfrm flipV="1">
            <a:off x="2627784" y="5517232"/>
            <a:ext cx="366076" cy="30288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899592" y="4788441"/>
            <a:ext cx="16675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Atacama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33" name="Přímá spojnice se šipkou 32"/>
          <p:cNvCxnSpPr/>
          <p:nvPr/>
        </p:nvCxnSpPr>
        <p:spPr>
          <a:xfrm flipV="1">
            <a:off x="2627784" y="4725144"/>
            <a:ext cx="366076" cy="30288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0621" y="1844824"/>
            <a:ext cx="2897203" cy="1077218"/>
          </a:xfrm>
          <a:prstGeom prst="rect">
            <a:avLst/>
          </a:prstGeom>
          <a:solidFill>
            <a:schemeClr val="accent5">
              <a:lumMod val="40000"/>
              <a:lumOff val="60000"/>
              <a:alpha val="76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Severoamerická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poušť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35" name="Přímá spojnice se šipkou 34"/>
          <p:cNvCxnSpPr/>
          <p:nvPr/>
        </p:nvCxnSpPr>
        <p:spPr>
          <a:xfrm>
            <a:off x="1600483" y="3066058"/>
            <a:ext cx="379229" cy="29093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3275856" y="1548081"/>
            <a:ext cx="5711435" cy="584775"/>
          </a:xfrm>
          <a:prstGeom prst="rect">
            <a:avLst/>
          </a:prstGeom>
          <a:solidFill>
            <a:schemeClr val="accent5">
              <a:lumMod val="60000"/>
              <a:lumOff val="40000"/>
              <a:alpha val="76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Kyzylkum, Taklamakan, Karakum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755576" y="586798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3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38" name="Přímá spojnice se šipkou 37"/>
          <p:cNvCxnSpPr/>
          <p:nvPr/>
        </p:nvCxnSpPr>
        <p:spPr>
          <a:xfrm>
            <a:off x="5410449" y="2196153"/>
            <a:ext cx="385687" cy="94481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75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0" grpId="0"/>
      <p:bldP spid="10" grpId="1"/>
      <p:bldP spid="13" grpId="0"/>
      <p:bldP spid="13" grpId="1"/>
      <p:bldP spid="20" grpId="0"/>
      <p:bldP spid="20" grpId="1"/>
      <p:bldP spid="21" grpId="0" animBg="1"/>
      <p:bldP spid="21" grpId="1" animBg="1"/>
      <p:bldP spid="24" grpId="0"/>
      <p:bldP spid="24" grpId="1"/>
      <p:bldP spid="25" grpId="0"/>
      <p:bldP spid="25" grpId="1"/>
      <p:bldP spid="30" grpId="0" animBg="1"/>
      <p:bldP spid="30" grpId="1" animBg="1"/>
      <p:bldP spid="32" grpId="0"/>
      <p:bldP spid="32" grpId="1"/>
      <p:bldP spid="34" grpId="0" animBg="1"/>
      <p:bldP spid="34" grpId="1" animBg="1"/>
      <p:bldP spid="37" grpId="0" animBg="1"/>
      <p:bldP spid="3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64704"/>
            <a:ext cx="8754464" cy="518457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41300" y="6084585"/>
            <a:ext cx="8569325" cy="584775"/>
          </a:xfrm>
          <a:prstGeom prst="rect">
            <a:avLst/>
          </a:prstGeom>
          <a:solidFill>
            <a:schemeClr val="accent5">
              <a:lumMod val="60000"/>
              <a:lumOff val="40000"/>
              <a:alpha val="76000"/>
            </a:schemeClr>
          </a:solidFill>
          <a:ln w="571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u="sng" dirty="0" err="1">
                <a:latin typeface="+mn-lt"/>
              </a:rPr>
              <a:t>Rozíření</a:t>
            </a:r>
            <a:r>
              <a:rPr lang="cs-CZ" sz="3200" b="1" u="sng" dirty="0">
                <a:latin typeface="+mn-lt"/>
              </a:rPr>
              <a:t>:</a:t>
            </a:r>
            <a:r>
              <a:rPr lang="cs-CZ" sz="3200" dirty="0">
                <a:latin typeface="+mn-lt"/>
              </a:rPr>
              <a:t> </a:t>
            </a:r>
            <a:r>
              <a:rPr lang="cs-CZ" sz="3200" dirty="0" smtClean="0">
                <a:latin typeface="+mn-lt"/>
              </a:rPr>
              <a:t>oblasti okolo obratníků</a:t>
            </a:r>
            <a:endParaRPr lang="cs-CZ" sz="3200" dirty="0">
              <a:latin typeface="+mn-lt"/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241300" y="4365104"/>
            <a:ext cx="8692676" cy="7200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179512" y="3068960"/>
            <a:ext cx="8692676" cy="7200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74677" y="2564904"/>
            <a:ext cx="2525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Obratník Raka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4677" y="4500409"/>
            <a:ext cx="3281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Obratník Kozoroha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7504" y="565195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3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281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Desert - Inner Mongolia 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00120" cy="652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43332" y="201414"/>
            <a:ext cx="2824812" cy="923330"/>
          </a:xfrm>
          <a:prstGeom prst="rect">
            <a:avLst/>
          </a:prstGeom>
          <a:solidFill>
            <a:schemeClr val="accent5">
              <a:lumMod val="60000"/>
              <a:lumOff val="40000"/>
              <a:alpha val="69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PODNEBÍ</a:t>
            </a:r>
            <a:endParaRPr lang="cs-CZ" sz="5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735875"/>
            <a:ext cx="8671028" cy="3709349"/>
          </a:xfrm>
          <a:prstGeom prst="rect">
            <a:avLst/>
          </a:prstGeom>
          <a:solidFill>
            <a:schemeClr val="accent3">
              <a:lumMod val="60000"/>
              <a:lumOff val="40000"/>
              <a:alpha val="3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/>
              <a:t>p</a:t>
            </a:r>
            <a:r>
              <a:rPr lang="cs-CZ" sz="3200" dirty="0" smtClean="0"/>
              <a:t>rudké střídání teplot den / noc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/>
              <a:t>d</a:t>
            </a:r>
            <a:r>
              <a:rPr lang="cs-CZ" sz="3200" dirty="0" smtClean="0"/>
              <a:t>en – i přes 40°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/>
              <a:t>n</a:t>
            </a:r>
            <a:r>
              <a:rPr lang="cs-CZ" sz="3200" dirty="0" smtClean="0"/>
              <a:t>oc – ochlazení až k bodu mrazu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/>
              <a:t>n</a:t>
            </a:r>
            <a:r>
              <a:rPr lang="cs-CZ" sz="3200" dirty="0" smtClean="0"/>
              <a:t>edostatek srážek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/>
              <a:t>v</a:t>
            </a:r>
            <a:r>
              <a:rPr lang="cs-CZ" sz="3200" dirty="0" smtClean="0"/>
              <a:t>znik: tlaková výše, srážkový stín, studené proudy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630002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36182" y="6165304"/>
            <a:ext cx="2012282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poušť Gobi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5204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043332" y="201414"/>
            <a:ext cx="3106363" cy="923330"/>
          </a:xfrm>
          <a:prstGeom prst="rect">
            <a:avLst/>
          </a:prstGeom>
          <a:solidFill>
            <a:schemeClr val="accent3">
              <a:lumMod val="60000"/>
              <a:lumOff val="40000"/>
              <a:alpha val="69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VEGETACE</a:t>
            </a:r>
            <a:endParaRPr lang="cs-CZ" sz="5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-36512" y="651605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23766" y="6156593"/>
            <a:ext cx="201273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  <a:r>
              <a:rPr lang="cs-CZ" sz="3200" dirty="0" smtClean="0"/>
              <a:t>áza, Libye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340768"/>
            <a:ext cx="3501151" cy="1569660"/>
          </a:xfrm>
          <a:prstGeom prst="rect">
            <a:avLst/>
          </a:prstGeom>
          <a:solidFill>
            <a:schemeClr val="accent5">
              <a:lumMod val="60000"/>
              <a:lumOff val="40000"/>
              <a:alpha val="45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ř</a:t>
            </a:r>
            <a:r>
              <a:rPr lang="cs-CZ" sz="3200" dirty="0" smtClean="0"/>
              <a:t>ídká vegetace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k</a:t>
            </a:r>
            <a:r>
              <a:rPr lang="cs-CZ" sz="3200" dirty="0" smtClean="0"/>
              <a:t>aktusy, sukulenty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m</a:t>
            </a:r>
            <a:r>
              <a:rPr lang="cs-CZ" sz="3200" dirty="0" smtClean="0"/>
              <a:t>ísty oázy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4427984" y="1340768"/>
            <a:ext cx="4546600" cy="4185756"/>
            <a:chOff x="4427984" y="1340768"/>
            <a:chExt cx="4546600" cy="4185756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7984" y="1340768"/>
              <a:ext cx="4546600" cy="4140200"/>
            </a:xfrm>
            <a:prstGeom prst="rect">
              <a:avLst/>
            </a:prstGeom>
          </p:spPr>
        </p:pic>
        <p:sp>
          <p:nvSpPr>
            <p:cNvPr id="8" name="TextovéPole 7"/>
            <p:cNvSpPr txBox="1"/>
            <p:nvPr/>
          </p:nvSpPr>
          <p:spPr>
            <a:xfrm>
              <a:off x="4427984" y="5157192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Obr. 6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179512" y="2996952"/>
            <a:ext cx="4038600" cy="3744416"/>
            <a:chOff x="179512" y="2996952"/>
            <a:chExt cx="4038600" cy="3744416"/>
          </a:xfrm>
        </p:grpSpPr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996952"/>
              <a:ext cx="4038600" cy="3683000"/>
            </a:xfrm>
            <a:prstGeom prst="rect">
              <a:avLst/>
            </a:prstGeom>
          </p:spPr>
        </p:pic>
        <p:sp>
          <p:nvSpPr>
            <p:cNvPr id="11" name="TextovéPole 10"/>
            <p:cNvSpPr txBox="1"/>
            <p:nvPr/>
          </p:nvSpPr>
          <p:spPr>
            <a:xfrm>
              <a:off x="179512" y="6372036"/>
              <a:ext cx="755913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Obr. 7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13431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" y="332656"/>
            <a:ext cx="9105527" cy="604867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7504" y="1340768"/>
            <a:ext cx="5781198" cy="1077218"/>
          </a:xfrm>
          <a:prstGeom prst="rect">
            <a:avLst/>
          </a:prstGeom>
          <a:solidFill>
            <a:srgbClr val="00B050">
              <a:alpha val="45000"/>
            </a:srgb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p</a:t>
            </a:r>
            <a:r>
              <a:rPr lang="cs-CZ" sz="3200" dirty="0" smtClean="0"/>
              <a:t>řizpůsobení vysokým teplotám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n</a:t>
            </a:r>
            <a:r>
              <a:rPr lang="cs-CZ" sz="3200" dirty="0" smtClean="0"/>
              <a:t>oční aktivita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452287" y="201414"/>
            <a:ext cx="2199833" cy="923330"/>
          </a:xfrm>
          <a:prstGeom prst="rect">
            <a:avLst/>
          </a:prstGeom>
          <a:solidFill>
            <a:schemeClr val="accent3">
              <a:lumMod val="60000"/>
              <a:lumOff val="40000"/>
              <a:alpha val="69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FAUNA</a:t>
            </a:r>
            <a:endParaRPr lang="cs-CZ" sz="5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-59777" y="630932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156247" y="2523728"/>
            <a:ext cx="5567881" cy="4154924"/>
            <a:chOff x="156247" y="2523728"/>
            <a:chExt cx="5567881" cy="4154924"/>
          </a:xfrm>
        </p:grpSpPr>
        <p:grpSp>
          <p:nvGrpSpPr>
            <p:cNvPr id="8" name="Skupina 7"/>
            <p:cNvGrpSpPr/>
            <p:nvPr/>
          </p:nvGrpSpPr>
          <p:grpSpPr>
            <a:xfrm>
              <a:off x="156247" y="2523728"/>
              <a:ext cx="5555469" cy="4154924"/>
              <a:chOff x="156247" y="2523728"/>
              <a:chExt cx="5555469" cy="4154924"/>
            </a:xfrm>
          </p:grpSpPr>
          <p:pic>
            <p:nvPicPr>
              <p:cNvPr id="6" name="Obrázek 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512" y="2523728"/>
                <a:ext cx="5532204" cy="4154924"/>
              </a:xfrm>
              <a:prstGeom prst="rect">
                <a:avLst/>
              </a:prstGeom>
            </p:spPr>
          </p:pic>
          <p:sp>
            <p:nvSpPr>
              <p:cNvPr id="7" name="TextovéPole 6"/>
              <p:cNvSpPr txBox="1"/>
              <p:nvPr/>
            </p:nvSpPr>
            <p:spPr>
              <a:xfrm>
                <a:off x="156247" y="6309320"/>
                <a:ext cx="7433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>
                    <a:solidFill>
                      <a:schemeClr val="bg1"/>
                    </a:solidFill>
                  </a:rPr>
                  <a:t>Obr. 9</a:t>
                </a:r>
                <a:endParaRPr lang="cs-CZ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9" name="TextovéPole 8"/>
            <p:cNvSpPr txBox="1"/>
            <p:nvPr/>
          </p:nvSpPr>
          <p:spPr>
            <a:xfrm>
              <a:off x="4330670" y="5949280"/>
              <a:ext cx="1393458" cy="70788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 smtClean="0"/>
                <a:t>tarbík</a:t>
              </a:r>
              <a:endParaRPr lang="cs-CZ" sz="4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2436812" y="1818084"/>
            <a:ext cx="6743700" cy="5076592"/>
            <a:chOff x="2436812" y="1818084"/>
            <a:chExt cx="6743700" cy="5076592"/>
          </a:xfrm>
        </p:grpSpPr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6812" y="1818084"/>
              <a:ext cx="6743700" cy="5067300"/>
            </a:xfrm>
            <a:prstGeom prst="rect">
              <a:avLst/>
            </a:prstGeom>
          </p:spPr>
        </p:pic>
        <p:sp>
          <p:nvSpPr>
            <p:cNvPr id="12" name="TextovéPole 11"/>
            <p:cNvSpPr txBox="1"/>
            <p:nvPr/>
          </p:nvSpPr>
          <p:spPr>
            <a:xfrm>
              <a:off x="2487500" y="6525344"/>
              <a:ext cx="860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10</a:t>
              </a:r>
              <a:endParaRPr lang="cs-CZ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35496" y="1412776"/>
            <a:ext cx="9073008" cy="5472608"/>
            <a:chOff x="35496" y="1196752"/>
            <a:chExt cx="9073008" cy="5472608"/>
          </a:xfrm>
        </p:grpSpPr>
        <p:pic>
          <p:nvPicPr>
            <p:cNvPr id="1026" name="Picture 2" descr="File:Bilma-Salzkarawane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196752"/>
              <a:ext cx="9073008" cy="54211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35496" y="6300028"/>
              <a:ext cx="860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11</a:t>
              </a:r>
              <a:endParaRPr lang="cs-CZ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35496" y="971436"/>
            <a:ext cx="9103742" cy="5769932"/>
            <a:chOff x="35496" y="1124744"/>
            <a:chExt cx="9103742" cy="5769932"/>
          </a:xfrm>
        </p:grpSpPr>
        <p:pic>
          <p:nvPicPr>
            <p:cNvPr id="17" name="Obrázek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96" y="1124744"/>
              <a:ext cx="9103742" cy="5704695"/>
            </a:xfrm>
            <a:prstGeom prst="rect">
              <a:avLst/>
            </a:prstGeom>
          </p:spPr>
        </p:pic>
        <p:sp>
          <p:nvSpPr>
            <p:cNvPr id="18" name="TextovéPole 17"/>
            <p:cNvSpPr txBox="1"/>
            <p:nvPr/>
          </p:nvSpPr>
          <p:spPr>
            <a:xfrm>
              <a:off x="35496" y="6525344"/>
              <a:ext cx="860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12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86778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0" y="980728"/>
            <a:ext cx="9144000" cy="5192719"/>
            <a:chOff x="0" y="1413344"/>
            <a:chExt cx="9144000" cy="5192719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413344"/>
              <a:ext cx="9144000" cy="5112000"/>
            </a:xfrm>
            <a:prstGeom prst="rect">
              <a:avLst/>
            </a:prstGeom>
          </p:spPr>
        </p:pic>
        <p:sp>
          <p:nvSpPr>
            <p:cNvPr id="4" name="TextovéPole 3"/>
            <p:cNvSpPr txBox="1"/>
            <p:nvPr/>
          </p:nvSpPr>
          <p:spPr>
            <a:xfrm>
              <a:off x="39228" y="6165304"/>
              <a:ext cx="860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13</a:t>
              </a:r>
              <a:endParaRPr lang="cs-CZ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6732240" y="6021288"/>
              <a:ext cx="2212465" cy="584775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Rub Al-</a:t>
              </a:r>
              <a:r>
                <a:rPr lang="cs-CZ" sz="3200" dirty="0" err="1" smtClean="0"/>
                <a:t>Chálí</a:t>
              </a:r>
              <a:endParaRPr lang="cs-CZ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7649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Ramon2004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6" y="44624"/>
            <a:ext cx="9048238" cy="678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5496" y="6444044"/>
            <a:ext cx="91326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1 4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78718"/>
            <a:ext cx="3330784" cy="584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oušť Negev, Izrael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31257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406400"/>
            <a:ext cx="9105900" cy="60452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-13671" y="6453336"/>
            <a:ext cx="91326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1 5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179929"/>
            <a:ext cx="3665362" cy="584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/>
              <a:t>Velká </a:t>
            </a:r>
            <a:r>
              <a:rPr lang="cs-CZ" sz="3200" dirty="0" err="1" smtClean="0"/>
              <a:t>Vikoriina</a:t>
            </a:r>
            <a:r>
              <a:rPr lang="cs-CZ" sz="3200" dirty="0" smtClean="0"/>
              <a:t> poušť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7539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Chile-Atac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84" y="-27384"/>
            <a:ext cx="9180512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217773" y="179929"/>
            <a:ext cx="2674707" cy="584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poušť </a:t>
            </a:r>
            <a:r>
              <a:rPr lang="cs-CZ" sz="3200" dirty="0" err="1" smtClean="0"/>
              <a:t>Atacama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337" y="6381328"/>
            <a:ext cx="86036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439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69066" cy="612068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217773" y="179929"/>
            <a:ext cx="2026517" cy="584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/>
              <a:t>Údolí smrti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337" y="6381328"/>
            <a:ext cx="86036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789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40628" y="201414"/>
            <a:ext cx="3631572" cy="923330"/>
          </a:xfrm>
          <a:prstGeom prst="rect">
            <a:avLst/>
          </a:prstGeom>
          <a:solidFill>
            <a:schemeClr val="accent3">
              <a:lumMod val="60000"/>
              <a:lumOff val="40000"/>
              <a:alpha val="69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OPAKOVÁNÍ</a:t>
            </a:r>
            <a:endParaRPr lang="cs-CZ" sz="54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029544"/>
            <a:ext cx="7591425" cy="44958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60208" y="1321604"/>
            <a:ext cx="6256008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Urči, jaké pouště jsou na mapě označeny?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 rot="4004843">
            <a:off x="1682316" y="3592743"/>
            <a:ext cx="882826" cy="56114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2996952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 rot="4004843">
            <a:off x="5066691" y="3808767"/>
            <a:ext cx="882826" cy="56114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989900" y="3649379"/>
            <a:ext cx="366076" cy="49970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4430332" y="5214350"/>
            <a:ext cx="366076" cy="30288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5076056" y="5229200"/>
            <a:ext cx="432048" cy="41719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6804248" y="3774190"/>
            <a:ext cx="426012" cy="3748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6723856" y="5301208"/>
            <a:ext cx="440432" cy="3748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2547392" y="5142342"/>
            <a:ext cx="440432" cy="3748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3131840" y="5820114"/>
            <a:ext cx="576064" cy="3451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123728" y="5229200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2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714708" y="5868561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3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492648" y="3156919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4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925923" y="5145411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495390" y="5336810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6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006043" y="3132257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7.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247118" y="3823278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8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374195" y="5508521"/>
            <a:ext cx="502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9.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815970" y="608400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3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94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16632"/>
            <a:ext cx="9252520" cy="3454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/>
              <a:t>Zdroje</a:t>
            </a:r>
            <a:r>
              <a:rPr lang="en-US" sz="3600" dirty="0" smtClean="0"/>
              <a:t> </a:t>
            </a:r>
            <a:r>
              <a:rPr lang="en-US" sz="3600" dirty="0" err="1" smtClean="0"/>
              <a:t>obr</a:t>
            </a:r>
            <a:r>
              <a:rPr lang="cs-CZ" sz="3600" dirty="0" err="1" smtClean="0"/>
              <a:t>ázků</a:t>
            </a:r>
            <a:r>
              <a:rPr lang="cs-CZ" sz="3600" dirty="0" smtClean="0"/>
              <a:t>:</a:t>
            </a:r>
          </a:p>
          <a:p>
            <a:r>
              <a:rPr lang="cs-CZ" sz="1050" dirty="0" smtClean="0"/>
              <a:t>Obr. 1: AUTOR NEUVEDEN. </a:t>
            </a:r>
            <a:r>
              <a:rPr lang="cs-CZ" sz="1050" i="1" dirty="0" smtClean="0"/>
              <a:t>Wikipedia.cz</a:t>
            </a:r>
            <a:r>
              <a:rPr lang="cs-CZ" sz="1050" dirty="0" smtClean="0"/>
              <a:t> [online]. [cit. </a:t>
            </a:r>
            <a:r>
              <a:rPr lang="cs-CZ" sz="1050" dirty="0" smtClean="0"/>
              <a:t>7.1.2013</a:t>
            </a:r>
            <a:r>
              <a:rPr lang="cs-CZ" sz="1050" dirty="0" smtClean="0"/>
              <a:t>]. Dostupný na WWW: </a:t>
            </a:r>
            <a:r>
              <a:rPr lang="cs-CZ" sz="1050" dirty="0" smtClean="0">
                <a:hlinkClick r:id="rId2"/>
              </a:rPr>
              <a:t>http://cs.wikipedia.org/wiki/Soubor:Tropicke_lesy_sveta.png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7.1.2013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en.wikipedia.org/wiki/File:World_largest_deserts.svg</a:t>
            </a:r>
            <a:endParaRPr lang="cs-CZ" sz="1050" dirty="0" smtClean="0"/>
          </a:p>
          <a:p>
            <a:r>
              <a:rPr lang="cs-CZ" sz="1050" dirty="0" smtClean="0"/>
              <a:t>Obr. 3:</a:t>
            </a:r>
            <a:r>
              <a:rPr lang="cs-CZ" sz="1050" dirty="0"/>
              <a:t>AUTOR NEUVEDEN.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7.1.2013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4"/>
              </a:rPr>
              <a:t>http://cs.wikipedia.org/wiki/Soubor:Desert_-_</a:t>
            </a:r>
            <a:r>
              <a:rPr lang="cs-CZ" sz="1050" dirty="0" smtClean="0">
                <a:hlinkClick r:id="rId4"/>
              </a:rPr>
              <a:t>Inner_Mongolia_edit.jpg</a:t>
            </a:r>
            <a:endParaRPr lang="cs-CZ" sz="1050" dirty="0" smtClean="0"/>
          </a:p>
          <a:p>
            <a:r>
              <a:rPr lang="cs-CZ" sz="1050" dirty="0" smtClean="0"/>
              <a:t>Obr. 4:</a:t>
            </a:r>
            <a:r>
              <a:rPr lang="cs-CZ" sz="1000" dirty="0"/>
              <a:t>GALLUZI, </a:t>
            </a:r>
            <a:r>
              <a:rPr lang="cs-CZ" sz="1000" dirty="0" err="1"/>
              <a:t>Luca</a:t>
            </a:r>
            <a:r>
              <a:rPr lang="cs-CZ" sz="1000" dirty="0"/>
              <a:t>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en.wikipedia.org/wiki/File:Libya_4985_Tadrart_Acacus_Luca_Galuzzi_2007.jpg</a:t>
            </a:r>
            <a:endParaRPr lang="cs-CZ" sz="1000" dirty="0" smtClean="0"/>
          </a:p>
          <a:p>
            <a:r>
              <a:rPr lang="cs-CZ" sz="1000" dirty="0" smtClean="0"/>
              <a:t>Obr. 5: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cs.wikipedia.org/wiki/Soubor:Oasis_in_Libya.jpg</a:t>
            </a:r>
            <a:endParaRPr lang="cs-CZ" sz="1000" dirty="0" smtClean="0"/>
          </a:p>
          <a:p>
            <a:r>
              <a:rPr lang="cs-CZ" sz="1000" dirty="0" smtClean="0"/>
              <a:t>Obr. 6: </a:t>
            </a:r>
            <a:r>
              <a:rPr lang="cs-CZ" sz="1000" dirty="0"/>
              <a:t>SHEBS, Stan.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en.wikipedia.org/wiki/File:Ferocactus_echidne_var_victoriensis_1.jpg</a:t>
            </a:r>
            <a:endParaRPr lang="cs-CZ" sz="1000" dirty="0" smtClean="0"/>
          </a:p>
          <a:p>
            <a:r>
              <a:rPr lang="cs-CZ" sz="1000" dirty="0" smtClean="0"/>
              <a:t>Obr. 7: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8"/>
              </a:rPr>
              <a:t>http://</a:t>
            </a:r>
            <a:r>
              <a:rPr lang="cs-CZ" sz="1000" dirty="0" smtClean="0">
                <a:hlinkClick r:id="rId8"/>
              </a:rPr>
              <a:t>cs.wikipedia.org/wiki/Soubor:Agave_shawii_1.jpg</a:t>
            </a:r>
            <a:endParaRPr lang="cs-CZ" sz="1000" dirty="0" smtClean="0"/>
          </a:p>
          <a:p>
            <a:r>
              <a:rPr lang="cs-CZ" sz="1000" dirty="0" smtClean="0"/>
              <a:t>Obr. 8: </a:t>
            </a:r>
            <a:r>
              <a:rPr lang="cs-CZ" sz="900" dirty="0"/>
              <a:t>GALLUZI, </a:t>
            </a:r>
            <a:r>
              <a:rPr lang="cs-CZ" sz="900" dirty="0" err="1"/>
              <a:t>Luca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7.1.1.2013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9"/>
              </a:rPr>
              <a:t>http://en.wikipedia.org/wiki/File:Thorn_Tree_Sossusvlei_Namib_Desert_Namibia_Luca_Galuzzi</a:t>
            </a:r>
            <a:r>
              <a:rPr lang="cs-CZ" sz="900" dirty="0" smtClean="0">
                <a:hlinkClick r:id="rId9"/>
              </a:rPr>
              <a:t>_</a:t>
            </a:r>
            <a:endParaRPr lang="cs-CZ" sz="900" dirty="0" smtClean="0"/>
          </a:p>
          <a:p>
            <a:r>
              <a:rPr lang="cs-CZ" sz="1050" dirty="0" smtClean="0"/>
              <a:t>Obr. 9: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0"/>
              </a:rPr>
              <a:t>http://cs.wikipedia.org/wiki/Soubor:Dipodomys_venustus_santiluciae</a:t>
            </a:r>
            <a:r>
              <a:rPr lang="cs-CZ" sz="1000" dirty="0" smtClean="0">
                <a:hlinkClick r:id="rId10"/>
              </a:rPr>
              <a:t>_-</a:t>
            </a:r>
            <a:r>
              <a:rPr lang="cs-CZ" sz="1000" dirty="0" smtClean="0"/>
              <a:t>	_</a:t>
            </a:r>
            <a:r>
              <a:rPr lang="cs-CZ" sz="1000" dirty="0"/>
              <a:t>Pacific_Grove_Museum_of_Natural_History_-_</a:t>
            </a:r>
            <a:r>
              <a:rPr lang="cs-CZ" sz="1000" dirty="0" smtClean="0"/>
              <a:t>DSC06627.JPG</a:t>
            </a:r>
          </a:p>
          <a:p>
            <a:r>
              <a:rPr lang="cs-CZ" sz="1000" dirty="0" smtClean="0"/>
              <a:t>Obr. 10: </a:t>
            </a:r>
            <a:r>
              <a:rPr lang="cs-CZ" sz="1000" dirty="0"/>
              <a:t>HILLEWAERT, Hans.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1"/>
              </a:rPr>
              <a:t>http://</a:t>
            </a:r>
            <a:r>
              <a:rPr lang="cs-CZ" sz="1000" dirty="0" smtClean="0">
                <a:hlinkClick r:id="rId11"/>
              </a:rPr>
              <a:t>en.wikipedia.org/wiki/File:Xerus_inauris.jpg</a:t>
            </a:r>
            <a:endParaRPr lang="cs-CZ" sz="1000" dirty="0" smtClean="0"/>
          </a:p>
          <a:p>
            <a:r>
              <a:rPr lang="cs-CZ" sz="1000" dirty="0" smtClean="0"/>
              <a:t>Obr. 11: </a:t>
            </a:r>
            <a:r>
              <a:rPr lang="cs-CZ" sz="1000" dirty="0"/>
              <a:t>REINECCIUS, Holger.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2"/>
              </a:rPr>
              <a:t>http://</a:t>
            </a:r>
            <a:r>
              <a:rPr lang="cs-CZ" sz="1000" dirty="0" smtClean="0">
                <a:hlinkClick r:id="rId12"/>
              </a:rPr>
              <a:t>en.wikipedia.org/wiki/File:Bilma-Salzkarawane2.jpg</a:t>
            </a:r>
            <a:endParaRPr lang="cs-CZ" sz="1000" dirty="0" smtClean="0"/>
          </a:p>
          <a:p>
            <a:r>
              <a:rPr lang="cs-CZ" sz="1000" dirty="0" smtClean="0"/>
              <a:t>Obr. 12: </a:t>
            </a:r>
            <a:r>
              <a:rPr lang="cs-CZ" sz="1000" dirty="0"/>
              <a:t>SALVAGNIN, Umberto.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3"/>
              </a:rPr>
              <a:t>http://</a:t>
            </a:r>
            <a:r>
              <a:rPr lang="cs-CZ" sz="1000" dirty="0" smtClean="0">
                <a:hlinkClick r:id="rId13"/>
              </a:rPr>
              <a:t>en.wikipedia.org/wiki/File:Fennec_Foxes.jpg</a:t>
            </a:r>
            <a:endParaRPr lang="cs-CZ" sz="1000" dirty="0" smtClean="0"/>
          </a:p>
          <a:p>
            <a:r>
              <a:rPr lang="cs-CZ" sz="1000" dirty="0" smtClean="0"/>
              <a:t>Obr. 13: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4"/>
              </a:rPr>
              <a:t>http://</a:t>
            </a:r>
            <a:r>
              <a:rPr lang="cs-CZ" sz="1000" dirty="0" smtClean="0">
                <a:hlinkClick r:id="rId14"/>
              </a:rPr>
              <a:t>en.wikipedia.org/wiki/File:Rub_al_Khali_002.JPG</a:t>
            </a:r>
            <a:endParaRPr lang="cs-CZ" sz="1000" dirty="0" smtClean="0"/>
          </a:p>
          <a:p>
            <a:r>
              <a:rPr lang="cs-CZ" sz="1000" dirty="0" smtClean="0"/>
              <a:t>Obr. 14: </a:t>
            </a:r>
            <a:r>
              <a:rPr lang="cs-CZ" sz="1000" dirty="0"/>
              <a:t>WILSON, Mark A..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5"/>
              </a:rPr>
              <a:t>http://</a:t>
            </a:r>
            <a:r>
              <a:rPr lang="cs-CZ" sz="1000" dirty="0" smtClean="0">
                <a:hlinkClick r:id="rId15"/>
              </a:rPr>
              <a:t>en.wikipedia.org/wiki/File:Ramon2004b.jpg</a:t>
            </a:r>
            <a:endParaRPr lang="cs-CZ" sz="1000" dirty="0" smtClean="0"/>
          </a:p>
          <a:p>
            <a:r>
              <a:rPr lang="cs-CZ" sz="1000" dirty="0" smtClean="0"/>
              <a:t>Obr. 15:</a:t>
            </a:r>
            <a:r>
              <a:rPr lang="cs-CZ" sz="1000" dirty="0"/>
              <a:t>ENGLAND, </a:t>
            </a:r>
            <a:r>
              <a:rPr lang="cs-CZ" sz="1000" dirty="0" err="1"/>
              <a:t>Wayne</a:t>
            </a:r>
            <a:r>
              <a:rPr lang="cs-CZ" sz="1000" dirty="0"/>
              <a:t>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6"/>
              </a:rPr>
              <a:t>http://</a:t>
            </a:r>
            <a:r>
              <a:rPr lang="cs-CZ" sz="1000" dirty="0" smtClean="0">
                <a:hlinkClick r:id="rId16"/>
              </a:rPr>
              <a:t>en.wikipedia.org/wiki/File:Red_Earth_Desert.jpg</a:t>
            </a:r>
            <a:endParaRPr lang="cs-CZ" sz="1000" dirty="0" smtClean="0"/>
          </a:p>
          <a:p>
            <a:r>
              <a:rPr lang="cs-CZ" sz="1000" dirty="0" smtClean="0"/>
              <a:t>Obr. 16: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7"/>
              </a:rPr>
              <a:t>http://</a:t>
            </a:r>
            <a:r>
              <a:rPr lang="cs-CZ" sz="1000" dirty="0" smtClean="0">
                <a:hlinkClick r:id="rId17"/>
              </a:rPr>
              <a:t>en.wikipedia.org/wiki/File:Chile-Atacama.jpg</a:t>
            </a:r>
            <a:endParaRPr lang="cs-CZ" sz="1000" dirty="0" smtClean="0"/>
          </a:p>
          <a:p>
            <a:r>
              <a:rPr lang="cs-CZ" sz="1000" dirty="0" smtClean="0"/>
              <a:t>Obr. 17: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7.1.1.2013</a:t>
            </a:r>
            <a:r>
              <a:rPr lang="cs-CZ" sz="1000" dirty="0"/>
              <a:t>]. Dostupný na WWW: http://en.wikipedia.org/wiki/File:DeathValleyDunes4.jpg</a:t>
            </a:r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174127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41474</TotalTime>
  <Words>320</Words>
  <Application>Microsoft Office PowerPoint</Application>
  <PresentationFormat>Předvádění na obrazovce (4:3)</PresentationFormat>
  <Paragraphs>114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28</cp:revision>
  <dcterms:created xsi:type="dcterms:W3CDTF">2013-01-22T20:39:30Z</dcterms:created>
  <dcterms:modified xsi:type="dcterms:W3CDTF">2013-01-07T20:31:36Z</dcterms:modified>
</cp:coreProperties>
</file>