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8" r:id="rId5"/>
    <p:sldId id="260" r:id="rId6"/>
    <p:sldId id="259" r:id="rId7"/>
    <p:sldId id="261" r:id="rId8"/>
    <p:sldId id="262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82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450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742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050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1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083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937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181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54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64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28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06964-D4CC-4363-9CB1-37EEDF5C1059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DF6D4-81FE-4166-ADDF-6EDB8D39C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47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Soubor:Zalophus_californianus_wollebaeki.JPG" TargetMode="External"/><Relationship Id="rId3" Type="http://schemas.openxmlformats.org/officeDocument/2006/relationships/hyperlink" Target="https://cs.wikipedia.org/wiki/Soubor:LMazzuca_Fin_Whale.jpg" TargetMode="External"/><Relationship Id="rId7" Type="http://schemas.openxmlformats.org/officeDocument/2006/relationships/hyperlink" Target="https://cs.wikipedia.org/wiki/Soubor:Seehund.jpg" TargetMode="External"/><Relationship Id="rId2" Type="http://schemas.openxmlformats.org/officeDocument/2006/relationships/hyperlink" Target="http://cs.wikipedia.org/wiki/Soubor:LocationOceans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s.wikipedia.org/wiki/Soubor:Orca_2.jpg" TargetMode="External"/><Relationship Id="rId5" Type="http://schemas.openxmlformats.org/officeDocument/2006/relationships/hyperlink" Target="https://cs.wikipedia.org/wiki/Soubor:Bottlenose_Dolphin_KSC04pd0178.jpg" TargetMode="External"/><Relationship Id="rId4" Type="http://schemas.openxmlformats.org/officeDocument/2006/relationships/hyperlink" Target="https://cs.wikipedia.org/wiki/Soubor:Humpback_Whale_fg1.jpg" TargetMode="External"/><Relationship Id="rId9" Type="http://schemas.openxmlformats.org/officeDocument/2006/relationships/hyperlink" Target="https://cs.wikipedia.org/wiki/Soubor:Noaa-walrus2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429983"/>
              </p:ext>
            </p:extLst>
          </p:nvPr>
        </p:nvGraphicFramePr>
        <p:xfrm>
          <a:off x="251520" y="2078856"/>
          <a:ext cx="864096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565"/>
                <a:gridCol w="5190395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VY_32_INOVACE_02_16B_Biomy-moře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savců a člověka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3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7734040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biomu moří a oceánů.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moře a oceány jakožto prostředí pro život savců.</a:t>
            </a:r>
          </a:p>
          <a:p>
            <a:r>
              <a:rPr lang="cs-CZ" dirty="0" smtClean="0"/>
              <a:t>Bude znát typické savce obývající tuto oblast. </a:t>
            </a:r>
          </a:p>
          <a:p>
            <a:r>
              <a:rPr lang="cs-CZ" dirty="0" smtClean="0"/>
              <a:t>Bude umět ukázat tuto oblast na mapě.</a:t>
            </a:r>
          </a:p>
          <a:p>
            <a:endParaRPr lang="cs-CZ" dirty="0"/>
          </a:p>
          <a:p>
            <a:r>
              <a:rPr lang="cs-CZ" b="1" dirty="0" smtClean="0"/>
              <a:t>Datum tvorby</a:t>
            </a:r>
            <a:r>
              <a:rPr lang="cs-CZ" b="1" dirty="0" smtClean="0"/>
              <a:t>: </a:t>
            </a:r>
            <a:r>
              <a:rPr lang="cs-CZ" dirty="0" smtClean="0"/>
              <a:t>10. 1. 2013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11. 1. 2013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122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75000"/>
            </a:schemeClr>
          </a:solidFill>
          <a:ln w="571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/>
              <a:t>Biomy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4221087"/>
            <a:ext cx="1888146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/>
              <a:t>Moře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7517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LocationOcea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31197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14288" y="260648"/>
            <a:ext cx="7920880" cy="70788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4000" dirty="0" smtClean="0"/>
              <a:t>Jaké světové oceány znáš?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-36512" y="586798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 rot="19438666">
            <a:off x="130768" y="4166992"/>
            <a:ext cx="1152128" cy="7200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11895356">
            <a:off x="8112176" y="3128782"/>
            <a:ext cx="1152128" cy="7200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1979712" y="2802985"/>
            <a:ext cx="1152128" cy="7200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2826390">
            <a:off x="6043087" y="4480567"/>
            <a:ext cx="1152128" cy="7200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12826390">
            <a:off x="4314895" y="1816271"/>
            <a:ext cx="1152128" cy="72008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7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29778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Charakteristika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1052736"/>
            <a:ext cx="8835817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n</a:t>
            </a:r>
            <a:r>
              <a:rPr lang="en-US" sz="2800" dirty="0" err="1"/>
              <a:t>ejrozs</a:t>
            </a:r>
            <a:r>
              <a:rPr lang="cs-CZ" sz="2800" dirty="0" err="1"/>
              <a:t>áhlejší</a:t>
            </a:r>
            <a:r>
              <a:rPr lang="cs-CZ" sz="2800" dirty="0"/>
              <a:t> biom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75% povrchu </a:t>
            </a:r>
            <a:r>
              <a:rPr lang="cs-CZ" sz="2800" dirty="0" smtClean="0"/>
              <a:t>Země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obrovská pestrost života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nejhojnější plankton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lankton = mikroskopické organismy vznášející se ve vodě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plankton tvoří potravu největším mořským savcům</a:t>
            </a:r>
          </a:p>
          <a:p>
            <a:pPr marL="285750" indent="-285750">
              <a:buFontTx/>
              <a:buChar char="-"/>
            </a:pPr>
            <a:r>
              <a:rPr lang="cs-CZ" sz="2800" u="sng" dirty="0"/>
              <a:t>pět základních částí:</a:t>
            </a:r>
            <a:r>
              <a:rPr lang="cs-CZ" sz="2800" dirty="0"/>
              <a:t> Tichý oceán, Atlantský </a:t>
            </a:r>
            <a:r>
              <a:rPr lang="cs-CZ" sz="2800" dirty="0" smtClean="0"/>
              <a:t>oceán, </a:t>
            </a:r>
          </a:p>
          <a:p>
            <a:r>
              <a:rPr lang="cs-CZ" sz="2800" dirty="0" smtClean="0"/>
              <a:t>    Indický oceán, Jižní oceán, Severní ledový oceán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3015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40677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Typičtí savci - kytovci</a:t>
            </a:r>
            <a:endParaRPr lang="cs-CZ" sz="3600" dirty="0"/>
          </a:p>
        </p:txBody>
      </p:sp>
      <p:pic>
        <p:nvPicPr>
          <p:cNvPr id="1026" name="Picture 2" descr="Soubor:LMazzuca Fin Wha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93" y="936268"/>
            <a:ext cx="3697822" cy="278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7504" y="371703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pic>
        <p:nvPicPr>
          <p:cNvPr id="1028" name="Picture 4" descr="Soubor:Humpback Whale f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35" y="3573016"/>
            <a:ext cx="5175565" cy="327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960474" y="6550223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pic>
        <p:nvPicPr>
          <p:cNvPr id="1030" name="Picture 6" descr="Soubor:Bottlenose Dolphin KSC04pd01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605" y="0"/>
            <a:ext cx="4649939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427984" y="304964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pic>
        <p:nvPicPr>
          <p:cNvPr id="1032" name="Picture 8" descr="Soubor:Orca 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24808"/>
            <a:ext cx="3710464" cy="251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5575" y="655698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8525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514083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Typičtí savci - ploutvonožci</a:t>
            </a:r>
            <a:endParaRPr lang="cs-CZ" sz="3600" dirty="0"/>
          </a:p>
        </p:txBody>
      </p:sp>
      <p:pic>
        <p:nvPicPr>
          <p:cNvPr id="2050" name="Picture 2" descr="Soubor:Seeh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63" y="908720"/>
            <a:ext cx="3960440" cy="262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3263" y="353349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pic>
        <p:nvPicPr>
          <p:cNvPr id="2052" name="Picture 4" descr="Soubor:Zalophus californianus wollebae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318" y="3537461"/>
            <a:ext cx="4536681" cy="330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88687" y="653579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pic>
        <p:nvPicPr>
          <p:cNvPr id="2054" name="Picture 6" descr="Soubor:Noaa-walrus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278" y="3145"/>
            <a:ext cx="3799722" cy="284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249513" y="278092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  <p:pic>
        <p:nvPicPr>
          <p:cNvPr id="2056" name="Picture 8" descr="Soubor:Mirounga leonina ma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1" y="3841271"/>
            <a:ext cx="3965995" cy="269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-36512" y="650559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8384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16084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980728"/>
            <a:ext cx="7788286" cy="452431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1. Jakou plochu Země zaujímá světový oceán?</a:t>
            </a:r>
          </a:p>
          <a:p>
            <a:endParaRPr lang="cs-CZ" sz="3200" dirty="0"/>
          </a:p>
          <a:p>
            <a:r>
              <a:rPr lang="cs-CZ" sz="3200" dirty="0" smtClean="0"/>
              <a:t>2. Jaké znáš oceány?</a:t>
            </a:r>
          </a:p>
          <a:p>
            <a:endParaRPr lang="cs-CZ" sz="3200" dirty="0"/>
          </a:p>
          <a:p>
            <a:r>
              <a:rPr lang="cs-CZ" sz="3200" dirty="0" smtClean="0"/>
              <a:t>3. Co je to plankton?</a:t>
            </a:r>
          </a:p>
          <a:p>
            <a:endParaRPr lang="cs-CZ" sz="3200" dirty="0"/>
          </a:p>
          <a:p>
            <a:r>
              <a:rPr lang="cs-CZ" sz="3200" dirty="0" smtClean="0"/>
              <a:t>4. Pro koho je plankton potravou?</a:t>
            </a:r>
          </a:p>
          <a:p>
            <a:endParaRPr lang="cs-CZ" sz="3200" dirty="0"/>
          </a:p>
          <a:p>
            <a:r>
              <a:rPr lang="cs-CZ" sz="3200" dirty="0" smtClean="0"/>
              <a:t>5. Jmenuj příklady savců, žijících v mořích.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5687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9131026" cy="20697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/>
              <a:t>Zdroje</a:t>
            </a:r>
            <a:r>
              <a:rPr lang="en-US" sz="3200" dirty="0" smtClean="0"/>
              <a:t> </a:t>
            </a:r>
            <a:r>
              <a:rPr lang="en-US" sz="3200" dirty="0" err="1" smtClean="0"/>
              <a:t>obr</a:t>
            </a:r>
            <a:r>
              <a:rPr lang="cs-CZ" sz="3200" dirty="0" err="1" smtClean="0"/>
              <a:t>ázků</a:t>
            </a:r>
            <a:r>
              <a:rPr lang="cs-CZ" sz="3200" dirty="0" smtClean="0"/>
              <a:t>:</a:t>
            </a:r>
          </a:p>
          <a:p>
            <a:r>
              <a:rPr lang="cs-CZ" sz="1100" dirty="0" smtClean="0"/>
              <a:t>Obr. 1: </a:t>
            </a:r>
            <a:r>
              <a:rPr lang="cs-CZ" sz="1100" dirty="0"/>
              <a:t>KERNOW, David. </a:t>
            </a:r>
            <a:r>
              <a:rPr lang="cs-CZ" sz="1100" i="1" dirty="0"/>
              <a:t>Wikipedia.cz</a:t>
            </a:r>
            <a:r>
              <a:rPr lang="cs-CZ" sz="1100" dirty="0"/>
              <a:t> [online]. [cit. </a:t>
            </a:r>
            <a:r>
              <a:rPr lang="cs-CZ" sz="1100" dirty="0" smtClean="0"/>
              <a:t>10.1.2013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cs.wikipedia.org/wiki/Soubor:LocationOceans.png</a:t>
            </a:r>
            <a:endParaRPr lang="cs-CZ" sz="1100" dirty="0" smtClean="0"/>
          </a:p>
          <a:p>
            <a:r>
              <a:rPr lang="cs-CZ" sz="1100" dirty="0" smtClean="0"/>
              <a:t>Obr. 2: </a:t>
            </a:r>
            <a:r>
              <a:rPr lang="cs-CZ" sz="1100" dirty="0"/>
              <a:t>MAZZUCA, Lori. </a:t>
            </a:r>
            <a:r>
              <a:rPr lang="cs-CZ" sz="1100" i="1" dirty="0"/>
              <a:t>Wikipedia.org</a:t>
            </a:r>
            <a:r>
              <a:rPr lang="cs-CZ" sz="1100" dirty="0"/>
              <a:t> [online]. [cit. </a:t>
            </a:r>
            <a:r>
              <a:rPr lang="cs-CZ" sz="1100" dirty="0"/>
              <a:t>10.1.2013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3"/>
              </a:rPr>
              <a:t>https://</a:t>
            </a:r>
            <a:r>
              <a:rPr lang="cs-CZ" sz="1100" dirty="0" smtClean="0">
                <a:hlinkClick r:id="rId3"/>
              </a:rPr>
              <a:t>cs.wikipedia.org/wiki/Soubor:LMazzuca_Fin_Whale.jpg</a:t>
            </a:r>
            <a:endParaRPr lang="cs-CZ" sz="1100" dirty="0" smtClean="0"/>
          </a:p>
          <a:p>
            <a:r>
              <a:rPr lang="cs-CZ" sz="1100" dirty="0" smtClean="0"/>
              <a:t>Obr. 3: </a:t>
            </a:r>
            <a:r>
              <a:rPr lang="cs-CZ" sz="1100" dirty="0"/>
              <a:t>GELLER-GRIMM, Fritz. </a:t>
            </a:r>
            <a:r>
              <a:rPr lang="cs-CZ" sz="1100" i="1" dirty="0"/>
              <a:t>Wikipedia.org</a:t>
            </a:r>
            <a:r>
              <a:rPr lang="cs-CZ" sz="1100" dirty="0"/>
              <a:t> [online]. [cit. </a:t>
            </a:r>
            <a:r>
              <a:rPr lang="cs-CZ" sz="1100" dirty="0"/>
              <a:t>10.1.2013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4"/>
              </a:rPr>
              <a:t>https://</a:t>
            </a:r>
            <a:r>
              <a:rPr lang="cs-CZ" sz="1100" dirty="0" smtClean="0">
                <a:hlinkClick r:id="rId4"/>
              </a:rPr>
              <a:t>cs.wikipedia.org/wiki/Soubor:Humpback_Whale_fg1.jpg</a:t>
            </a:r>
            <a:endParaRPr lang="cs-CZ" sz="1100" dirty="0" smtClean="0"/>
          </a:p>
          <a:p>
            <a:r>
              <a:rPr lang="cs-CZ" sz="110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10.1.2013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5"/>
              </a:rPr>
              <a:t>https://</a:t>
            </a:r>
            <a:r>
              <a:rPr lang="cs-CZ" sz="1050" dirty="0" smtClean="0">
                <a:hlinkClick r:id="rId5"/>
              </a:rPr>
              <a:t>cs.wikipedia.org/wiki/Soubor:Bottlenose_Dolphin_KSC04pd0178.jpg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10.1.2013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6"/>
              </a:rPr>
              <a:t>https://</a:t>
            </a:r>
            <a:r>
              <a:rPr lang="cs-CZ" sz="1050" dirty="0" smtClean="0">
                <a:hlinkClick r:id="rId6"/>
              </a:rPr>
              <a:t>cs.wikipedia.org/wiki/Soubor:Orca_2.jpg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nl-NL" sz="1050" dirty="0"/>
              <a:t>BURKHARD, Marcel. </a:t>
            </a:r>
            <a:r>
              <a:rPr lang="nl-NL" sz="1050" i="1" dirty="0"/>
              <a:t>Wikipedia.org</a:t>
            </a:r>
            <a:r>
              <a:rPr lang="nl-NL" sz="1050" dirty="0"/>
              <a:t> [online]. [cit. </a:t>
            </a:r>
            <a:r>
              <a:rPr lang="cs-CZ" sz="1050" dirty="0"/>
              <a:t>10.1.</a:t>
            </a:r>
            <a:r>
              <a:rPr lang="nl-NL" sz="1050" dirty="0" smtClean="0"/>
              <a:t>2013</a:t>
            </a:r>
            <a:r>
              <a:rPr lang="nl-NL" sz="1050" dirty="0"/>
              <a:t>]. Dostupný na WWW: </a:t>
            </a:r>
            <a:r>
              <a:rPr lang="nl-NL" sz="1050" dirty="0">
                <a:hlinkClick r:id="rId7"/>
              </a:rPr>
              <a:t>https://</a:t>
            </a:r>
            <a:r>
              <a:rPr lang="nl-NL" sz="1050" dirty="0" smtClean="0">
                <a:hlinkClick r:id="rId7"/>
              </a:rPr>
              <a:t>cs.wikipedia.org/wiki/Soubor:Seehund.jpg</a:t>
            </a:r>
            <a:endParaRPr lang="cs-CZ" sz="1050" dirty="0" smtClean="0"/>
          </a:p>
          <a:p>
            <a:r>
              <a:rPr lang="cs-CZ" sz="1050" dirty="0" smtClean="0"/>
              <a:t>Obr. 7: </a:t>
            </a:r>
            <a:r>
              <a:rPr lang="cs-CZ" sz="1050" dirty="0"/>
              <a:t>FIGUERAS, </a:t>
            </a:r>
            <a:r>
              <a:rPr lang="cs-CZ" sz="1050" dirty="0" err="1"/>
              <a:t>Marc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10.1.2013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8"/>
              </a:rPr>
              <a:t>https://</a:t>
            </a:r>
            <a:r>
              <a:rPr lang="cs-CZ" sz="1050" dirty="0" smtClean="0">
                <a:hlinkClick r:id="rId8"/>
              </a:rPr>
              <a:t>cs.wikipedia.org/wiki/Soubor:Zalophus_californianus_wollebaeki.JPG</a:t>
            </a:r>
            <a:endParaRPr lang="cs-CZ" sz="1050" dirty="0" smtClean="0"/>
          </a:p>
          <a:p>
            <a:r>
              <a:rPr lang="cs-CZ" sz="1050" dirty="0" smtClean="0"/>
              <a:t>Obr. 8: </a:t>
            </a:r>
            <a:r>
              <a:rPr lang="cs-CZ" sz="1050" dirty="0"/>
              <a:t>CHRISTMAN, </a:t>
            </a:r>
            <a:r>
              <a:rPr lang="cs-CZ" sz="1050" dirty="0" err="1"/>
              <a:t>Budd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10.1.2013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9"/>
              </a:rPr>
              <a:t>https://</a:t>
            </a:r>
            <a:r>
              <a:rPr lang="cs-CZ" sz="1050" dirty="0" smtClean="0">
                <a:hlinkClick r:id="rId9"/>
              </a:rPr>
              <a:t>cs.wikipedia.org/wiki/Soubor:Noaa-walrus22.jpg</a:t>
            </a:r>
            <a:endParaRPr lang="cs-CZ" sz="1050" dirty="0" smtClean="0"/>
          </a:p>
          <a:p>
            <a:r>
              <a:rPr lang="cs-CZ" sz="1050" dirty="0" smtClean="0"/>
              <a:t>Obr. 9: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10.1.2013</a:t>
            </a:r>
            <a:r>
              <a:rPr lang="cs-CZ" sz="1050" dirty="0"/>
              <a:t>]. Dostupný na WWW: https://cs.wikipedia.org/wiki/Soubor:Mirounga_leonina_male.JPG</a:t>
            </a: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val="267071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244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Biomy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Biomy</dc:title>
  <dc:creator>LukášD</dc:creator>
  <cp:lastModifiedBy>LukášD</cp:lastModifiedBy>
  <cp:revision>10</cp:revision>
  <dcterms:created xsi:type="dcterms:W3CDTF">2013-01-30T22:09:23Z</dcterms:created>
  <dcterms:modified xsi:type="dcterms:W3CDTF">2013-01-10T09:57:59Z</dcterms:modified>
</cp:coreProperties>
</file>