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6" r:id="rId4"/>
    <p:sldId id="258" r:id="rId5"/>
    <p:sldId id="262" r:id="rId6"/>
    <p:sldId id="259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A441C-0F29-4211-A4D5-8C470993D7A9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2F8BE-55C9-4BD0-A49B-BEEF1BA778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0185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B74D7-B2CD-4A62-90EE-F1D4AB6B0485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42F20-8391-47B1-AEE5-0572DC7BB6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3452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EEC95-D3DD-4819-A124-8FFA59D05C1F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63934-E717-4B21-A7F5-C983057681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0743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E8119-B394-4BAD-A22E-02438E871FE0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9E46A-C9C8-4AC0-8E72-FFAAAE02B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708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F4151-00F5-4AE6-B0ED-9B212E72FDE4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E5881-F735-4404-8718-7E3AECC899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1605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2231D-1AF0-444E-A8FB-93447A16BF2B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7A0D-AD0A-422E-9C5C-80698B16D5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7201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4A4F0-C093-4828-88B7-EC85D28F7322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85EBC-698E-415C-89EF-A3293C2B9B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5947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B052C-F490-4B6C-8D27-B51D50A885FC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C4A49-0827-4ABF-89BC-3E2FDD6BF1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8202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6424F-CF50-4B0B-B6F5-53949152FA7B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6934-6752-4F44-A110-47AAC43CFC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4155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3D5B7-0174-4D3F-82FC-4F226BE755B8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86581-1093-4DB7-A9C2-FB769274E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2128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D651F-AE31-4AFC-ACF3-AC7A877B0E30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D9537-C367-43DB-BC63-1CD56581E2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5815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6D2318-3035-4DCE-BC2B-59ECB1A58EB6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E78BA0-3E9E-4D4E-84CC-1E25E0C91C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Hillside_deforestation_in_Rio_de_Janeiro.jpg" TargetMode="External"/><Relationship Id="rId3" Type="http://schemas.openxmlformats.org/officeDocument/2006/relationships/hyperlink" Target="http://en.wikipedia.org/wiki/File:Amazon_Manaus_forest.jpg" TargetMode="External"/><Relationship Id="rId7" Type="http://schemas.openxmlformats.org/officeDocument/2006/relationships/hyperlink" Target="http://en.wikipedia.org/wiki/File:Chaman_amazonie_5_06.jpg" TargetMode="External"/><Relationship Id="rId2" Type="http://schemas.openxmlformats.org/officeDocument/2006/relationships/hyperlink" Target="http://cs.wikipedia.org/wiki/Soubor:Tropicke_lesy_sveta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Riau_deforestation_2006.jpg" TargetMode="External"/><Relationship Id="rId5" Type="http://schemas.openxmlformats.org/officeDocument/2006/relationships/hyperlink" Target="http://en.wikipedia.org/wiki/File:Roots_by_cesarpb.jpg" TargetMode="External"/><Relationship Id="rId4" Type="http://schemas.openxmlformats.org/officeDocument/2006/relationships/hyperlink" Target="http://en.wikipedia.org/wiki/File:Daintree_Rainforest_2.jpg" TargetMode="External"/><Relationship Id="rId9" Type="http://schemas.openxmlformats.org/officeDocument/2006/relationships/hyperlink" Target="http://en.wikipedia.org/wiki/File:Illegal_export_of_rosewood_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039591"/>
              </p:ext>
            </p:extLst>
          </p:nvPr>
        </p:nvGraphicFramePr>
        <p:xfrm>
          <a:off x="251520" y="2078856"/>
          <a:ext cx="864096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565"/>
                <a:gridCol w="5190395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VY_32_INOVACE_02_16B_Biomy-tropické deštné lesy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savců a člověka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7887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494633" cy="452431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tropických deštných</a:t>
            </a:r>
          </a:p>
          <a:p>
            <a:r>
              <a:rPr lang="cs-CZ" dirty="0" smtClean="0"/>
              <a:t>Lesů.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klimatické a vegetační podmínky tropických deštných</a:t>
            </a:r>
          </a:p>
          <a:p>
            <a:r>
              <a:rPr lang="cs-CZ" dirty="0" smtClean="0"/>
              <a:t>lesů.</a:t>
            </a:r>
          </a:p>
          <a:p>
            <a:r>
              <a:rPr lang="cs-CZ" dirty="0" smtClean="0"/>
              <a:t>Bude znát typické savce obývající tuto oblast. </a:t>
            </a:r>
          </a:p>
          <a:p>
            <a:r>
              <a:rPr lang="cs-CZ" dirty="0" smtClean="0"/>
              <a:t>Bude umět ukázat tuto oblast na mapě.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7</a:t>
            </a:r>
            <a:r>
              <a:rPr lang="cs-CZ" dirty="0" smtClean="0"/>
              <a:t>. 1.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10. 1. 2013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547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447800"/>
            <a:ext cx="7772400" cy="147002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sz="6600" dirty="0" smtClean="0"/>
              <a:t>BIOMY</a:t>
            </a:r>
            <a:endParaRPr lang="cs-CZ" sz="66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835150" y="3344863"/>
            <a:ext cx="5400675" cy="11636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tx1"/>
                </a:solidFill>
              </a:rPr>
              <a:t>Tropické deštné lesy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979613" y="115888"/>
            <a:ext cx="5040312" cy="12017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800" dirty="0" smtClean="0"/>
              <a:t>Mapa biomů</a:t>
            </a:r>
            <a:endParaRPr lang="cs-CZ" sz="4800" dirty="0"/>
          </a:p>
        </p:txBody>
      </p:sp>
      <p:grpSp>
        <p:nvGrpSpPr>
          <p:cNvPr id="3077" name="Skupina 4"/>
          <p:cNvGrpSpPr>
            <a:grpSpLocks/>
          </p:cNvGrpSpPr>
          <p:nvPr/>
        </p:nvGrpSpPr>
        <p:grpSpPr bwMode="auto">
          <a:xfrm>
            <a:off x="-36513" y="1412875"/>
            <a:ext cx="9145588" cy="4794250"/>
            <a:chOff x="-36512" y="1010895"/>
            <a:chExt cx="9145016" cy="4794369"/>
          </a:xfrm>
        </p:grpSpPr>
        <p:pic>
          <p:nvPicPr>
            <p:cNvPr id="3081" name="Picture 2" descr="http://upload.wikimedia.org/wikipedia/commons/7/7b/Vegetation-no-legend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010895"/>
              <a:ext cx="9073008" cy="4794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2" name="TextovéPole 6"/>
            <p:cNvSpPr txBox="1">
              <a:spLocks noChangeArrowheads="1"/>
            </p:cNvSpPr>
            <p:nvPr/>
          </p:nvSpPr>
          <p:spPr bwMode="auto">
            <a:xfrm>
              <a:off x="-36512" y="5435932"/>
              <a:ext cx="7433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latin typeface="Calibri" pitchFamily="34" charset="0"/>
                </a:rPr>
                <a:t>Obr. 1</a:t>
              </a:r>
            </a:p>
          </p:txBody>
        </p:sp>
      </p:grp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74613" y="5300663"/>
            <a:ext cx="8890000" cy="1385887"/>
            <a:chOff x="147261" y="5133091"/>
            <a:chExt cx="8889235" cy="1384995"/>
          </a:xfrm>
        </p:grpSpPr>
        <p:sp>
          <p:nvSpPr>
            <p:cNvPr id="3079" name="Obdélník 8"/>
            <p:cNvSpPr>
              <a:spLocks noChangeArrowheads="1"/>
            </p:cNvSpPr>
            <p:nvPr/>
          </p:nvSpPr>
          <p:spPr bwMode="auto">
            <a:xfrm>
              <a:off x="1115616" y="5133091"/>
              <a:ext cx="7920880" cy="1384995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800">
                  <a:latin typeface="Calibri" pitchFamily="34" charset="0"/>
                </a:rPr>
                <a:t>Jakou barvou jsou na mapě vyznačené tropické deštné lesy? Jak by jsi popsal jejich zeměpisné rozšíření?</a:t>
              </a:r>
            </a:p>
          </p:txBody>
        </p:sp>
        <p:sp>
          <p:nvSpPr>
            <p:cNvPr id="10" name="Šipka doprava 9"/>
            <p:cNvSpPr/>
            <p:nvPr/>
          </p:nvSpPr>
          <p:spPr>
            <a:xfrm>
              <a:off x="147261" y="5204482"/>
              <a:ext cx="792094" cy="1296153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9/99/Tropicke_lesy_svet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50" y="1200150"/>
            <a:ext cx="8856663" cy="41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41300" y="5519738"/>
            <a:ext cx="8569325" cy="1077912"/>
          </a:xfrm>
          <a:prstGeom prst="rect">
            <a:avLst/>
          </a:prstGeom>
          <a:solidFill>
            <a:schemeClr val="accent5">
              <a:lumMod val="60000"/>
              <a:lumOff val="40000"/>
              <a:alpha val="76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 smtClean="0">
                <a:latin typeface="+mn-lt"/>
              </a:rPr>
              <a:t>Rozšíření</a:t>
            </a:r>
            <a:r>
              <a:rPr lang="cs-CZ" sz="3200" b="1" u="sng" dirty="0">
                <a:latin typeface="+mn-lt"/>
              </a:rPr>
              <a:t>:</a:t>
            </a:r>
            <a:r>
              <a:rPr lang="cs-CZ" sz="3200" dirty="0">
                <a:latin typeface="+mn-lt"/>
              </a:rPr>
              <a:t> tropický pás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</a:rPr>
              <a:t>	       rovníková oblast</a:t>
            </a:r>
          </a:p>
        </p:txBody>
      </p:sp>
      <p:sp>
        <p:nvSpPr>
          <p:cNvPr id="12" name="Ovál 11"/>
          <p:cNvSpPr/>
          <p:nvPr/>
        </p:nvSpPr>
        <p:spPr>
          <a:xfrm>
            <a:off x="1619250" y="3179763"/>
            <a:ext cx="1081088" cy="111283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708400" y="2962275"/>
            <a:ext cx="1079500" cy="111442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 rot="1726278">
            <a:off x="5649913" y="2913063"/>
            <a:ext cx="2592387" cy="9556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14425" y="2760663"/>
            <a:ext cx="720725" cy="55721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107950" y="4292600"/>
            <a:ext cx="3448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Amazonský deštný les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338138" y="2349500"/>
            <a:ext cx="1073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latin typeface="Calibri" pitchFamily="34" charset="0"/>
              </a:rPr>
              <a:t>Karibik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527425" y="4032250"/>
            <a:ext cx="2954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Konžský deštný les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867400" y="2112963"/>
            <a:ext cx="2833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Jihovýchodní Asie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21" grpId="0"/>
      <p:bldP spid="22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713788" cy="1568450"/>
          </a:xfrm>
          <a:prstGeom prst="rect">
            <a:avLst/>
          </a:prstGeom>
          <a:solidFill>
            <a:schemeClr val="accent5">
              <a:lumMod val="60000"/>
              <a:lumOff val="40000"/>
              <a:alpha val="76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>
                <a:latin typeface="+mn-lt"/>
              </a:rPr>
              <a:t>Podnebí:</a:t>
            </a:r>
            <a:r>
              <a:rPr lang="cs-CZ" sz="3200" dirty="0">
                <a:latin typeface="+mn-lt"/>
              </a:rPr>
              <a:t> celoročně teplé a vlhké klima </a:t>
            </a:r>
            <a:r>
              <a:rPr lang="cs-CZ" sz="2000" dirty="0">
                <a:latin typeface="+mn-lt"/>
              </a:rPr>
              <a:t>(až 100% vlhkost)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</a:rPr>
              <a:t>	        minimální rozdíly mezi ročními obdobími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</a:rPr>
              <a:t>	        vydatné srážky</a:t>
            </a:r>
            <a:endParaRPr lang="cs-CZ" sz="2800" dirty="0">
              <a:latin typeface="+mn-lt"/>
            </a:endParaRPr>
          </a:p>
        </p:txBody>
      </p:sp>
      <p:grpSp>
        <p:nvGrpSpPr>
          <p:cNvPr id="5123" name="Skupina 3"/>
          <p:cNvGrpSpPr>
            <a:grpSpLocks/>
          </p:cNvGrpSpPr>
          <p:nvPr/>
        </p:nvGrpSpPr>
        <p:grpSpPr bwMode="auto">
          <a:xfrm>
            <a:off x="-36513" y="2644775"/>
            <a:ext cx="9182101" cy="3952875"/>
            <a:chOff x="-36512" y="2644476"/>
            <a:chExt cx="9182100" cy="3952876"/>
          </a:xfrm>
        </p:grpSpPr>
        <p:pic>
          <p:nvPicPr>
            <p:cNvPr id="5124" name="Picture 2" descr="http://upload.wikimedia.org/wikipedia/commons/4/4b/Amazon_Manaus_forest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512" y="2644476"/>
              <a:ext cx="9182100" cy="39528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5" name="TextovéPole 2"/>
            <p:cNvSpPr txBox="1">
              <a:spLocks noChangeArrowheads="1"/>
            </p:cNvSpPr>
            <p:nvPr/>
          </p:nvSpPr>
          <p:spPr bwMode="auto">
            <a:xfrm>
              <a:off x="49931" y="6196662"/>
              <a:ext cx="7433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solidFill>
                    <a:schemeClr val="bg1"/>
                  </a:solidFill>
                  <a:latin typeface="Calibri" pitchFamily="34" charset="0"/>
                </a:rPr>
                <a:t>Obr. 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113" y="333375"/>
            <a:ext cx="2743200" cy="9223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atin typeface="+mn-lt"/>
              </a:rPr>
              <a:t>Vegetace</a:t>
            </a:r>
          </a:p>
        </p:txBody>
      </p:sp>
      <p:sp>
        <p:nvSpPr>
          <p:cNvPr id="3" name="Obdélník 2"/>
          <p:cNvSpPr/>
          <p:nvPr/>
        </p:nvSpPr>
        <p:spPr>
          <a:xfrm>
            <a:off x="71438" y="1416050"/>
            <a:ext cx="9037637" cy="51085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 err="1">
                <a:latin typeface="+mn-lt"/>
              </a:rPr>
              <a:t>patrovitost</a:t>
            </a:r>
            <a:r>
              <a:rPr lang="cs-CZ" sz="2800" dirty="0">
                <a:latin typeface="+mn-lt"/>
              </a:rPr>
              <a:t> lesa:	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1. Nejvyšší patro – nejvyšší osamělé stromy </a:t>
            </a:r>
            <a:r>
              <a:rPr lang="cs-CZ" sz="2400" dirty="0">
                <a:latin typeface="+mn-lt"/>
              </a:rPr>
              <a:t>(přes 60 m)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2. Střední patro – souvislá klenba stromů (kolem 35 m)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3. Spodní patro – podrost, palmy, vysoké kapradiny, keře 				(do 10 m)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i="1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patra spojena liánami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konkurence o světlo - veškeré mýtiny velmi rychle zarůstají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800" dirty="0">
                <a:latin typeface="+mn-lt"/>
              </a:rPr>
              <a:t>listí neopadává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Skupina 4"/>
          <p:cNvGrpSpPr>
            <a:grpSpLocks/>
          </p:cNvGrpSpPr>
          <p:nvPr/>
        </p:nvGrpSpPr>
        <p:grpSpPr bwMode="auto">
          <a:xfrm>
            <a:off x="4356100" y="188913"/>
            <a:ext cx="4679950" cy="6634162"/>
            <a:chOff x="5652120" y="2349499"/>
            <a:chExt cx="3384376" cy="4473169"/>
          </a:xfrm>
        </p:grpSpPr>
        <p:pic>
          <p:nvPicPr>
            <p:cNvPr id="7174" name="Obrázek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8496" y="2349499"/>
              <a:ext cx="3328000" cy="4447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5" name="TextovéPole 3"/>
            <p:cNvSpPr txBox="1">
              <a:spLocks noChangeArrowheads="1"/>
            </p:cNvSpPr>
            <p:nvPr/>
          </p:nvSpPr>
          <p:spPr bwMode="auto">
            <a:xfrm>
              <a:off x="5652120" y="6453336"/>
              <a:ext cx="7433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solidFill>
                    <a:schemeClr val="bg1"/>
                  </a:solidFill>
                  <a:latin typeface="Calibri" pitchFamily="34" charset="0"/>
                </a:rPr>
                <a:t>Obr. 4</a:t>
              </a:r>
            </a:p>
          </p:txBody>
        </p:sp>
      </p:grp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107950" y="104775"/>
            <a:ext cx="8896350" cy="6718300"/>
            <a:chOff x="107504" y="105089"/>
            <a:chExt cx="8897308" cy="6717579"/>
          </a:xfrm>
        </p:grpSpPr>
        <p:pic>
          <p:nvPicPr>
            <p:cNvPr id="7172" name="Obrázek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05089"/>
              <a:ext cx="8897308" cy="6679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3" name="TextovéPole 6"/>
            <p:cNvSpPr txBox="1">
              <a:spLocks noChangeArrowheads="1"/>
            </p:cNvSpPr>
            <p:nvPr/>
          </p:nvSpPr>
          <p:spPr bwMode="auto">
            <a:xfrm>
              <a:off x="107504" y="6453336"/>
              <a:ext cx="7433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latin typeface="Calibri" pitchFamily="34" charset="0"/>
                </a:rPr>
                <a:t>Obr. 5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8888" y="115888"/>
            <a:ext cx="6542087" cy="9239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atin typeface="+mn-lt"/>
              </a:rPr>
              <a:t>Význam deštných lesů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71775" y="1341438"/>
            <a:ext cx="3286125" cy="6461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+mn-lt"/>
              </a:rPr>
              <a:t>Produkce kyslíku</a:t>
            </a:r>
          </a:p>
        </p:txBody>
      </p:sp>
      <p:sp>
        <p:nvSpPr>
          <p:cNvPr id="4" name="Šipka dolů 3"/>
          <p:cNvSpPr/>
          <p:nvPr/>
        </p:nvSpPr>
        <p:spPr>
          <a:xfrm>
            <a:off x="3779838" y="2205038"/>
            <a:ext cx="1296987" cy="792162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79388" y="3284538"/>
            <a:ext cx="8824912" cy="55403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000">
                <a:latin typeface="Calibri" pitchFamily="34" charset="0"/>
              </a:rPr>
              <a:t>Současné tropické deštné lesy neprodukují </a:t>
            </a:r>
            <a:r>
              <a:rPr lang="cs-CZ" sz="3000" b="1">
                <a:latin typeface="Calibri" pitchFamily="34" charset="0"/>
              </a:rPr>
              <a:t>žádný</a:t>
            </a:r>
            <a:r>
              <a:rPr lang="cs-CZ" sz="3000">
                <a:latin typeface="Calibri" pitchFamily="34" charset="0"/>
              </a:rPr>
              <a:t> kyslík.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79388" y="4746625"/>
            <a:ext cx="8553450" cy="554038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000" b="1">
                <a:latin typeface="Calibri" pitchFamily="34" charset="0"/>
              </a:rPr>
              <a:t>Biomasa pralesů v sobě váže obrovské množství CO</a:t>
            </a:r>
            <a:r>
              <a:rPr lang="cs-CZ" sz="3000" b="1" baseline="-25000">
                <a:latin typeface="Calibri" pitchFamily="34" charset="0"/>
              </a:rPr>
              <a:t>2</a:t>
            </a:r>
            <a:r>
              <a:rPr lang="cs-CZ" sz="3000" b="1">
                <a:latin typeface="Calibri" pitchFamily="34" charset="0"/>
              </a:rPr>
              <a:t>.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924300" y="4005263"/>
            <a:ext cx="1171575" cy="5842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>
                <a:latin typeface="Calibri" pitchFamily="34" charset="0"/>
              </a:rPr>
              <a:t>ALE …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84213" y="5683250"/>
            <a:ext cx="7726362" cy="554038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000" b="1">
                <a:latin typeface="Calibri" pitchFamily="34" charset="0"/>
              </a:rPr>
              <a:t>Pralesy vyprodukovaly kyslík v době, kdy rostly.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03575" y="1341438"/>
            <a:ext cx="2038350" cy="6461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latin typeface="+mn-lt"/>
              </a:rPr>
              <a:t>Zdroj léků</a:t>
            </a: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34925" y="2205038"/>
            <a:ext cx="905351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571500" indent="-5715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cs-CZ" sz="3600">
                <a:latin typeface="Calibri" pitchFamily="34" charset="0"/>
              </a:rPr>
              <a:t>tropický deštný les = „největší lékárna světa“</a:t>
            </a:r>
          </a:p>
          <a:p>
            <a:pPr eaLnBrk="1" hangingPunct="1">
              <a:buFontTx/>
              <a:buChar char="-"/>
            </a:pPr>
            <a:endParaRPr lang="cs-CZ" sz="3600">
              <a:latin typeface="Calibri" pitchFamily="34" charset="0"/>
            </a:endParaRPr>
          </a:p>
          <a:p>
            <a:pPr eaLnBrk="1" hangingPunct="1">
              <a:buFontTx/>
              <a:buChar char="-"/>
            </a:pPr>
            <a:r>
              <a:rPr lang="cs-CZ" sz="3600">
                <a:latin typeface="Calibri" pitchFamily="34" charset="0"/>
              </a:rPr>
              <a:t>svůj původ zde má téměř </a:t>
            </a:r>
          </a:p>
          <a:p>
            <a:pPr eaLnBrk="1" hangingPunct="1"/>
            <a:r>
              <a:rPr lang="cs-CZ" sz="3600">
                <a:latin typeface="Calibri" pitchFamily="34" charset="0"/>
              </a:rPr>
              <a:t>     polovina současných léků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258888" y="115888"/>
            <a:ext cx="6542087" cy="9239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atin typeface="+mn-lt"/>
              </a:rPr>
              <a:t>Význam deštných lesů</a:t>
            </a:r>
          </a:p>
        </p:txBody>
      </p:sp>
      <p:pic>
        <p:nvPicPr>
          <p:cNvPr id="9221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781300"/>
            <a:ext cx="262255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ovéPole 5"/>
          <p:cNvSpPr txBox="1">
            <a:spLocks noChangeArrowheads="1"/>
          </p:cNvSpPr>
          <p:nvPr/>
        </p:nvSpPr>
        <p:spPr bwMode="auto">
          <a:xfrm>
            <a:off x="5270500" y="6443663"/>
            <a:ext cx="814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 8</a:t>
            </a:r>
          </a:p>
        </p:txBody>
      </p:sp>
      <p:sp>
        <p:nvSpPr>
          <p:cNvPr id="9223" name="TextovéPole 6"/>
          <p:cNvSpPr txBox="1">
            <a:spLocks noChangeArrowheads="1"/>
          </p:cNvSpPr>
          <p:nvPr/>
        </p:nvSpPr>
        <p:spPr bwMode="auto">
          <a:xfrm>
            <a:off x="3203575" y="5857875"/>
            <a:ext cx="3222625" cy="52387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/>
              <a:t>Ekvádorský šaman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260350"/>
            <a:ext cx="8524875" cy="9239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atin typeface="+mn-lt"/>
              </a:rPr>
              <a:t>Kácení tropického deštné lesa</a:t>
            </a:r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323850" y="1484313"/>
            <a:ext cx="69961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600" u="sng"/>
              <a:t>Důvody:</a:t>
            </a:r>
          </a:p>
          <a:p>
            <a:pPr eaLnBrk="1" hangingPunct="1">
              <a:buFontTx/>
              <a:buChar char="-"/>
            </a:pPr>
            <a:r>
              <a:rPr lang="cs-CZ" sz="3200"/>
              <a:t>těžba dřeva</a:t>
            </a:r>
          </a:p>
          <a:p>
            <a:pPr eaLnBrk="1" hangingPunct="1">
              <a:buFontTx/>
              <a:buChar char="-"/>
            </a:pPr>
            <a:r>
              <a:rPr lang="cs-CZ" sz="3200"/>
              <a:t>zisk půdy (zemědělství, sídla, silnice)</a:t>
            </a:r>
          </a:p>
          <a:p>
            <a:pPr eaLnBrk="1" hangingPunct="1"/>
            <a:endParaRPr lang="cs-CZ" sz="3200">
              <a:latin typeface="Calibri" pitchFamily="34" charset="0"/>
            </a:endParaRPr>
          </a:p>
          <a:p>
            <a:pPr eaLnBrk="1" hangingPunct="1"/>
            <a:endParaRPr lang="cs-CZ" sz="3200">
              <a:latin typeface="Calibri" pitchFamily="34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32150"/>
            <a:ext cx="4679950" cy="350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58750" y="6375400"/>
            <a:ext cx="81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solidFill>
                  <a:schemeClr val="bg1"/>
                </a:solidFill>
              </a:rPr>
              <a:t>Obr. 6</a:t>
            </a:r>
          </a:p>
        </p:txBody>
      </p:sp>
      <p:pic>
        <p:nvPicPr>
          <p:cNvPr id="10246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57563"/>
            <a:ext cx="4176712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ovéPole 4"/>
          <p:cNvSpPr txBox="1">
            <a:spLocks noChangeArrowheads="1"/>
          </p:cNvSpPr>
          <p:nvPr/>
        </p:nvSpPr>
        <p:spPr bwMode="auto">
          <a:xfrm>
            <a:off x="4837113" y="5784850"/>
            <a:ext cx="671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>
                <a:solidFill>
                  <a:schemeClr val="bg1"/>
                </a:solidFill>
              </a:rPr>
              <a:t>Obr.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260350"/>
            <a:ext cx="8524875" cy="9239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latin typeface="+mn-lt"/>
              </a:rPr>
              <a:t>Kácení tropického deštné lesa</a:t>
            </a:r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323850" y="1412875"/>
            <a:ext cx="8424863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3000" u="sng"/>
              <a:t>Následky:</a:t>
            </a:r>
          </a:p>
          <a:p>
            <a:r>
              <a:rPr lang="cs-CZ" sz="3000"/>
              <a:t>- eroze </a:t>
            </a:r>
          </a:p>
          <a:p>
            <a:r>
              <a:rPr lang="cs-CZ" sz="3000"/>
              <a:t>- povodně</a:t>
            </a:r>
          </a:p>
          <a:p>
            <a:r>
              <a:rPr lang="cs-CZ" sz="3000"/>
              <a:t>- ubývání rostlinných a živočišných druhů</a:t>
            </a:r>
          </a:p>
          <a:p>
            <a:r>
              <a:rPr lang="cs-CZ" sz="3000"/>
              <a:t>- mizení zdrojů léků</a:t>
            </a:r>
          </a:p>
          <a:p>
            <a:r>
              <a:rPr lang="cs-CZ" sz="3000"/>
              <a:t>- </a:t>
            </a:r>
            <a:r>
              <a:rPr lang="cs-CZ" sz="3000" b="1" u="sng"/>
              <a:t>vliv na klima Země</a:t>
            </a:r>
          </a:p>
        </p:txBody>
      </p:sp>
      <p:pic>
        <p:nvPicPr>
          <p:cNvPr id="1126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4265613"/>
            <a:ext cx="3240087" cy="243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457575"/>
            <a:ext cx="48387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ovéPole 3"/>
          <p:cNvSpPr txBox="1">
            <a:spLocks noChangeArrowheads="1"/>
          </p:cNvSpPr>
          <p:nvPr/>
        </p:nvSpPr>
        <p:spPr bwMode="auto">
          <a:xfrm>
            <a:off x="4140200" y="6381750"/>
            <a:ext cx="81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solidFill>
                  <a:schemeClr val="bg1"/>
                </a:solidFill>
              </a:rPr>
              <a:t>Obr. 9</a:t>
            </a:r>
          </a:p>
        </p:txBody>
      </p:sp>
      <p:sp>
        <p:nvSpPr>
          <p:cNvPr id="11271" name="TextovéPole 4"/>
          <p:cNvSpPr txBox="1">
            <a:spLocks noChangeArrowheads="1"/>
          </p:cNvSpPr>
          <p:nvPr/>
        </p:nvSpPr>
        <p:spPr bwMode="auto">
          <a:xfrm>
            <a:off x="323850" y="6464300"/>
            <a:ext cx="6889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/>
              <a:t>Obr.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107950" y="6092825"/>
            <a:ext cx="92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 11</a:t>
            </a:r>
          </a:p>
        </p:txBody>
      </p:sp>
      <p:pic>
        <p:nvPicPr>
          <p:cNvPr id="12291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99512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ovéPole 3"/>
          <p:cNvSpPr txBox="1">
            <a:spLocks noChangeArrowheads="1"/>
          </p:cNvSpPr>
          <p:nvPr/>
        </p:nvSpPr>
        <p:spPr bwMode="auto">
          <a:xfrm>
            <a:off x="4443413" y="6165850"/>
            <a:ext cx="4376737" cy="5842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/>
              <a:t>kácení pralesa v Bolívii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bdélník 1"/>
          <p:cNvSpPr>
            <a:spLocks noChangeArrowheads="1"/>
          </p:cNvSpPr>
          <p:nvPr/>
        </p:nvSpPr>
        <p:spPr bwMode="auto">
          <a:xfrm>
            <a:off x="107950" y="188913"/>
            <a:ext cx="8932863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dirty="0" err="1">
                <a:latin typeface="Calibri" pitchFamily="34" charset="0"/>
              </a:rPr>
              <a:t>Zdroje</a:t>
            </a:r>
            <a:r>
              <a:rPr lang="en-US" sz="3600" dirty="0">
                <a:latin typeface="Calibri" pitchFamily="34" charset="0"/>
              </a:rPr>
              <a:t> </a:t>
            </a:r>
            <a:r>
              <a:rPr lang="en-US" sz="3600" dirty="0" err="1">
                <a:latin typeface="Calibri" pitchFamily="34" charset="0"/>
              </a:rPr>
              <a:t>obr</a:t>
            </a:r>
            <a:r>
              <a:rPr lang="cs-CZ" sz="3600" dirty="0" err="1">
                <a:latin typeface="Calibri" pitchFamily="34" charset="0"/>
              </a:rPr>
              <a:t>ázků</a:t>
            </a:r>
            <a:r>
              <a:rPr lang="cs-CZ" sz="3600" dirty="0">
                <a:latin typeface="Calibri" pitchFamily="34" charset="0"/>
              </a:rPr>
              <a:t>:</a:t>
            </a:r>
          </a:p>
          <a:p>
            <a:r>
              <a:rPr lang="cs-CZ" sz="1000" dirty="0">
                <a:latin typeface="Calibri" pitchFamily="34" charset="0"/>
              </a:rPr>
              <a:t>Obr. 1: AUTOR NEUVEDEN. </a:t>
            </a:r>
            <a:r>
              <a:rPr lang="cs-CZ" sz="1000" i="1" dirty="0">
                <a:latin typeface="Calibri" pitchFamily="34" charset="0"/>
              </a:rPr>
              <a:t>Wikipedia.cz</a:t>
            </a:r>
            <a:r>
              <a:rPr lang="cs-CZ" sz="1000" dirty="0">
                <a:latin typeface="Calibri" pitchFamily="34" charset="0"/>
              </a:rPr>
              <a:t> [online]. [cit. </a:t>
            </a:r>
            <a:r>
              <a:rPr lang="cs-CZ" sz="1000" dirty="0" smtClean="0">
                <a:latin typeface="Calibri" pitchFamily="34" charset="0"/>
              </a:rPr>
              <a:t>7.1.2013</a:t>
            </a:r>
            <a:r>
              <a:rPr lang="cs-CZ" sz="1000" dirty="0">
                <a:latin typeface="Calibri" pitchFamily="34" charset="0"/>
              </a:rPr>
              <a:t>]. Dostupný na WWW: </a:t>
            </a:r>
            <a:r>
              <a:rPr lang="cs-CZ" sz="1000" dirty="0">
                <a:latin typeface="Calibri" pitchFamily="34" charset="0"/>
                <a:hlinkClick r:id="rId2"/>
              </a:rPr>
              <a:t>http://cs.wikipedia.org/wiki/Soubor:Tropicke_lesy_sveta.png</a:t>
            </a:r>
            <a:endParaRPr lang="cs-CZ" sz="1000" dirty="0">
              <a:latin typeface="Calibri" pitchFamily="34" charset="0"/>
            </a:endParaRPr>
          </a:p>
          <a:p>
            <a:r>
              <a:rPr lang="cs-CZ" sz="1000" dirty="0">
                <a:latin typeface="Calibri" pitchFamily="34" charset="0"/>
              </a:rPr>
              <a:t>Obr. 2: MANSKE, </a:t>
            </a:r>
            <a:r>
              <a:rPr lang="cs-CZ" sz="1000" dirty="0" err="1">
                <a:latin typeface="Calibri" pitchFamily="34" charset="0"/>
              </a:rPr>
              <a:t>Magnus</a:t>
            </a:r>
            <a:r>
              <a:rPr lang="cs-CZ" sz="1000" dirty="0">
                <a:latin typeface="Calibri" pitchFamily="34" charset="0"/>
              </a:rPr>
              <a:t>. </a:t>
            </a:r>
            <a:r>
              <a:rPr lang="cs-CZ" sz="1000" i="1" dirty="0">
                <a:latin typeface="Calibri" pitchFamily="34" charset="0"/>
              </a:rPr>
              <a:t>Wikipedia.cz</a:t>
            </a:r>
            <a:r>
              <a:rPr lang="cs-CZ" sz="1000" dirty="0">
                <a:latin typeface="Calibri" pitchFamily="34" charset="0"/>
              </a:rPr>
              <a:t> [online]. [cit. 7.1.2013]. Dostupný na WWW: </a:t>
            </a:r>
            <a:r>
              <a:rPr lang="cs-CZ" sz="1000" dirty="0">
                <a:latin typeface="Calibri" pitchFamily="34" charset="0"/>
                <a:hlinkClick r:id="rId2"/>
              </a:rPr>
              <a:t>http://cs.wikipedia.org/wiki/Soubor:Tropicke_lesy_sveta.png</a:t>
            </a:r>
            <a:endParaRPr lang="cs-CZ" sz="1000" dirty="0">
              <a:latin typeface="Calibri" pitchFamily="34" charset="0"/>
            </a:endParaRPr>
          </a:p>
          <a:p>
            <a:r>
              <a:rPr lang="cs-CZ" sz="1000" dirty="0">
                <a:latin typeface="Calibri" pitchFamily="34" charset="0"/>
              </a:rPr>
              <a:t>Obr. 3: AUTOR NEUVEDEN. </a:t>
            </a:r>
            <a:r>
              <a:rPr lang="cs-CZ" sz="1000" i="1" dirty="0">
                <a:latin typeface="Calibri" pitchFamily="34" charset="0"/>
              </a:rPr>
              <a:t>Wikipedia.org</a:t>
            </a:r>
            <a:r>
              <a:rPr lang="cs-CZ" sz="1000" dirty="0">
                <a:latin typeface="Calibri" pitchFamily="34" charset="0"/>
              </a:rPr>
              <a:t> [online]. [cit. 7.1.2013]. Dostupný na WWW: </a:t>
            </a:r>
            <a:r>
              <a:rPr lang="cs-CZ" sz="1000" dirty="0">
                <a:latin typeface="Calibri" pitchFamily="34" charset="0"/>
                <a:hlinkClick r:id="rId3"/>
              </a:rPr>
              <a:t>http://en.wikipedia.org/wiki/File:Amazon_Manaus_forest.jpg</a:t>
            </a:r>
            <a:endParaRPr lang="cs-CZ" sz="1000" dirty="0">
              <a:latin typeface="Calibri" pitchFamily="34" charset="0"/>
            </a:endParaRPr>
          </a:p>
          <a:p>
            <a:r>
              <a:rPr lang="cs-CZ" sz="1000" dirty="0">
                <a:latin typeface="Calibri" pitchFamily="34" charset="0"/>
              </a:rPr>
              <a:t>Obr. 4: AUTOR NEUVEDEN. </a:t>
            </a:r>
            <a:r>
              <a:rPr lang="cs-CZ" sz="1000" i="1" dirty="0">
                <a:latin typeface="Calibri" pitchFamily="34" charset="0"/>
              </a:rPr>
              <a:t>Wikipedia.org</a:t>
            </a:r>
            <a:r>
              <a:rPr lang="cs-CZ" sz="1000" dirty="0">
                <a:latin typeface="Calibri" pitchFamily="34" charset="0"/>
              </a:rPr>
              <a:t> [online]. [cit. 7.1.2013]. Dostupný na WWW: </a:t>
            </a:r>
            <a:r>
              <a:rPr lang="cs-CZ" sz="1000" dirty="0">
                <a:latin typeface="Calibri" pitchFamily="34" charset="0"/>
                <a:hlinkClick r:id="rId4"/>
              </a:rPr>
              <a:t>http://en.wikipedia.org/wiki/File:Daintree_Rainforest_2.jpg</a:t>
            </a:r>
            <a:endParaRPr lang="cs-CZ" sz="1000" dirty="0">
              <a:latin typeface="Calibri" pitchFamily="34" charset="0"/>
            </a:endParaRPr>
          </a:p>
          <a:p>
            <a:r>
              <a:rPr lang="cs-CZ" sz="1000" dirty="0">
                <a:latin typeface="Calibri" pitchFamily="34" charset="0"/>
              </a:rPr>
              <a:t>Obr. 5: BARETTO, Caesar </a:t>
            </a:r>
            <a:r>
              <a:rPr lang="cs-CZ" sz="1000" dirty="0" err="1">
                <a:latin typeface="Calibri" pitchFamily="34" charset="0"/>
              </a:rPr>
              <a:t>Pares</a:t>
            </a:r>
            <a:r>
              <a:rPr lang="cs-CZ" sz="1000" dirty="0">
                <a:latin typeface="Calibri" pitchFamily="34" charset="0"/>
              </a:rPr>
              <a:t>. </a:t>
            </a:r>
            <a:r>
              <a:rPr lang="cs-CZ" sz="1000" i="1" dirty="0">
                <a:latin typeface="Calibri" pitchFamily="34" charset="0"/>
              </a:rPr>
              <a:t>Wikipedia.org</a:t>
            </a:r>
            <a:r>
              <a:rPr lang="cs-CZ" sz="1000" dirty="0">
                <a:latin typeface="Calibri" pitchFamily="34" charset="0"/>
              </a:rPr>
              <a:t> [online]. [cit. 7.1.2013]. Dostupný na WWW: </a:t>
            </a:r>
            <a:r>
              <a:rPr lang="cs-CZ" sz="1000" dirty="0">
                <a:latin typeface="Calibri" pitchFamily="34" charset="0"/>
                <a:hlinkClick r:id="rId5"/>
              </a:rPr>
              <a:t>http://en.wikipedia.org/wiki/File:Roots_by_cesarpb.jpg</a:t>
            </a:r>
            <a:endParaRPr lang="cs-CZ" sz="1000" dirty="0">
              <a:latin typeface="Calibri" pitchFamily="34" charset="0"/>
            </a:endParaRPr>
          </a:p>
          <a:p>
            <a:r>
              <a:rPr lang="cs-CZ" sz="1000" dirty="0">
                <a:latin typeface="Calibri" pitchFamily="34" charset="0"/>
              </a:rPr>
              <a:t>Obr.6: </a:t>
            </a:r>
            <a:r>
              <a:rPr lang="cs-CZ" sz="1000" dirty="0"/>
              <a:t>AUTOR NEUVEDEN. </a:t>
            </a:r>
            <a:r>
              <a:rPr lang="cs-CZ" sz="1000" i="1" dirty="0"/>
              <a:t>Wikipedia.org</a:t>
            </a:r>
            <a:r>
              <a:rPr lang="cs-CZ" sz="1000" dirty="0"/>
              <a:t> [online]. [cit. </a:t>
            </a:r>
            <a:r>
              <a:rPr lang="cs-CZ" sz="1000" dirty="0">
                <a:latin typeface="Calibri" pitchFamily="34" charset="0"/>
              </a:rPr>
              <a:t>7</a:t>
            </a:r>
            <a:r>
              <a:rPr lang="cs-CZ" sz="1000" dirty="0" smtClean="0"/>
              <a:t>.1.2013</a:t>
            </a:r>
            <a:r>
              <a:rPr lang="cs-CZ" sz="1000" dirty="0"/>
              <a:t>]. Dostupný na WWW: http://en.wikipedia.org/wiki/File:Manantenina_bushfire.jpg </a:t>
            </a:r>
          </a:p>
          <a:p>
            <a:r>
              <a:rPr lang="cs-CZ" sz="1000" dirty="0"/>
              <a:t>Obr. 7: 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6"/>
              </a:rPr>
              <a:t>http://en.wikipedia.org/wiki/File:Riau_deforestation_2006.jpg</a:t>
            </a:r>
            <a:endParaRPr lang="cs-CZ" sz="1000" dirty="0"/>
          </a:p>
          <a:p>
            <a:r>
              <a:rPr lang="cs-CZ" sz="1000" dirty="0"/>
              <a:t>Obr. 8: 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7"/>
              </a:rPr>
              <a:t>http://en.wikipedia.org/wiki/File:Chaman_amazonie_5_06.jpg</a:t>
            </a:r>
            <a:endParaRPr lang="cs-CZ" sz="1000" dirty="0"/>
          </a:p>
          <a:p>
            <a:r>
              <a:rPr lang="cs-CZ" sz="1000" dirty="0"/>
              <a:t>Obr. 9: RIO, Alex.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</a:t>
            </a:r>
            <a:r>
              <a:rPr lang="cs-CZ" sz="1000" dirty="0">
                <a:hlinkClick r:id="rId8"/>
              </a:rPr>
              <a:t>http://en.wikipedia.org/wiki/File:Hillside_deforestation_in_Rio_de_Janeiro.jpg</a:t>
            </a:r>
            <a:endParaRPr lang="cs-CZ" sz="1000" dirty="0"/>
          </a:p>
          <a:p>
            <a:r>
              <a:rPr lang="cs-CZ" sz="1000" dirty="0"/>
              <a:t>Obr. 10: </a:t>
            </a:r>
            <a:r>
              <a:rPr lang="en-US" sz="1000" dirty="0"/>
              <a:t>PATEL, Eric. </a:t>
            </a:r>
            <a:r>
              <a:rPr lang="en-US" sz="1000" i="1" dirty="0"/>
              <a:t>Wikipedia.org</a:t>
            </a:r>
            <a:r>
              <a:rPr lang="en-US" sz="1000" dirty="0"/>
              <a:t> [online]. [cit. </a:t>
            </a:r>
            <a:r>
              <a:rPr lang="en-US" sz="1000" dirty="0" smtClean="0"/>
              <a:t>7.1.2013</a:t>
            </a:r>
            <a:r>
              <a:rPr lang="en-US" sz="1000" dirty="0"/>
              <a:t>]. </a:t>
            </a:r>
            <a:r>
              <a:rPr lang="en-US" sz="1000" dirty="0" err="1"/>
              <a:t>Dostupný</a:t>
            </a:r>
            <a:r>
              <a:rPr lang="en-US" sz="1000" dirty="0"/>
              <a:t> </a:t>
            </a:r>
            <a:r>
              <a:rPr lang="en-US" sz="1000" dirty="0" err="1"/>
              <a:t>na</a:t>
            </a:r>
            <a:r>
              <a:rPr lang="en-US" sz="1000" dirty="0"/>
              <a:t> WWW: </a:t>
            </a:r>
            <a:r>
              <a:rPr lang="en-US" sz="1000" dirty="0">
                <a:hlinkClick r:id="rId9"/>
              </a:rPr>
              <a:t>http://en.wikipedia.org/wiki/File:Illegal_export_of_rosewood_001.jpg</a:t>
            </a:r>
            <a:endParaRPr lang="cs-CZ" sz="1000" dirty="0"/>
          </a:p>
          <a:p>
            <a:r>
              <a:rPr lang="cs-CZ" sz="1000" dirty="0"/>
              <a:t>Obr. 11: 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7.1.2013</a:t>
            </a:r>
            <a:r>
              <a:rPr lang="cs-CZ" sz="1000" dirty="0"/>
              <a:t>]. Dostupný na WWW: http://en.wikipedia.org/wiki/File:Bolivia-Deforestation-EO.JPG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1607</TotalTime>
  <Words>300</Words>
  <Application>Microsoft Office PowerPoint</Application>
  <PresentationFormat>Předvádění na obrazovce (4:3)</PresentationFormat>
  <Paragraphs>99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Dum</cp:lastModifiedBy>
  <cp:revision>33</cp:revision>
  <dcterms:created xsi:type="dcterms:W3CDTF">2013-01-19T19:31:39Z</dcterms:created>
  <dcterms:modified xsi:type="dcterms:W3CDTF">2013-06-26T09:50:01Z</dcterms:modified>
</cp:coreProperties>
</file>