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3" r:id="rId2"/>
    <p:sldId id="264" r:id="rId3"/>
    <p:sldId id="257" r:id="rId4"/>
    <p:sldId id="258" r:id="rId5"/>
    <p:sldId id="259" r:id="rId6"/>
    <p:sldId id="260" r:id="rId7"/>
    <p:sldId id="261" r:id="rId8"/>
    <p:sldId id="262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3" d="100"/>
          <a:sy n="73" d="100"/>
        </p:scale>
        <p:origin x="-384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534D21-0FEE-4465-A93D-991B637F4160}" type="datetimeFigureOut">
              <a:rPr lang="cs-CZ" smtClean="0"/>
              <a:t>12.4.2013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603A36-C61B-4CFB-BDED-023A7F70840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156306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534D21-0FEE-4465-A93D-991B637F4160}" type="datetimeFigureOut">
              <a:rPr lang="cs-CZ" smtClean="0"/>
              <a:t>12.4.2013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603A36-C61B-4CFB-BDED-023A7F70840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0045176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534D21-0FEE-4465-A93D-991B637F4160}" type="datetimeFigureOut">
              <a:rPr lang="cs-CZ" smtClean="0"/>
              <a:t>12.4.2013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603A36-C61B-4CFB-BDED-023A7F70840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7099234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534D21-0FEE-4465-A93D-991B637F4160}" type="datetimeFigureOut">
              <a:rPr lang="cs-CZ" smtClean="0"/>
              <a:t>12.4.2013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603A36-C61B-4CFB-BDED-023A7F70840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025604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534D21-0FEE-4465-A93D-991B637F4160}" type="datetimeFigureOut">
              <a:rPr lang="cs-CZ" smtClean="0"/>
              <a:t>12.4.2013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603A36-C61B-4CFB-BDED-023A7F70840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8354726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534D21-0FEE-4465-A93D-991B637F4160}" type="datetimeFigureOut">
              <a:rPr lang="cs-CZ" smtClean="0"/>
              <a:t>12.4.2013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603A36-C61B-4CFB-BDED-023A7F70840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5733958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534D21-0FEE-4465-A93D-991B637F4160}" type="datetimeFigureOut">
              <a:rPr lang="cs-CZ" smtClean="0"/>
              <a:t>12.4.2013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603A36-C61B-4CFB-BDED-023A7F70840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2249163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534D21-0FEE-4465-A93D-991B637F4160}" type="datetimeFigureOut">
              <a:rPr lang="cs-CZ" smtClean="0"/>
              <a:t>12.4.2013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603A36-C61B-4CFB-BDED-023A7F70840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5511798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534D21-0FEE-4465-A93D-991B637F4160}" type="datetimeFigureOut">
              <a:rPr lang="cs-CZ" smtClean="0"/>
              <a:t>12.4.2013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603A36-C61B-4CFB-BDED-023A7F70840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8066272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534D21-0FEE-4465-A93D-991B637F4160}" type="datetimeFigureOut">
              <a:rPr lang="cs-CZ" smtClean="0"/>
              <a:t>12.4.2013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603A36-C61B-4CFB-BDED-023A7F70840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8032939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534D21-0FEE-4465-A93D-991B637F4160}" type="datetimeFigureOut">
              <a:rPr lang="cs-CZ" smtClean="0"/>
              <a:t>12.4.2013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603A36-C61B-4CFB-BDED-023A7F70840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5400529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534D21-0FEE-4465-A93D-991B637F4160}" type="datetimeFigureOut">
              <a:rPr lang="cs-CZ" smtClean="0"/>
              <a:t>12.4.2013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7603A36-C61B-4CFB-BDED-023A7F70840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6417885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24744" y="260648"/>
            <a:ext cx="5943600" cy="1543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79912" y="4859610"/>
            <a:ext cx="1019175" cy="1809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2" name="Tabulk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32582535"/>
              </p:ext>
            </p:extLst>
          </p:nvPr>
        </p:nvGraphicFramePr>
        <p:xfrm>
          <a:off x="1043608" y="2078856"/>
          <a:ext cx="7200800" cy="250227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164168"/>
                <a:gridCol w="4036632"/>
              </a:tblGrid>
              <a:tr h="648072">
                <a:tc>
                  <a:txBody>
                    <a:bodyPr/>
                    <a:lstStyle/>
                    <a:p>
                      <a:r>
                        <a:rPr lang="cs-CZ" dirty="0" smtClean="0"/>
                        <a:t>Název školy: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Základní škola, Hradec Králové</a:t>
                      </a:r>
                    </a:p>
                    <a:p>
                      <a:pPr algn="ctr"/>
                      <a:r>
                        <a:rPr lang="cs-CZ" dirty="0" smtClean="0"/>
                        <a:t>Milady</a:t>
                      </a:r>
                      <a:r>
                        <a:rPr lang="cs-CZ" baseline="0" dirty="0" smtClean="0"/>
                        <a:t> Horákové 258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Autor: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Mgr. Lukáš </a:t>
                      </a:r>
                      <a:r>
                        <a:rPr lang="cs-CZ" dirty="0" err="1" smtClean="0"/>
                        <a:t>Dubrovský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Název: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dirty="0" smtClean="0"/>
                        <a:t>VY_32_INOVACE_08_16C_Obranný systém těla</a:t>
                      </a:r>
                      <a:endParaRPr lang="cs-CZ" sz="14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Téma: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800" b="0" i="0" u="none" strike="noStrike" dirty="0" smtClean="0">
                          <a:effectLst/>
                          <a:latin typeface="+mn-lt"/>
                        </a:rPr>
                        <a:t>Biologie člověka</a:t>
                      </a:r>
                    </a:p>
                  </a:txBody>
                  <a:tcPr marL="9525" marR="9525" marT="9525" marB="0" anchor="ctr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Registrační číslo projektu: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CZ.1.07/1.4 .00/21.2575</a:t>
                      </a: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Název projektu: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EU peníze školám</a:t>
                      </a:r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370658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503706" y="692696"/>
            <a:ext cx="8594597" cy="3970318"/>
          </a:xfrm>
          <a:prstGeom prst="rect">
            <a:avLst/>
          </a:prstGeom>
          <a:solidFill>
            <a:srgbClr val="92D050"/>
          </a:solidFill>
        </p:spPr>
        <p:txBody>
          <a:bodyPr wrap="none" rtlCol="0">
            <a:spAutoFit/>
          </a:bodyPr>
          <a:lstStyle/>
          <a:p>
            <a:r>
              <a:rPr lang="cs-CZ" sz="3600" b="1" u="sng" dirty="0" smtClean="0"/>
              <a:t>Anotace</a:t>
            </a:r>
          </a:p>
          <a:p>
            <a:endParaRPr lang="cs-CZ" dirty="0" smtClean="0"/>
          </a:p>
          <a:p>
            <a:r>
              <a:rPr lang="cs-CZ" dirty="0" smtClean="0"/>
              <a:t>Materiál je určen k seznámení </a:t>
            </a:r>
            <a:r>
              <a:rPr lang="cs-CZ" dirty="0" smtClean="0"/>
              <a:t>s obranným systémem těla</a:t>
            </a:r>
            <a:endParaRPr lang="cs-CZ" dirty="0" smtClean="0"/>
          </a:p>
          <a:p>
            <a:endParaRPr lang="cs-CZ" dirty="0" smtClean="0"/>
          </a:p>
          <a:p>
            <a:r>
              <a:rPr lang="cs-CZ" b="1" dirty="0" smtClean="0"/>
              <a:t>Očekávaný výstup:</a:t>
            </a:r>
          </a:p>
          <a:p>
            <a:r>
              <a:rPr lang="cs-CZ" dirty="0" smtClean="0"/>
              <a:t>Žák bude vědět, </a:t>
            </a:r>
            <a:r>
              <a:rPr lang="cs-CZ" dirty="0" smtClean="0"/>
              <a:t>jakým způsobem se lidské tělo brání proti choroboplodným zárodkům.</a:t>
            </a:r>
          </a:p>
          <a:p>
            <a:r>
              <a:rPr lang="cs-CZ" dirty="0" smtClean="0"/>
              <a:t>Dokáže vysvětlit pojem imunita a rozlišit jednotlivé typy imunizace. Bude vědět, jaké riziko</a:t>
            </a:r>
          </a:p>
          <a:p>
            <a:r>
              <a:rPr lang="cs-CZ" dirty="0" smtClean="0"/>
              <a:t>představuje imunita v případě transplantace orgánů.</a:t>
            </a:r>
            <a:endParaRPr lang="cs-CZ" dirty="0"/>
          </a:p>
          <a:p>
            <a:endParaRPr lang="cs-CZ" dirty="0"/>
          </a:p>
          <a:p>
            <a:r>
              <a:rPr lang="cs-CZ" b="1" dirty="0" smtClean="0"/>
              <a:t>Datum tvorby: </a:t>
            </a:r>
            <a:r>
              <a:rPr lang="cs-CZ" dirty="0" smtClean="0"/>
              <a:t>18. </a:t>
            </a:r>
            <a:r>
              <a:rPr lang="cs-CZ" dirty="0"/>
              <a:t>4</a:t>
            </a:r>
            <a:r>
              <a:rPr lang="cs-CZ" dirty="0" smtClean="0"/>
              <a:t>. </a:t>
            </a:r>
            <a:r>
              <a:rPr lang="cs-CZ" dirty="0" smtClean="0"/>
              <a:t>2013</a:t>
            </a:r>
          </a:p>
          <a:p>
            <a:endParaRPr lang="cs-CZ" dirty="0"/>
          </a:p>
          <a:p>
            <a:r>
              <a:rPr lang="cs-CZ" b="1" dirty="0" smtClean="0"/>
              <a:t>Ověřeno ve výuce: </a:t>
            </a:r>
            <a:r>
              <a:rPr lang="cs-CZ" dirty="0" smtClean="0"/>
              <a:t>19. </a:t>
            </a:r>
            <a:r>
              <a:rPr lang="cs-CZ" dirty="0"/>
              <a:t>4</a:t>
            </a:r>
            <a:r>
              <a:rPr lang="cs-CZ" dirty="0" smtClean="0"/>
              <a:t>. </a:t>
            </a:r>
            <a:r>
              <a:rPr lang="cs-CZ" dirty="0" smtClean="0"/>
              <a:t>2013</a:t>
            </a:r>
            <a:endParaRPr lang="cs-CZ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3202762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solidFill>
            <a:srgbClr val="92D050"/>
          </a:solidFill>
          <a:ln w="38100">
            <a:solidFill>
              <a:schemeClr val="tx1"/>
            </a:solidFill>
          </a:ln>
        </p:spPr>
        <p:txBody>
          <a:bodyPr>
            <a:normAutofit/>
          </a:bodyPr>
          <a:lstStyle/>
          <a:p>
            <a:r>
              <a:rPr lang="cs-CZ" sz="6000" dirty="0" smtClean="0"/>
              <a:t>Obranný systém těla</a:t>
            </a:r>
            <a:endParaRPr lang="cs-CZ" sz="6000" dirty="0"/>
          </a:p>
        </p:txBody>
      </p:sp>
    </p:spTree>
    <p:extLst>
      <p:ext uri="{BB962C8B-B14F-4D97-AF65-F5344CB8AC3E}">
        <p14:creationId xmlns:p14="http://schemas.microsoft.com/office/powerpoint/2010/main" val="41321136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251520" y="332656"/>
            <a:ext cx="8712968" cy="5632311"/>
          </a:xfrm>
          <a:prstGeom prst="rect">
            <a:avLst/>
          </a:prstGeom>
          <a:solidFill>
            <a:srgbClr val="92D050"/>
          </a:solidFill>
        </p:spPr>
        <p:txBody>
          <a:bodyPr wrap="square" rtlCol="0">
            <a:spAutoFit/>
          </a:bodyPr>
          <a:lstStyle/>
          <a:p>
            <a:pPr marL="285750" indent="-285750">
              <a:buFontTx/>
              <a:buChar char="-"/>
            </a:pPr>
            <a:r>
              <a:rPr lang="cs-CZ" sz="2900" b="1" dirty="0"/>
              <a:t>i</a:t>
            </a:r>
            <a:r>
              <a:rPr lang="cs-CZ" sz="2900" b="1" dirty="0" smtClean="0"/>
              <a:t>munita</a:t>
            </a:r>
            <a:r>
              <a:rPr lang="cs-CZ" sz="2900" dirty="0" smtClean="0"/>
              <a:t> = obranný systém těla</a:t>
            </a:r>
          </a:p>
          <a:p>
            <a:pPr marL="285750" indent="-285750">
              <a:buFontTx/>
              <a:buChar char="-"/>
            </a:pPr>
            <a:endParaRPr lang="cs-CZ" sz="2900" dirty="0"/>
          </a:p>
          <a:p>
            <a:pPr marL="285750" indent="-285750">
              <a:buFontTx/>
              <a:buChar char="-"/>
            </a:pPr>
            <a:r>
              <a:rPr lang="cs-CZ" sz="2900" u="sng" dirty="0" smtClean="0"/>
              <a:t>význam:</a:t>
            </a:r>
            <a:r>
              <a:rPr lang="cs-CZ" sz="2900" dirty="0" smtClean="0"/>
              <a:t> ochrana před </a:t>
            </a:r>
            <a:r>
              <a:rPr lang="cs-CZ" sz="2900" b="1" dirty="0" smtClean="0"/>
              <a:t>nákazami</a:t>
            </a:r>
            <a:r>
              <a:rPr lang="cs-CZ" sz="2900" dirty="0" smtClean="0"/>
              <a:t>, </a:t>
            </a:r>
            <a:r>
              <a:rPr lang="cs-CZ" sz="2900" b="1" dirty="0" smtClean="0"/>
              <a:t>cizopasníky</a:t>
            </a:r>
            <a:r>
              <a:rPr lang="cs-CZ" sz="2900" dirty="0" smtClean="0"/>
              <a:t> a </a:t>
            </a:r>
            <a:r>
              <a:rPr lang="cs-CZ" sz="2900" b="1" dirty="0" smtClean="0"/>
              <a:t>nádory</a:t>
            </a:r>
          </a:p>
          <a:p>
            <a:pPr marL="285750" indent="-285750">
              <a:buFontTx/>
              <a:buChar char="-"/>
            </a:pPr>
            <a:endParaRPr lang="cs-CZ" sz="2900" b="1" dirty="0"/>
          </a:p>
          <a:p>
            <a:pPr marL="285750" indent="-285750">
              <a:buFontTx/>
              <a:buChar char="-"/>
            </a:pPr>
            <a:r>
              <a:rPr lang="cs-CZ" sz="2900" dirty="0"/>
              <a:t>c</a:t>
            </a:r>
            <a:r>
              <a:rPr lang="cs-CZ" sz="2900" dirty="0" smtClean="0"/>
              <a:t>izorodé látky (antigeny) jsou ničeny</a:t>
            </a:r>
          </a:p>
          <a:p>
            <a:pPr marL="285750" indent="-285750">
              <a:buFontTx/>
              <a:buChar char="-"/>
            </a:pPr>
            <a:endParaRPr lang="cs-CZ" sz="2900" dirty="0"/>
          </a:p>
          <a:p>
            <a:pPr marL="285750" indent="-285750">
              <a:buFontTx/>
              <a:buChar char="-"/>
            </a:pPr>
            <a:r>
              <a:rPr lang="cs-CZ" sz="2900" dirty="0" smtClean="0"/>
              <a:t>přítomnost antigenu vyvolá tvorbu protilátek</a:t>
            </a:r>
          </a:p>
          <a:p>
            <a:pPr marL="285750" indent="-285750">
              <a:buFontTx/>
              <a:buChar char="-"/>
            </a:pPr>
            <a:endParaRPr lang="cs-CZ" sz="2900" dirty="0"/>
          </a:p>
          <a:p>
            <a:r>
              <a:rPr lang="cs-CZ" sz="2900" b="1" u="sng" dirty="0" smtClean="0"/>
              <a:t>Buněčná imunita</a:t>
            </a:r>
          </a:p>
          <a:p>
            <a:pPr marL="457200" indent="-457200">
              <a:buFontTx/>
              <a:buChar char="-"/>
            </a:pPr>
            <a:r>
              <a:rPr lang="cs-CZ" sz="2900" dirty="0"/>
              <a:t>z</a:t>
            </a:r>
            <a:r>
              <a:rPr lang="cs-CZ" sz="2900" dirty="0" smtClean="0"/>
              <a:t>ajištěna T-lymfocyty</a:t>
            </a:r>
          </a:p>
          <a:p>
            <a:pPr marL="457200" indent="-457200">
              <a:buFontTx/>
              <a:buChar char="-"/>
            </a:pPr>
            <a:r>
              <a:rPr lang="cs-CZ" sz="2900" dirty="0"/>
              <a:t>n</a:t>
            </a:r>
            <a:r>
              <a:rPr lang="cs-CZ" sz="2900" dirty="0" smtClean="0"/>
              <a:t>ičí buňky napadené viry</a:t>
            </a:r>
          </a:p>
          <a:p>
            <a:pPr marL="457200" indent="-457200">
              <a:buFontTx/>
              <a:buChar char="-"/>
            </a:pPr>
            <a:r>
              <a:rPr lang="cs-CZ" sz="2900" dirty="0" smtClean="0"/>
              <a:t>omezují nádorové bujení</a:t>
            </a:r>
          </a:p>
        </p:txBody>
      </p:sp>
    </p:spTree>
    <p:extLst>
      <p:ext uri="{BB962C8B-B14F-4D97-AF65-F5344CB8AC3E}">
        <p14:creationId xmlns:p14="http://schemas.microsoft.com/office/powerpoint/2010/main" val="38989175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79512" y="260648"/>
            <a:ext cx="2826415" cy="584775"/>
          </a:xfrm>
          <a:prstGeom prst="rect">
            <a:avLst/>
          </a:prstGeom>
          <a:solidFill>
            <a:srgbClr val="FFFF00"/>
          </a:solidFill>
        </p:spPr>
        <p:txBody>
          <a:bodyPr wrap="none" rtlCol="0">
            <a:spAutoFit/>
          </a:bodyPr>
          <a:lstStyle/>
          <a:p>
            <a:r>
              <a:rPr lang="cs-CZ" sz="3200" dirty="0" smtClean="0"/>
              <a:t>Látková imunita</a:t>
            </a:r>
            <a:endParaRPr lang="cs-CZ" sz="3200" dirty="0"/>
          </a:p>
        </p:txBody>
      </p:sp>
      <p:sp>
        <p:nvSpPr>
          <p:cNvPr id="3" name="TextovéPole 2"/>
          <p:cNvSpPr txBox="1"/>
          <p:nvPr/>
        </p:nvSpPr>
        <p:spPr>
          <a:xfrm>
            <a:off x="460341" y="1102092"/>
            <a:ext cx="6991979" cy="3046988"/>
          </a:xfrm>
          <a:prstGeom prst="rect">
            <a:avLst/>
          </a:prstGeom>
          <a:solidFill>
            <a:srgbClr val="92D050"/>
          </a:solidFill>
        </p:spPr>
        <p:txBody>
          <a:bodyPr wrap="none" rtlCol="0">
            <a:spAutoFit/>
          </a:bodyPr>
          <a:lstStyle/>
          <a:p>
            <a:pPr marL="285750" indent="-285750">
              <a:buFontTx/>
              <a:buChar char="-"/>
            </a:pPr>
            <a:r>
              <a:rPr lang="cs-CZ" sz="3200" dirty="0"/>
              <a:t>z</a:t>
            </a:r>
            <a:r>
              <a:rPr lang="cs-CZ" sz="3200" dirty="0" smtClean="0"/>
              <a:t>ajištěna bílkovinami (imunoglobuliny) </a:t>
            </a:r>
          </a:p>
          <a:p>
            <a:pPr marL="285750" indent="-285750">
              <a:buFontTx/>
              <a:buChar char="-"/>
            </a:pPr>
            <a:r>
              <a:rPr lang="cs-CZ" sz="3200" dirty="0"/>
              <a:t>t</a:t>
            </a:r>
            <a:r>
              <a:rPr lang="cs-CZ" sz="3200" dirty="0" smtClean="0"/>
              <a:t>voří se činností bílých krvinek</a:t>
            </a:r>
          </a:p>
          <a:p>
            <a:pPr marL="285750" indent="-285750">
              <a:buFontTx/>
              <a:buChar char="-"/>
            </a:pPr>
            <a:r>
              <a:rPr lang="cs-CZ" sz="3200" dirty="0" smtClean="0"/>
              <a:t>jsou obsaženy v: 	plazmě</a:t>
            </a:r>
          </a:p>
          <a:p>
            <a:pPr lvl="2"/>
            <a:r>
              <a:rPr lang="cs-CZ" sz="3200" dirty="0"/>
              <a:t>	</a:t>
            </a:r>
            <a:r>
              <a:rPr lang="cs-CZ" sz="3200" dirty="0" smtClean="0"/>
              <a:t>		slzách</a:t>
            </a:r>
          </a:p>
          <a:p>
            <a:pPr lvl="2"/>
            <a:r>
              <a:rPr lang="cs-CZ" sz="3200" dirty="0"/>
              <a:t>	</a:t>
            </a:r>
            <a:r>
              <a:rPr lang="cs-CZ" sz="3200" dirty="0" smtClean="0"/>
              <a:t>		slinách</a:t>
            </a:r>
          </a:p>
          <a:p>
            <a:pPr lvl="2"/>
            <a:r>
              <a:rPr lang="cs-CZ" sz="3200" dirty="0"/>
              <a:t>	</a:t>
            </a:r>
            <a:r>
              <a:rPr lang="cs-CZ" sz="3200" dirty="0" smtClean="0"/>
              <a:t>		nosním hlenu</a:t>
            </a:r>
            <a:endParaRPr lang="cs-CZ" sz="32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179512" y="4644425"/>
            <a:ext cx="3123997" cy="584775"/>
          </a:xfrm>
          <a:prstGeom prst="rect">
            <a:avLst/>
          </a:prstGeom>
          <a:solidFill>
            <a:srgbClr val="FFFF00"/>
          </a:solidFill>
        </p:spPr>
        <p:txBody>
          <a:bodyPr wrap="none" rtlCol="0">
            <a:spAutoFit/>
          </a:bodyPr>
          <a:lstStyle/>
          <a:p>
            <a:r>
              <a:rPr lang="cs-CZ" sz="3200" dirty="0" smtClean="0"/>
              <a:t>Přirozená imunita</a:t>
            </a:r>
            <a:endParaRPr lang="cs-CZ" sz="32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460341" y="5508521"/>
            <a:ext cx="7026667" cy="584775"/>
          </a:xfrm>
          <a:prstGeom prst="rect">
            <a:avLst/>
          </a:prstGeom>
          <a:solidFill>
            <a:srgbClr val="92D050"/>
          </a:solidFill>
        </p:spPr>
        <p:txBody>
          <a:bodyPr wrap="none" rtlCol="0">
            <a:spAutoFit/>
          </a:bodyPr>
          <a:lstStyle/>
          <a:p>
            <a:pPr marL="285750" indent="-285750">
              <a:buFontTx/>
              <a:buChar char="-"/>
            </a:pPr>
            <a:r>
              <a:rPr lang="cs-CZ" sz="3200" dirty="0" smtClean="0"/>
              <a:t>člověk si ji vytváří po prodělané nemoci</a:t>
            </a:r>
          </a:p>
        </p:txBody>
      </p:sp>
    </p:spTree>
    <p:extLst>
      <p:ext uri="{BB962C8B-B14F-4D97-AF65-F5344CB8AC3E}">
        <p14:creationId xmlns:p14="http://schemas.microsoft.com/office/powerpoint/2010/main" val="30917600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79512" y="260648"/>
            <a:ext cx="2081211" cy="707886"/>
          </a:xfrm>
          <a:prstGeom prst="rect">
            <a:avLst/>
          </a:prstGeom>
          <a:solidFill>
            <a:srgbClr val="FFFF00"/>
          </a:solidFill>
        </p:spPr>
        <p:txBody>
          <a:bodyPr wrap="none" rtlCol="0">
            <a:spAutoFit/>
          </a:bodyPr>
          <a:lstStyle/>
          <a:p>
            <a:r>
              <a:rPr lang="cs-CZ" sz="4000" dirty="0" smtClean="0"/>
              <a:t>Očkování</a:t>
            </a:r>
            <a:endParaRPr lang="cs-CZ" sz="4000" dirty="0"/>
          </a:p>
        </p:txBody>
      </p:sp>
      <p:sp>
        <p:nvSpPr>
          <p:cNvPr id="3" name="TextovéPole 2"/>
          <p:cNvSpPr txBox="1"/>
          <p:nvPr/>
        </p:nvSpPr>
        <p:spPr>
          <a:xfrm>
            <a:off x="384106" y="1260049"/>
            <a:ext cx="3107774" cy="584775"/>
          </a:xfrm>
          <a:prstGeom prst="rect">
            <a:avLst/>
          </a:prstGeom>
          <a:solidFill>
            <a:srgbClr val="FFC000"/>
          </a:solidFill>
        </p:spPr>
        <p:txBody>
          <a:bodyPr wrap="none" rtlCol="0">
            <a:spAutoFit/>
          </a:bodyPr>
          <a:lstStyle/>
          <a:p>
            <a:r>
              <a:rPr lang="cs-CZ" sz="3200" dirty="0" smtClean="0"/>
              <a:t>Aktivní imunizace</a:t>
            </a:r>
            <a:endParaRPr lang="cs-CZ" sz="32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395536" y="3996353"/>
            <a:ext cx="3108928" cy="584775"/>
          </a:xfrm>
          <a:prstGeom prst="rect">
            <a:avLst/>
          </a:prstGeom>
          <a:solidFill>
            <a:srgbClr val="FFC000"/>
          </a:solidFill>
        </p:spPr>
        <p:txBody>
          <a:bodyPr wrap="none" rtlCol="0">
            <a:spAutoFit/>
          </a:bodyPr>
          <a:lstStyle/>
          <a:p>
            <a:r>
              <a:rPr lang="cs-CZ" sz="3200" dirty="0" smtClean="0"/>
              <a:t>Pasivní imunizace</a:t>
            </a:r>
            <a:endParaRPr lang="cs-CZ" sz="32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108520" y="1916832"/>
            <a:ext cx="9144000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Tx/>
              <a:buChar char="-"/>
            </a:pPr>
            <a:r>
              <a:rPr lang="cs-CZ" sz="2800" dirty="0"/>
              <a:t>d</a:t>
            </a:r>
            <a:r>
              <a:rPr lang="cs-CZ" sz="2800" dirty="0" smtClean="0"/>
              <a:t>o těla jsou vpraveny zeslabené (upravené) viry nebo bakterie</a:t>
            </a:r>
          </a:p>
          <a:p>
            <a:pPr marL="285750" indent="-285750">
              <a:buFontTx/>
              <a:buChar char="-"/>
            </a:pPr>
            <a:r>
              <a:rPr lang="cs-CZ" sz="2800" dirty="0" smtClean="0"/>
              <a:t>tělo si vytvoří protilátky – zůstávají v těle dlouhodobě</a:t>
            </a:r>
          </a:p>
          <a:p>
            <a:pPr marL="285750" indent="-285750">
              <a:buFontTx/>
              <a:buChar char="-"/>
            </a:pPr>
            <a:r>
              <a:rPr lang="cs-CZ" sz="2800" dirty="0" smtClean="0"/>
              <a:t>jedinec je imunní</a:t>
            </a:r>
            <a:endParaRPr lang="cs-CZ" sz="28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107504" y="4849996"/>
            <a:ext cx="91440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Tx/>
              <a:buChar char="-"/>
            </a:pPr>
            <a:r>
              <a:rPr lang="cs-CZ" sz="2800" dirty="0" smtClean="0"/>
              <a:t>krátkodobé zvýšení imunity podáním hotových protilátek</a:t>
            </a:r>
          </a:p>
        </p:txBody>
      </p:sp>
    </p:spTree>
    <p:extLst>
      <p:ext uri="{BB962C8B-B14F-4D97-AF65-F5344CB8AC3E}">
        <p14:creationId xmlns:p14="http://schemas.microsoft.com/office/powerpoint/2010/main" val="15792746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79512" y="260648"/>
            <a:ext cx="3064813" cy="707886"/>
          </a:xfrm>
          <a:prstGeom prst="rect">
            <a:avLst/>
          </a:prstGeom>
          <a:solidFill>
            <a:srgbClr val="FFFF00"/>
          </a:solidFill>
        </p:spPr>
        <p:txBody>
          <a:bodyPr wrap="none" rtlCol="0">
            <a:spAutoFit/>
          </a:bodyPr>
          <a:lstStyle/>
          <a:p>
            <a:r>
              <a:rPr lang="cs-CZ" sz="4000" dirty="0" smtClean="0"/>
              <a:t>Transplantace</a:t>
            </a:r>
            <a:endParaRPr lang="cs-CZ" sz="4000" dirty="0"/>
          </a:p>
        </p:txBody>
      </p:sp>
      <p:sp>
        <p:nvSpPr>
          <p:cNvPr id="3" name="TextovéPole 2"/>
          <p:cNvSpPr txBox="1"/>
          <p:nvPr/>
        </p:nvSpPr>
        <p:spPr>
          <a:xfrm>
            <a:off x="607952" y="1196752"/>
            <a:ext cx="7204408" cy="1569660"/>
          </a:xfrm>
          <a:prstGeom prst="rect">
            <a:avLst/>
          </a:prstGeom>
          <a:solidFill>
            <a:srgbClr val="92D050"/>
          </a:solidFill>
        </p:spPr>
        <p:txBody>
          <a:bodyPr wrap="none" rtlCol="0">
            <a:spAutoFit/>
          </a:bodyPr>
          <a:lstStyle/>
          <a:p>
            <a:pPr marL="285750" indent="-285750">
              <a:buFontTx/>
              <a:buChar char="-"/>
            </a:pPr>
            <a:r>
              <a:rPr lang="cs-CZ" sz="3200" dirty="0" smtClean="0"/>
              <a:t>imunita omezuje transplantaci orgánů</a:t>
            </a:r>
          </a:p>
          <a:p>
            <a:pPr marL="285750" indent="-285750">
              <a:buFontTx/>
              <a:buChar char="-"/>
            </a:pPr>
            <a:r>
              <a:rPr lang="cs-CZ" sz="3200" dirty="0" smtClean="0"/>
              <a:t>riziko odmítnutí orgánu</a:t>
            </a:r>
          </a:p>
          <a:p>
            <a:pPr marL="285750" indent="-285750">
              <a:buFontTx/>
              <a:buChar char="-"/>
            </a:pPr>
            <a:r>
              <a:rPr lang="cs-CZ" sz="3200" dirty="0" smtClean="0"/>
              <a:t>nutnost podávání léků tlumících imunitu</a:t>
            </a:r>
          </a:p>
        </p:txBody>
      </p:sp>
    </p:spTree>
    <p:extLst>
      <p:ext uri="{BB962C8B-B14F-4D97-AF65-F5344CB8AC3E}">
        <p14:creationId xmlns:p14="http://schemas.microsoft.com/office/powerpoint/2010/main" val="30576909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79512" y="260648"/>
            <a:ext cx="2379369" cy="707886"/>
          </a:xfrm>
          <a:prstGeom prst="rect">
            <a:avLst/>
          </a:prstGeom>
          <a:solidFill>
            <a:srgbClr val="FFFF00"/>
          </a:solidFill>
        </p:spPr>
        <p:txBody>
          <a:bodyPr wrap="none" rtlCol="0">
            <a:spAutoFit/>
          </a:bodyPr>
          <a:lstStyle/>
          <a:p>
            <a:r>
              <a:rPr lang="cs-CZ" sz="4000" dirty="0" smtClean="0"/>
              <a:t>Opakování</a:t>
            </a:r>
            <a:endParaRPr lang="cs-CZ" sz="4000" dirty="0"/>
          </a:p>
        </p:txBody>
      </p:sp>
      <p:sp>
        <p:nvSpPr>
          <p:cNvPr id="3" name="TextovéPole 2"/>
          <p:cNvSpPr txBox="1"/>
          <p:nvPr/>
        </p:nvSpPr>
        <p:spPr>
          <a:xfrm>
            <a:off x="323528" y="1340768"/>
            <a:ext cx="7249933" cy="4832092"/>
          </a:xfrm>
          <a:prstGeom prst="rect">
            <a:avLst/>
          </a:prstGeom>
          <a:solidFill>
            <a:srgbClr val="92D050"/>
          </a:solidFill>
        </p:spPr>
        <p:txBody>
          <a:bodyPr wrap="none" rtlCol="0">
            <a:spAutoFit/>
          </a:bodyPr>
          <a:lstStyle/>
          <a:p>
            <a:pPr marL="342900" indent="-342900">
              <a:buAutoNum type="arabicPeriod"/>
            </a:pPr>
            <a:r>
              <a:rPr lang="cs-CZ" sz="2800" dirty="0" smtClean="0"/>
              <a:t>Vysvětli pojem „imunita“.</a:t>
            </a:r>
          </a:p>
          <a:p>
            <a:pPr marL="342900" indent="-342900">
              <a:buAutoNum type="arabicPeriod"/>
            </a:pPr>
            <a:endParaRPr lang="cs-CZ" sz="2800" dirty="0"/>
          </a:p>
          <a:p>
            <a:pPr marL="342900" indent="-342900">
              <a:buAutoNum type="arabicPeriod"/>
            </a:pPr>
            <a:r>
              <a:rPr lang="cs-CZ" sz="2800" dirty="0" smtClean="0"/>
              <a:t>Čím je zajištěna buněčná imunita?</a:t>
            </a:r>
          </a:p>
          <a:p>
            <a:pPr marL="342900" indent="-342900">
              <a:buAutoNum type="arabicPeriod"/>
            </a:pPr>
            <a:endParaRPr lang="cs-CZ" sz="2800" dirty="0"/>
          </a:p>
          <a:p>
            <a:pPr marL="342900" indent="-342900">
              <a:buFontTx/>
              <a:buAutoNum type="arabicPeriod"/>
            </a:pPr>
            <a:r>
              <a:rPr lang="cs-CZ" sz="2800" dirty="0" smtClean="0"/>
              <a:t>Čím je zajištěna látková imunita?</a:t>
            </a:r>
          </a:p>
          <a:p>
            <a:pPr marL="342900" indent="-342900">
              <a:buFontTx/>
              <a:buAutoNum type="arabicPeriod"/>
            </a:pPr>
            <a:endParaRPr lang="cs-CZ" sz="2800" dirty="0"/>
          </a:p>
          <a:p>
            <a:pPr marL="342900" indent="-342900">
              <a:buFontTx/>
              <a:buAutoNum type="arabicPeriod"/>
            </a:pPr>
            <a:r>
              <a:rPr lang="cs-CZ" sz="2800" dirty="0" smtClean="0"/>
              <a:t>Jak člověk získává přirozenou imunitu?</a:t>
            </a:r>
          </a:p>
          <a:p>
            <a:pPr marL="342900" indent="-342900">
              <a:buFontTx/>
              <a:buAutoNum type="arabicPeriod"/>
            </a:pPr>
            <a:endParaRPr lang="cs-CZ" sz="2800" dirty="0"/>
          </a:p>
          <a:p>
            <a:pPr marL="342900" indent="-342900">
              <a:buFontTx/>
              <a:buAutoNum type="arabicPeriod"/>
            </a:pPr>
            <a:r>
              <a:rPr lang="cs-CZ" sz="2800" dirty="0" smtClean="0"/>
              <a:t>Vysvětli rozdíl mezi aktivní a pasivní imunizací.</a:t>
            </a:r>
          </a:p>
          <a:p>
            <a:pPr marL="342900" indent="-342900">
              <a:buFontTx/>
              <a:buAutoNum type="arabicPeriod"/>
            </a:pPr>
            <a:endParaRPr lang="cs-CZ" sz="2800" dirty="0"/>
          </a:p>
          <a:p>
            <a:pPr marL="342900" indent="-342900">
              <a:buFontTx/>
              <a:buAutoNum type="arabicPeriod"/>
            </a:pPr>
            <a:r>
              <a:rPr lang="cs-CZ" sz="2800" dirty="0" smtClean="0"/>
              <a:t>Proč imunita omezuje možnosti transplantací?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6981283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8771</TotalTime>
  <Words>255</Words>
  <Application>Microsoft Office PowerPoint</Application>
  <PresentationFormat>Předvádění na obrazovce (4:3)</PresentationFormat>
  <Paragraphs>70</Paragraphs>
  <Slides>8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Motiv systému Office</vt:lpstr>
      <vt:lpstr>Prezentace aplikace PowerPoint</vt:lpstr>
      <vt:lpstr>Prezentace aplikace PowerPoint</vt:lpstr>
      <vt:lpstr>Obranný systém těla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Obranný systém těla</dc:title>
  <dc:creator>LukášD</dc:creator>
  <cp:lastModifiedBy>LukášD</cp:lastModifiedBy>
  <cp:revision>7</cp:revision>
  <dcterms:created xsi:type="dcterms:W3CDTF">2013-05-20T20:03:04Z</dcterms:created>
  <dcterms:modified xsi:type="dcterms:W3CDTF">2013-04-18T06:41:20Z</dcterms:modified>
</cp:coreProperties>
</file>