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6" r:id="rId5"/>
    <p:sldId id="258" r:id="rId6"/>
    <p:sldId id="260" r:id="rId7"/>
    <p:sldId id="261" r:id="rId8"/>
    <p:sldId id="262" r:id="rId9"/>
    <p:sldId id="263" r:id="rId10"/>
    <p:sldId id="264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4921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408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7204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82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8097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450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4752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9810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8741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3445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34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ACC9A-A38E-403E-A15E-048EB940A46C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54BFE-FBF7-4B41-9BD6-9E4214D2D0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491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oubor:Illu_pancrease.jpg" TargetMode="External"/><Relationship Id="rId2" Type="http://schemas.openxmlformats.org/officeDocument/2006/relationships/hyperlink" Target="http://en.wikipedia.org/wiki/File:Endocrine_central_nervous_en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s.wikipedia.org/wiki/Nadledvi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614269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VY_32_INOVACE_15_16C_Hormony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8083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403839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funkcí a významem hormonů. 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vysvětlit pojem hormon. Bude znát jednotlivé endokrinní žlázy a bude k nim</a:t>
            </a:r>
          </a:p>
          <a:p>
            <a:r>
              <a:rPr lang="cs-CZ" dirty="0" smtClean="0"/>
              <a:t>umět přiřadit jednotlivé hormony, které produkují. Bude vědět, jak jednotlivé hormony </a:t>
            </a:r>
            <a:r>
              <a:rPr lang="cs-CZ" dirty="0" smtClean="0"/>
              <a:t> </a:t>
            </a:r>
          </a:p>
          <a:p>
            <a:r>
              <a:rPr lang="cs-CZ" dirty="0" smtClean="0"/>
              <a:t>v těle </a:t>
            </a:r>
            <a:r>
              <a:rPr lang="cs-CZ" dirty="0" smtClean="0"/>
              <a:t>působí a jaký mají význam.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12. 5. 2013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14. 5. 2013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498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8000" dirty="0" smtClean="0"/>
              <a:t>Hormony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xmlns="" val="35902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3045" y="404664"/>
            <a:ext cx="8243411" cy="156966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Úkol:</a:t>
            </a:r>
            <a:r>
              <a:rPr lang="cs-CZ" sz="3200" dirty="0" smtClean="0"/>
              <a:t> </a:t>
            </a:r>
            <a:r>
              <a:rPr lang="cs-CZ" sz="3200" i="1" dirty="0" smtClean="0">
                <a:solidFill>
                  <a:srgbClr val="FF0000"/>
                </a:solidFill>
              </a:rPr>
              <a:t>S pojmem hormony jsi se už určitě někdy </a:t>
            </a:r>
          </a:p>
          <a:p>
            <a:r>
              <a:rPr lang="cs-CZ" sz="3200" i="1" dirty="0" smtClean="0">
                <a:solidFill>
                  <a:srgbClr val="FF0000"/>
                </a:solidFill>
              </a:rPr>
              <a:t>setkal. Pokus se sám vysvětlit, jak tomuto pojmu</a:t>
            </a:r>
          </a:p>
          <a:p>
            <a:r>
              <a:rPr lang="cs-CZ" sz="3200" i="1" dirty="0" smtClean="0">
                <a:solidFill>
                  <a:srgbClr val="FF0000"/>
                </a:solidFill>
              </a:rPr>
              <a:t>rozumíš.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4426" y="2636912"/>
            <a:ext cx="8578054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Hormon</a:t>
            </a:r>
            <a:r>
              <a:rPr lang="cs-CZ" sz="2800" dirty="0" smtClean="0"/>
              <a:t> = jsou to látky vznikající ve žlázách s vnitřním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vyměšováním. Mají: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a) cílený účinek, působí vždy na určitou tkáň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b) vysokou účinnost (stačí malé množství hormonů)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c) omezenou trvanlivost </a:t>
            </a:r>
          </a:p>
          <a:p>
            <a:endParaRPr lang="cs-CZ" sz="2800" dirty="0"/>
          </a:p>
          <a:p>
            <a:r>
              <a:rPr lang="cs-CZ" sz="2800" dirty="0" smtClean="0"/>
              <a:t>Podílejí se na řízení řady dějů v těle, udržují stálost </a:t>
            </a:r>
          </a:p>
          <a:p>
            <a:r>
              <a:rPr lang="cs-CZ" sz="2800" dirty="0" smtClean="0"/>
              <a:t>vnitřního prostředí, umožňují růst a vývin, dospívání…</a:t>
            </a:r>
          </a:p>
        </p:txBody>
      </p:sp>
    </p:spTree>
    <p:extLst>
      <p:ext uri="{BB962C8B-B14F-4D97-AF65-F5344CB8AC3E}">
        <p14:creationId xmlns:p14="http://schemas.microsoft.com/office/powerpoint/2010/main" xmlns="" val="41995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5599418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A) Podvěsek mozkový (hypofýza)</a:t>
            </a:r>
            <a:endParaRPr lang="cs-CZ" sz="3200" dirty="0"/>
          </a:p>
        </p:txBody>
      </p:sp>
      <p:pic>
        <p:nvPicPr>
          <p:cNvPr id="1026" name="Picture 2" descr="File:Endocrine central nervous en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17856"/>
            <a:ext cx="5220071" cy="280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89554" y="6546644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1" y="908720"/>
            <a:ext cx="8908977" cy="310854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velikost zrnka hrachu (cca 1g)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spojka s nervovou soustavou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tvořena dvěma laloky:</a:t>
            </a:r>
          </a:p>
          <a:p>
            <a:pPr marL="800100" lvl="1" indent="-342900">
              <a:buAutoNum type="alphaLcParenR"/>
            </a:pPr>
            <a:r>
              <a:rPr lang="cs-CZ" sz="2800" dirty="0"/>
              <a:t>p</a:t>
            </a:r>
            <a:r>
              <a:rPr lang="cs-CZ" sz="2800" dirty="0" smtClean="0"/>
              <a:t>řední lalok: </a:t>
            </a:r>
            <a:r>
              <a:rPr lang="cs-CZ" sz="2200" dirty="0" smtClean="0"/>
              <a:t>produkce hormonů ovlivňujících činnost jiných žláz</a:t>
            </a:r>
          </a:p>
          <a:p>
            <a:pPr lvl="2"/>
            <a:r>
              <a:rPr lang="cs-CZ" sz="2800" dirty="0"/>
              <a:t>	 </a:t>
            </a:r>
            <a:r>
              <a:rPr lang="cs-CZ" sz="2800" dirty="0" smtClean="0"/>
              <a:t>          </a:t>
            </a:r>
            <a:r>
              <a:rPr lang="cs-CZ" sz="2800" b="1" dirty="0" smtClean="0"/>
              <a:t>růstový hormon</a:t>
            </a:r>
          </a:p>
          <a:p>
            <a:pPr marL="800100" lvl="1" indent="-342900">
              <a:buAutoNum type="alphaLcParenR"/>
            </a:pPr>
            <a:r>
              <a:rPr lang="cs-CZ" sz="2800" dirty="0"/>
              <a:t>z</a:t>
            </a:r>
            <a:r>
              <a:rPr lang="cs-CZ" sz="2800" dirty="0" smtClean="0"/>
              <a:t>adní lalok: </a:t>
            </a:r>
            <a:r>
              <a:rPr lang="cs-CZ" sz="2800" b="1" dirty="0" err="1" smtClean="0"/>
              <a:t>vazopresis</a:t>
            </a:r>
            <a:r>
              <a:rPr lang="cs-CZ" sz="2800" dirty="0" smtClean="0"/>
              <a:t> – řídí hospodaření s vodou</a:t>
            </a:r>
          </a:p>
          <a:p>
            <a:pPr lvl="1"/>
            <a:r>
              <a:rPr lang="cs-CZ" sz="2800" dirty="0"/>
              <a:t>	</a:t>
            </a:r>
            <a:r>
              <a:rPr lang="cs-CZ" sz="2800" dirty="0" smtClean="0"/>
              <a:t>	        </a:t>
            </a:r>
            <a:r>
              <a:rPr lang="cs-CZ" sz="2200" b="1" dirty="0" smtClean="0"/>
              <a:t>oxytocin</a:t>
            </a:r>
            <a:r>
              <a:rPr lang="cs-CZ" sz="2200" dirty="0" smtClean="0"/>
              <a:t> – stahy dělohy, vylučování mateřského mléka </a:t>
            </a:r>
          </a:p>
        </p:txBody>
      </p:sp>
      <p:sp>
        <p:nvSpPr>
          <p:cNvPr id="5" name="Ovál 4"/>
          <p:cNvSpPr/>
          <p:nvPr/>
        </p:nvSpPr>
        <p:spPr>
          <a:xfrm>
            <a:off x="7740352" y="4759177"/>
            <a:ext cx="1204120" cy="50405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989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327609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) Šišinka (epifýza)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908720"/>
            <a:ext cx="7114255" cy="95410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hranice středního mozku a mezimozku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hormon </a:t>
            </a:r>
            <a:r>
              <a:rPr lang="cs-CZ" sz="2800" b="1" dirty="0" smtClean="0"/>
              <a:t>melatonin</a:t>
            </a:r>
            <a:r>
              <a:rPr lang="cs-CZ" sz="2800" dirty="0" smtClean="0"/>
              <a:t>: řídí cyklus bdění a spánku</a:t>
            </a:r>
          </a:p>
        </p:txBody>
      </p:sp>
      <p:pic>
        <p:nvPicPr>
          <p:cNvPr id="4" name="Picture 2" descr="File:Endocrine central nervous en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518" y="2420888"/>
            <a:ext cx="7464890" cy="401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79518" y="6431118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  <p:sp>
        <p:nvSpPr>
          <p:cNvPr id="6" name="Ovál 5"/>
          <p:cNvSpPr/>
          <p:nvPr/>
        </p:nvSpPr>
        <p:spPr>
          <a:xfrm>
            <a:off x="6536232" y="2420888"/>
            <a:ext cx="1204120" cy="50405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349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4624"/>
            <a:ext cx="2494209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  <a:r>
              <a:rPr lang="cs-CZ" sz="3200" dirty="0" smtClean="0"/>
              <a:t>) Štítná žláza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764704"/>
            <a:ext cx="7411709" cy="138499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po straně hrtanu pod štítnou chrupavkou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pro činnost je důležitý jód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hormony ovlivňující růst a vývoj, přeměnu látek</a:t>
            </a:r>
          </a:p>
        </p:txBody>
      </p:sp>
      <p:pic>
        <p:nvPicPr>
          <p:cNvPr id="4" name="Picture 2" descr="File:Endocrine central nervous en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73016"/>
            <a:ext cx="576064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244473" y="6392361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  <p:sp>
        <p:nvSpPr>
          <p:cNvPr id="6" name="Ovál 5"/>
          <p:cNvSpPr/>
          <p:nvPr/>
        </p:nvSpPr>
        <p:spPr>
          <a:xfrm>
            <a:off x="2555776" y="5491145"/>
            <a:ext cx="1204120" cy="50405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07504" y="2348880"/>
            <a:ext cx="3199915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D) Příštítná tělíska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1" y="3068960"/>
            <a:ext cx="6764737" cy="95410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4 drobná tělíska na zadní straně štítné žlázy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hormony řídí hospodaření s vápníkem</a:t>
            </a:r>
          </a:p>
        </p:txBody>
      </p:sp>
    </p:spTree>
    <p:extLst>
      <p:ext uri="{BB962C8B-B14F-4D97-AF65-F5344CB8AC3E}">
        <p14:creationId xmlns:p14="http://schemas.microsoft.com/office/powerpoint/2010/main" xmlns="" val="256354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99789"/>
            <a:ext cx="2872325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E) Slinivka břišní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1" y="819869"/>
            <a:ext cx="7783156" cy="138499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smíšená žláza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produkuje </a:t>
            </a:r>
            <a:r>
              <a:rPr lang="cs-CZ" sz="2800" b="1" dirty="0" smtClean="0"/>
              <a:t>inzulin </a:t>
            </a:r>
            <a:r>
              <a:rPr lang="cs-CZ" sz="2800" dirty="0" smtClean="0"/>
              <a:t>(reguluje množství cukru v krvi)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porucha funkce = cukrovka</a:t>
            </a:r>
          </a:p>
        </p:txBody>
      </p:sp>
      <p:pic>
        <p:nvPicPr>
          <p:cNvPr id="2050" name="Picture 2" descr="Soubor:Illu pancrea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91655"/>
            <a:ext cx="4320480" cy="4377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195736" y="6392361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</a:t>
            </a:r>
            <a:endParaRPr lang="cs-CZ" sz="1200" dirty="0"/>
          </a:p>
        </p:txBody>
      </p:sp>
      <p:sp>
        <p:nvSpPr>
          <p:cNvPr id="8" name="Ovál 7"/>
          <p:cNvSpPr/>
          <p:nvPr/>
        </p:nvSpPr>
        <p:spPr>
          <a:xfrm rot="1364958">
            <a:off x="3452665" y="4931829"/>
            <a:ext cx="2399115" cy="10801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236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99789"/>
            <a:ext cx="245971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F</a:t>
            </a:r>
            <a:r>
              <a:rPr lang="cs-CZ" sz="3200" dirty="0" smtClean="0"/>
              <a:t>) Nadledviny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751344"/>
            <a:ext cx="8491364" cy="267765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h</a:t>
            </a:r>
            <a:r>
              <a:rPr lang="cs-CZ" sz="2800" dirty="0" smtClean="0"/>
              <a:t>orní okraj ledvin 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tvořeny kůrou a dření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hormony dřeně – </a:t>
            </a:r>
            <a:r>
              <a:rPr lang="cs-CZ" sz="2800" b="1" dirty="0" smtClean="0"/>
              <a:t>adrenalin</a:t>
            </a:r>
            <a:r>
              <a:rPr lang="cs-CZ" sz="2800" dirty="0" smtClean="0"/>
              <a:t> </a:t>
            </a:r>
            <a:r>
              <a:rPr lang="cs-CZ" sz="2400" dirty="0" smtClean="0"/>
              <a:t>(připravuje tělo k činnosti,</a:t>
            </a:r>
          </a:p>
          <a:p>
            <a:pPr lvl="3"/>
            <a:r>
              <a:rPr lang="cs-CZ" sz="2400" dirty="0"/>
              <a:t>	</a:t>
            </a:r>
            <a:r>
              <a:rPr lang="cs-CZ" sz="2400" dirty="0" smtClean="0"/>
              <a:t>	 zrychlení tepu, dechu …)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hormony kůry – </a:t>
            </a:r>
            <a:r>
              <a:rPr lang="cs-CZ" sz="2800" b="1" dirty="0" smtClean="0"/>
              <a:t>aldosteron</a:t>
            </a:r>
            <a:r>
              <a:rPr lang="cs-CZ" sz="2800" dirty="0" smtClean="0"/>
              <a:t> (hospodaření s Na a K)</a:t>
            </a:r>
          </a:p>
          <a:p>
            <a:pPr marL="2571750" lvl="5" indent="-285750">
              <a:buFontTx/>
              <a:buChar char="-"/>
            </a:pPr>
            <a:r>
              <a:rPr lang="cs-CZ" sz="2800" dirty="0" smtClean="0"/>
              <a:t> </a:t>
            </a:r>
            <a:r>
              <a:rPr lang="cs-CZ" sz="2800" b="1" dirty="0" smtClean="0"/>
              <a:t>kortizol</a:t>
            </a:r>
            <a:r>
              <a:rPr lang="cs-CZ" sz="2800" dirty="0" smtClean="0"/>
              <a:t> </a:t>
            </a:r>
            <a:r>
              <a:rPr lang="cs-CZ" sz="2400" dirty="0" smtClean="0"/>
              <a:t>(zvyšuje tvorbu glykogenu v játrech)</a:t>
            </a:r>
          </a:p>
        </p:txBody>
      </p:sp>
      <p:pic>
        <p:nvPicPr>
          <p:cNvPr id="5122" name="Picture 2" descr="https://upload.wikimedia.org/wikipedia/commons/thumb/7/73/Kidney-numbered.png/220px-Kidney-number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01008"/>
            <a:ext cx="1944216" cy="326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18716" y="6484990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</a:t>
            </a:r>
            <a:endParaRPr lang="cs-CZ" sz="1200" dirty="0"/>
          </a:p>
        </p:txBody>
      </p:sp>
      <p:sp>
        <p:nvSpPr>
          <p:cNvPr id="6" name="Ovál 5"/>
          <p:cNvSpPr/>
          <p:nvPr/>
        </p:nvSpPr>
        <p:spPr>
          <a:xfrm>
            <a:off x="3851920" y="3501008"/>
            <a:ext cx="1368152" cy="93610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988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99789"/>
            <a:ext cx="2900794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F</a:t>
            </a:r>
            <a:r>
              <a:rPr lang="cs-CZ" sz="3200" dirty="0" smtClean="0"/>
              <a:t>) Pohlavní žlázy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751344"/>
            <a:ext cx="6187078" cy="267765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začínají činnost v pubertě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ohlavní žlázy muže: </a:t>
            </a:r>
            <a:r>
              <a:rPr lang="cs-CZ" sz="2800" b="1" dirty="0" smtClean="0"/>
              <a:t>varlata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mužský pohlavní hormon: </a:t>
            </a:r>
            <a:r>
              <a:rPr lang="cs-CZ" sz="2800" b="1" dirty="0" smtClean="0"/>
              <a:t>testosteron</a:t>
            </a:r>
          </a:p>
          <a:p>
            <a:pPr marL="457200" indent="-457200">
              <a:buFontTx/>
              <a:buChar char="-"/>
            </a:pPr>
            <a:endParaRPr lang="cs-CZ" sz="2800" b="1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pohlavní žlázy ženy:</a:t>
            </a:r>
            <a:r>
              <a:rPr lang="cs-CZ" sz="2800" b="1" dirty="0" smtClean="0"/>
              <a:t> vaječníky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ž</a:t>
            </a:r>
            <a:r>
              <a:rPr lang="cs-CZ" sz="2800" dirty="0" smtClean="0"/>
              <a:t>enský pohlavní hormon:</a:t>
            </a:r>
            <a:r>
              <a:rPr lang="cs-CZ" sz="2800" b="1" dirty="0" smtClean="0"/>
              <a:t> estrogen</a:t>
            </a:r>
          </a:p>
        </p:txBody>
      </p:sp>
      <p:pic>
        <p:nvPicPr>
          <p:cNvPr id="6146" name="Picture 2" descr="File:Endocrine reproductive system en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80282"/>
            <a:ext cx="6292230" cy="3333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241694" y="6530415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93822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70828"/>
            <a:ext cx="896110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en.wikipedia.org/wiki/File:Endocrine_central_nervous_en.svg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12.5.2013]. Dostupný na WWW: </a:t>
            </a:r>
            <a:r>
              <a:rPr lang="cs-CZ" sz="1050" dirty="0">
                <a:hlinkClick r:id="rId3"/>
              </a:rPr>
              <a:t>https://</a:t>
            </a:r>
            <a:r>
              <a:rPr lang="cs-CZ" sz="1050" dirty="0" smtClean="0">
                <a:hlinkClick r:id="rId3"/>
              </a:rPr>
              <a:t>cs.wikipedia.org/wiki/Soubor:Illu_pancrease.jpg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12.5.2013]. Dostupný na WWW: </a:t>
            </a:r>
            <a:r>
              <a:rPr lang="cs-CZ" sz="1050" dirty="0">
                <a:hlinkClick r:id="rId4"/>
              </a:rPr>
              <a:t>https://</a:t>
            </a:r>
            <a:r>
              <a:rPr lang="cs-CZ" sz="1050" dirty="0" smtClean="0">
                <a:hlinkClick r:id="rId4"/>
              </a:rPr>
              <a:t>cs.wikipedia.org/wiki/Nadledviny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12.5.2013]. Dostupný na WWW: http://en.wikipedia.org/wiki/File:Endocrine_reproductive_system_en.svg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496" y="107921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79946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5820</TotalTime>
  <Words>324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Hormony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Hormony</dc:title>
  <dc:creator>LukášD</dc:creator>
  <cp:lastModifiedBy>Dum</cp:lastModifiedBy>
  <cp:revision>11</cp:revision>
  <dcterms:created xsi:type="dcterms:W3CDTF">2013-05-28T12:04:43Z</dcterms:created>
  <dcterms:modified xsi:type="dcterms:W3CDTF">2013-06-26T09:45:43Z</dcterms:modified>
</cp:coreProperties>
</file>