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6" r:id="rId13"/>
    <p:sldId id="267" r:id="rId14"/>
    <p:sldId id="268" r:id="rId15"/>
    <p:sldId id="269" r:id="rId16"/>
    <p:sldId id="265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F05B3-5108-4B11-ABD2-B943E87C8070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E1A6F-B8AB-4902-B7F9-AA4766269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8C471-7B79-4D28-A5E8-FA08EDFD681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72E4A-670E-4424-B1DD-2FD57A52B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75FE5-DD9D-4E60-82C8-FCC8A9E19E6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92781-6C2A-4E34-8CB0-769FF5C55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1E112-3F28-451E-8772-657A1092553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926A4-6C4B-4BCE-B25E-D9450C987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FAC68-E158-46BE-9B97-45841A8CE40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9D8DE-0A00-437E-9248-04DFFD6B4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8F70B-0E37-42A0-A73E-91D6CDC37862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95B81-C6B8-42C1-875A-1AA2F1190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C769C-CA28-445B-84E2-0BC0E51F3FF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3FFC6-867C-476B-BAC4-224499EA1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93A40-539A-4A55-B0D3-E748AE708C7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52BC1-D101-4E8D-9AE0-1F3AEAC8A4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8E196-2807-48E8-B7B3-338CA66A0B52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9B75C6-7EE4-4C86-BEF7-694D10606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D32ED-2BDC-4C12-A27E-C93792EB41D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D6611-B646-4F18-AB28-AA4124C46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223E8-1BFB-4346-8081-54404017E6D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CFBC2-16D1-440A-AE51-A6211C189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6342D96-6CA5-4DBD-8DBD-CE95A44E7CD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07849E3-35E7-4B07-9B40-385512F26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75" r:id="rId8"/>
    <p:sldLayoutId id="2147483676" r:id="rId9"/>
    <p:sldLayoutId id="2147483667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8/80/Coat_of_Arms_of_Germany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e/ed/Deutschland_topo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3/Insel_R%C3%BCgen_-_Kreidek%C3%BCst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c/cf/ElbeKM505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9/9f/ZugspitzeJubilaeumsgratHoellental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8280920" cy="136815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Spolková republika Německo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95288" y="765175"/>
            <a:ext cx="8424862" cy="4176713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Název školy: ZŠ Salvátor 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Název výstupu: VY_32_INOVACE_CS17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Téma: Spolková republika Německo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solidFill>
                  <a:schemeClr val="tx1"/>
                </a:solidFill>
              </a:rPr>
              <a:t>Autor: Lenka Adámková</a:t>
            </a:r>
          </a:p>
          <a:p>
            <a:pPr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  <a:p>
            <a:pPr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4868863"/>
            <a:ext cx="842486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Tato prezentace je určena k seznámení žáků se Spolkovou republikou Německo, její polohou, vodstvem, povrchem, zemědělstvím a průmyslem této země.</a:t>
            </a:r>
            <a:br>
              <a:rPr lang="cs-CZ" dirty="0" smtClean="0"/>
            </a:br>
            <a:r>
              <a:rPr lang="cs-CZ" dirty="0" smtClean="0"/>
              <a:t>Žáci budou také seznámeni s </a:t>
            </a:r>
            <a:r>
              <a:rPr lang="cs-CZ" smtClean="0"/>
              <a:t>pohádkovým zámkem - </a:t>
            </a:r>
            <a:r>
              <a:rPr lang="cs-CZ" dirty="0" err="1" smtClean="0"/>
              <a:t>Neuschwainstein</a:t>
            </a:r>
            <a:r>
              <a:rPr lang="cs-CZ" dirty="0" smtClean="0"/>
              <a:t>, hlavním městem Berlínem, letištěm - Frankfurt nad Mohanem, Bodamským jezerem a nejvyšší horou Německa - Zugspitze.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8"/>
          <p:cNvGrpSpPr>
            <a:grpSpLocks/>
          </p:cNvGrpSpPr>
          <p:nvPr/>
        </p:nvGrpSpPr>
        <p:grpSpPr bwMode="auto">
          <a:xfrm>
            <a:off x="250825" y="549275"/>
            <a:ext cx="4391025" cy="5705475"/>
            <a:chOff x="323528" y="548680"/>
            <a:chExt cx="4391025" cy="5705476"/>
          </a:xfrm>
        </p:grpSpPr>
        <p:pic>
          <p:nvPicPr>
            <p:cNvPr id="16391" name="Picture 4" descr="Soubor:Coat of Arms of Germany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548680"/>
              <a:ext cx="4391025" cy="5705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2" name="TextovéPole 7"/>
            <p:cNvSpPr txBox="1">
              <a:spLocks noChangeArrowheads="1"/>
            </p:cNvSpPr>
            <p:nvPr/>
          </p:nvSpPr>
          <p:spPr bwMode="auto">
            <a:xfrm>
              <a:off x="3275856" y="5733256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5</a:t>
              </a:r>
            </a:p>
          </p:txBody>
        </p:sp>
      </p:grpSp>
      <p:grpSp>
        <p:nvGrpSpPr>
          <p:cNvPr id="16386" name="Skupina 5"/>
          <p:cNvGrpSpPr>
            <a:grpSpLocks/>
          </p:cNvGrpSpPr>
          <p:nvPr/>
        </p:nvGrpSpPr>
        <p:grpSpPr bwMode="auto">
          <a:xfrm>
            <a:off x="4211638" y="3429000"/>
            <a:ext cx="4932362" cy="3178175"/>
            <a:chOff x="4211960" y="3717032"/>
            <a:chExt cx="4932040" cy="3177644"/>
          </a:xfrm>
        </p:grpSpPr>
        <p:pic>
          <p:nvPicPr>
            <p:cNvPr id="16389" name="Picture 2" descr="http://www.zemepis.net/img/vlajky/gm-lgflag.gi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211960" y="3717032"/>
              <a:ext cx="4714875" cy="28765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0" name="TextovéPole 4"/>
            <p:cNvSpPr txBox="1">
              <a:spLocks noChangeArrowheads="1"/>
            </p:cNvSpPr>
            <p:nvPr/>
          </p:nvSpPr>
          <p:spPr bwMode="auto">
            <a:xfrm>
              <a:off x="7668344" y="6525344"/>
              <a:ext cx="147565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 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274638"/>
            <a:ext cx="4572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Základní informace</a:t>
            </a:r>
            <a:endParaRPr lang="cs-CZ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3845024"/>
          </a:xfrm>
        </p:spPr>
        <p:txBody>
          <a:bodyPr rtlCol="0">
            <a:normAutofit fontScale="9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Oficiální název: Spolková republika Německo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Hlavní město: Berlín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pl-PL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Rozhloha</a:t>
            </a:r>
            <a:r>
              <a:rPr lang="pl-PL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pl-PL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Německa</a:t>
            </a:r>
            <a:r>
              <a:rPr lang="pl-PL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357 021 km</a:t>
            </a:r>
            <a:r>
              <a:rPr lang="pl-PL" b="1" spc="50" baseline="3000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pl-PL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Počet obyvatel: přes 82 milionů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Jazyk: němčina</a:t>
            </a:r>
            <a:endParaRPr lang="pl-PL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Měnou je Euro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Sousedí s devíti státy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Státní zřízení: federální demokratická parlamentní republika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8"/>
          <p:cNvGrpSpPr>
            <a:grpSpLocks/>
          </p:cNvGrpSpPr>
          <p:nvPr/>
        </p:nvGrpSpPr>
        <p:grpSpPr bwMode="auto">
          <a:xfrm>
            <a:off x="323850" y="2924175"/>
            <a:ext cx="3524250" cy="3825875"/>
            <a:chOff x="323528" y="2924944"/>
            <a:chExt cx="3524250" cy="3825716"/>
          </a:xfrm>
        </p:grpSpPr>
        <p:pic>
          <p:nvPicPr>
            <p:cNvPr id="17415" name="Picture 2" descr="http://www.merriam-webster.com/maps/images/maps/germany_map.gi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3528" y="2924944"/>
              <a:ext cx="3524250" cy="3524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6" name="TextovéPole 7"/>
            <p:cNvSpPr txBox="1">
              <a:spLocks noChangeArrowheads="1"/>
            </p:cNvSpPr>
            <p:nvPr/>
          </p:nvSpPr>
          <p:spPr bwMode="auto">
            <a:xfrm>
              <a:off x="539552" y="638132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24</a:t>
              </a:r>
            </a:p>
          </p:txBody>
        </p:sp>
      </p:grpSp>
      <p:grpSp>
        <p:nvGrpSpPr>
          <p:cNvPr id="17410" name="Skupina 6"/>
          <p:cNvGrpSpPr>
            <a:grpSpLocks/>
          </p:cNvGrpSpPr>
          <p:nvPr/>
        </p:nvGrpSpPr>
        <p:grpSpPr bwMode="auto">
          <a:xfrm>
            <a:off x="3851275" y="1520825"/>
            <a:ext cx="5041900" cy="5337175"/>
            <a:chOff x="3923928" y="1196752"/>
            <a:chExt cx="5040560" cy="5337884"/>
          </a:xfrm>
        </p:grpSpPr>
        <p:pic>
          <p:nvPicPr>
            <p:cNvPr id="17413" name="Picture 4" descr="http://www.luko2.com/images/info_nemecko.gi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23928" y="1196752"/>
              <a:ext cx="4962128" cy="49621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4" name="TextovéPole 5"/>
            <p:cNvSpPr txBox="1">
              <a:spLocks noChangeArrowheads="1"/>
            </p:cNvSpPr>
            <p:nvPr/>
          </p:nvSpPr>
          <p:spPr bwMode="auto">
            <a:xfrm>
              <a:off x="7740352" y="6165304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6 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larendon Hv BT" pitchFamily="18" charset="0"/>
              </a:rPr>
              <a:t>Poloha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larendon Hv B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250704" cy="4349080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ernard MT Condensed" pitchFamily="18" charset="0"/>
              </a:rPr>
              <a:t>Na pomezí střední a západní Evropy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ernard MT Condensed" pitchFamily="18" charset="0"/>
              </a:rPr>
              <a:t>Přímořský stát – na severu Baltské a 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ernard MT Condensed" pitchFamily="18" charset="0"/>
              </a:rPr>
              <a:t>S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ernard MT Condensed" pitchFamily="18" charset="0"/>
              </a:rPr>
              <a:t>everní moře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Povrch</a:t>
            </a:r>
            <a:endParaRPr lang="cs-CZ" sz="54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3923928" cy="4176464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Jih hornatý –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Alpy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severu velká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Severoněmecká nížina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cs-CZ" dirty="0"/>
          </a:p>
        </p:txBody>
      </p:sp>
      <p:grpSp>
        <p:nvGrpSpPr>
          <p:cNvPr id="18435" name="Skupina 5"/>
          <p:cNvGrpSpPr>
            <a:grpSpLocks/>
          </p:cNvGrpSpPr>
          <p:nvPr/>
        </p:nvGrpSpPr>
        <p:grpSpPr bwMode="auto">
          <a:xfrm>
            <a:off x="4716463" y="1628775"/>
            <a:ext cx="4427537" cy="5265738"/>
            <a:chOff x="4067944" y="836712"/>
            <a:chExt cx="5076056" cy="6057964"/>
          </a:xfrm>
        </p:grpSpPr>
        <p:pic>
          <p:nvPicPr>
            <p:cNvPr id="18439" name="Picture 2" descr="Soubor:Deutschland topo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67944" y="836712"/>
              <a:ext cx="4733925" cy="5705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0" name="TextovéPole 4"/>
            <p:cNvSpPr txBox="1">
              <a:spLocks noChangeArrowheads="1"/>
            </p:cNvSpPr>
            <p:nvPr/>
          </p:nvSpPr>
          <p:spPr bwMode="auto">
            <a:xfrm>
              <a:off x="7956376" y="6525344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</a:t>
              </a:r>
            </a:p>
          </p:txBody>
        </p:sp>
      </p:grpSp>
      <p:grpSp>
        <p:nvGrpSpPr>
          <p:cNvPr id="18436" name="Skupina 8"/>
          <p:cNvGrpSpPr>
            <a:grpSpLocks/>
          </p:cNvGrpSpPr>
          <p:nvPr/>
        </p:nvGrpSpPr>
        <p:grpSpPr bwMode="auto">
          <a:xfrm>
            <a:off x="198438" y="3644900"/>
            <a:ext cx="4248150" cy="3249613"/>
            <a:chOff x="198549" y="3645024"/>
            <a:chExt cx="4248535" cy="3249652"/>
          </a:xfrm>
        </p:grpSpPr>
        <p:pic>
          <p:nvPicPr>
            <p:cNvPr id="18437" name="Picture 2" descr="http://graphics8.nytimes.com/images/2012/11/12/opinion/GermanyEuroRFD/GermanyEuroRFD-custom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8549" y="3645024"/>
              <a:ext cx="4248535" cy="291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8" name="TextovéPole 7"/>
            <p:cNvSpPr txBox="1">
              <a:spLocks noChangeArrowheads="1"/>
            </p:cNvSpPr>
            <p:nvPr/>
          </p:nvSpPr>
          <p:spPr bwMode="auto">
            <a:xfrm>
              <a:off x="467544" y="6525344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25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5"/>
          <p:cNvGrpSpPr>
            <a:grpSpLocks/>
          </p:cNvGrpSpPr>
          <p:nvPr/>
        </p:nvGrpSpPr>
        <p:grpSpPr bwMode="auto">
          <a:xfrm>
            <a:off x="250825" y="765175"/>
            <a:ext cx="3857625" cy="6092825"/>
            <a:chOff x="251520" y="764704"/>
            <a:chExt cx="3857625" cy="6093296"/>
          </a:xfrm>
        </p:grpSpPr>
        <p:pic>
          <p:nvPicPr>
            <p:cNvPr id="19463" name="Picture 2" descr="Soubor:Insel Rügen - Kreideküst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764704"/>
              <a:ext cx="3857625" cy="5705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4" name="TextovéPole 4"/>
            <p:cNvSpPr txBox="1">
              <a:spLocks noChangeArrowheads="1"/>
            </p:cNvSpPr>
            <p:nvPr/>
          </p:nvSpPr>
          <p:spPr bwMode="auto">
            <a:xfrm>
              <a:off x="251520" y="6488668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7</a:t>
              </a:r>
            </a:p>
          </p:txBody>
        </p:sp>
      </p:grpSp>
      <p:grpSp>
        <p:nvGrpSpPr>
          <p:cNvPr id="19458" name="Skupina 8"/>
          <p:cNvGrpSpPr>
            <a:grpSpLocks/>
          </p:cNvGrpSpPr>
          <p:nvPr/>
        </p:nvGrpSpPr>
        <p:grpSpPr bwMode="auto">
          <a:xfrm>
            <a:off x="2909888" y="0"/>
            <a:ext cx="6234112" cy="4086225"/>
            <a:chOff x="2909984" y="0"/>
            <a:chExt cx="6234016" cy="4086364"/>
          </a:xfrm>
        </p:grpSpPr>
        <p:pic>
          <p:nvPicPr>
            <p:cNvPr id="19461" name="Picture 4" descr="Soubor:ElbeKM505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909984" y="0"/>
              <a:ext cx="6234015" cy="3717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2" name="TextovéPole 7"/>
            <p:cNvSpPr txBox="1">
              <a:spLocks noChangeArrowheads="1"/>
            </p:cNvSpPr>
            <p:nvPr/>
          </p:nvSpPr>
          <p:spPr bwMode="auto">
            <a:xfrm>
              <a:off x="8316416" y="3717032"/>
              <a:ext cx="8275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8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Vodstvo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3861048"/>
            <a:ext cx="4402832" cy="2520280"/>
          </a:xfrm>
        </p:spPr>
        <p:txBody>
          <a:bodyPr rtlCol="0">
            <a:normAutofit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 největším řekám patří 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Rýn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Dunaj, Labe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Jezero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Müritz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a Bodamské jezero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8"/>
          <p:cNvGrpSpPr>
            <a:grpSpLocks/>
          </p:cNvGrpSpPr>
          <p:nvPr/>
        </p:nvGrpSpPr>
        <p:grpSpPr bwMode="auto">
          <a:xfrm>
            <a:off x="250825" y="1557338"/>
            <a:ext cx="6467475" cy="5265737"/>
            <a:chOff x="251520" y="2204864"/>
            <a:chExt cx="6467475" cy="4617804"/>
          </a:xfrm>
        </p:grpSpPr>
        <p:pic>
          <p:nvPicPr>
            <p:cNvPr id="20487" name="Picture 4" descr="http://www.biospotrebitel.cz/biospotrebitel/ms_files/88XVBVWC81287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2204864"/>
              <a:ext cx="6467475" cy="4295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8" name="TextovéPole 7"/>
            <p:cNvSpPr txBox="1">
              <a:spLocks noChangeArrowheads="1"/>
            </p:cNvSpPr>
            <p:nvPr/>
          </p:nvSpPr>
          <p:spPr bwMode="auto">
            <a:xfrm>
              <a:off x="467544" y="645333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23</a:t>
              </a:r>
            </a:p>
          </p:txBody>
        </p:sp>
      </p:grpSp>
      <p:grpSp>
        <p:nvGrpSpPr>
          <p:cNvPr id="20482" name="Skupina 5"/>
          <p:cNvGrpSpPr>
            <a:grpSpLocks/>
          </p:cNvGrpSpPr>
          <p:nvPr/>
        </p:nvGrpSpPr>
        <p:grpSpPr bwMode="auto">
          <a:xfrm>
            <a:off x="5580063" y="1557338"/>
            <a:ext cx="3384550" cy="5337175"/>
            <a:chOff x="5580112" y="1556792"/>
            <a:chExt cx="3384376" cy="5337884"/>
          </a:xfrm>
        </p:grpSpPr>
        <p:pic>
          <p:nvPicPr>
            <p:cNvPr id="20485" name="Picture 2" descr="http://www.uroda.cz/files/image/Rostlinka/Kukurice/Z%2021%20gmozak(dab)_1828_750x112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80112" y="1556792"/>
              <a:ext cx="3314700" cy="4981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6" name="TextovéPole 4"/>
            <p:cNvSpPr txBox="1">
              <a:spLocks noChangeArrowheads="1"/>
            </p:cNvSpPr>
            <p:nvPr/>
          </p:nvSpPr>
          <p:spPr bwMode="auto">
            <a:xfrm>
              <a:off x="8028384" y="652534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22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Snap ITC" pitchFamily="82" charset="0"/>
              </a:rPr>
              <a:t>Zemědělství</a:t>
            </a:r>
            <a:endParaRPr lang="cs-CZ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20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Bodoni MT Black" pitchFamily="18" charset="0"/>
              </a:rPr>
              <a:t>Pěstování chmele, brambor, obilovin, ovoce, zeleniny…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Bodoni MT Black" pitchFamily="18" charset="0"/>
              </a:rPr>
              <a:t>V údolích vinná réva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Bodoni MT Black" pitchFamily="18" charset="0"/>
              </a:rPr>
              <a:t>Největší evropský producent mléka, vepřového masa a řepky olejné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Bodoni MT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5" name="Skupina 11"/>
          <p:cNvGrpSpPr>
            <a:grpSpLocks/>
          </p:cNvGrpSpPr>
          <p:nvPr/>
        </p:nvGrpSpPr>
        <p:grpSpPr bwMode="auto">
          <a:xfrm>
            <a:off x="0" y="0"/>
            <a:ext cx="9144000" cy="3086100"/>
            <a:chOff x="0" y="0"/>
            <a:chExt cx="9144000" cy="3086101"/>
          </a:xfrm>
        </p:grpSpPr>
        <p:pic>
          <p:nvPicPr>
            <p:cNvPr id="21514" name="Picture 6" descr="http://www.cumbres.cz/site_media/images/expedice/chile_2003/denik/02/01_Humberstone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30861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5" name="TextovéPole 10"/>
            <p:cNvSpPr txBox="1">
              <a:spLocks noChangeArrowheads="1"/>
            </p:cNvSpPr>
            <p:nvPr/>
          </p:nvSpPr>
          <p:spPr bwMode="auto">
            <a:xfrm>
              <a:off x="8100392" y="0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21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Microdot" pitchFamily="2" charset="-18"/>
              </a:rPr>
              <a:t>Průmysl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Microdot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2016224"/>
          </a:xfrm>
        </p:spPr>
        <p:txBody>
          <a:bodyPr rtlCol="0">
            <a:normAutofit lnSpcReduction="1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Hospodářsky nejvyspělejší evropský stát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Těžba hnědého uhlí, černého uhlí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 aut, lodí, letadel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Pivní průmysl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21508" name="Skupina 5"/>
          <p:cNvGrpSpPr>
            <a:grpSpLocks/>
          </p:cNvGrpSpPr>
          <p:nvPr/>
        </p:nvGrpSpPr>
        <p:grpSpPr bwMode="auto">
          <a:xfrm>
            <a:off x="4487863" y="3068638"/>
            <a:ext cx="4656137" cy="3789362"/>
            <a:chOff x="4283968" y="2708920"/>
            <a:chExt cx="4655840" cy="3789040"/>
          </a:xfrm>
        </p:grpSpPr>
        <p:pic>
          <p:nvPicPr>
            <p:cNvPr id="21512" name="Picture 2" descr="http://www.panas.cz/files/images/Vystavy/Woodtec/Woodtec2007_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83968" y="2708920"/>
              <a:ext cx="4655840" cy="37799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3" name="TextovéPole 4"/>
            <p:cNvSpPr txBox="1">
              <a:spLocks noChangeArrowheads="1"/>
            </p:cNvSpPr>
            <p:nvPr/>
          </p:nvSpPr>
          <p:spPr bwMode="auto">
            <a:xfrm>
              <a:off x="8003704" y="612862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19</a:t>
              </a:r>
            </a:p>
          </p:txBody>
        </p:sp>
      </p:grpSp>
      <p:grpSp>
        <p:nvGrpSpPr>
          <p:cNvPr id="21509" name="Skupina 8"/>
          <p:cNvGrpSpPr>
            <a:grpSpLocks/>
          </p:cNvGrpSpPr>
          <p:nvPr/>
        </p:nvGrpSpPr>
        <p:grpSpPr bwMode="auto">
          <a:xfrm>
            <a:off x="0" y="2997200"/>
            <a:ext cx="5148263" cy="3860800"/>
            <a:chOff x="395536" y="2582682"/>
            <a:chExt cx="5935861" cy="3977731"/>
          </a:xfrm>
        </p:grpSpPr>
        <p:pic>
          <p:nvPicPr>
            <p:cNvPr id="21510" name="Picture 4" descr="http://www.euroskop.cz/gallery/53/16106-prumysl_tovarna_auta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536" y="2582682"/>
              <a:ext cx="5935861" cy="39777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1" name="TextovéPole 7"/>
            <p:cNvSpPr txBox="1">
              <a:spLocks noChangeArrowheads="1"/>
            </p:cNvSpPr>
            <p:nvPr/>
          </p:nvSpPr>
          <p:spPr bwMode="auto">
            <a:xfrm>
              <a:off x="657412" y="6157572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11"/>
          <p:cNvGrpSpPr>
            <a:grpSpLocks/>
          </p:cNvGrpSpPr>
          <p:nvPr/>
        </p:nvGrpSpPr>
        <p:grpSpPr bwMode="auto">
          <a:xfrm>
            <a:off x="250825" y="188913"/>
            <a:ext cx="3792538" cy="2843212"/>
            <a:chOff x="251520" y="188640"/>
            <a:chExt cx="3791744" cy="2843808"/>
          </a:xfrm>
        </p:grpSpPr>
        <p:pic>
          <p:nvPicPr>
            <p:cNvPr id="22541" name="Picture 6" descr="http://www.cebus.cz/wp-content/uploads/berlin-2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188640"/>
              <a:ext cx="3791744" cy="28438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2" name="TextovéPole 10"/>
            <p:cNvSpPr txBox="1">
              <a:spLocks noChangeArrowheads="1"/>
            </p:cNvSpPr>
            <p:nvPr/>
          </p:nvSpPr>
          <p:spPr bwMode="auto">
            <a:xfrm>
              <a:off x="323528" y="260648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orbel" pitchFamily="34" charset="0"/>
                </a:rPr>
                <a:t>Obr. 17</a:t>
              </a:r>
            </a:p>
          </p:txBody>
        </p:sp>
      </p:grpSp>
      <p:grpSp>
        <p:nvGrpSpPr>
          <p:cNvPr id="22530" name="Skupina 14"/>
          <p:cNvGrpSpPr>
            <a:grpSpLocks/>
          </p:cNvGrpSpPr>
          <p:nvPr/>
        </p:nvGrpSpPr>
        <p:grpSpPr bwMode="auto">
          <a:xfrm>
            <a:off x="4030663" y="260350"/>
            <a:ext cx="5113337" cy="2565400"/>
            <a:chOff x="3851920" y="260648"/>
            <a:chExt cx="5112568" cy="2564904"/>
          </a:xfrm>
        </p:grpSpPr>
        <p:pic>
          <p:nvPicPr>
            <p:cNvPr id="22539" name="Picture 8" descr="http://www.tropickeostrovy.cz/wp-content/gallery/tropicke-ostrovy/tropical-islands-tobogany-zhora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851920" y="260648"/>
              <a:ext cx="5076056" cy="25649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0" name="TextovéPole 13"/>
            <p:cNvSpPr txBox="1">
              <a:spLocks noChangeArrowheads="1"/>
            </p:cNvSpPr>
            <p:nvPr/>
          </p:nvSpPr>
          <p:spPr bwMode="auto">
            <a:xfrm>
              <a:off x="7956376" y="260648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18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3816424" cy="144016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0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Engravers MT" pitchFamily="18" charset="0"/>
              </a:rPr>
              <a:t>Berlín</a:t>
            </a:r>
            <a:endParaRPr lang="cs-CZ" sz="4800" b="0" i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Engravers MT" pitchFamily="18" charset="0"/>
            </a:endParaRPr>
          </a:p>
        </p:txBody>
      </p:sp>
      <p:sp>
        <p:nvSpPr>
          <p:cNvPr id="22532" name="Zástupný symbol pro obsah 2"/>
          <p:cNvSpPr>
            <a:spLocks noGrp="1"/>
          </p:cNvSpPr>
          <p:nvPr>
            <p:ph idx="1"/>
          </p:nvPr>
        </p:nvSpPr>
        <p:spPr>
          <a:xfrm>
            <a:off x="611188" y="3213100"/>
            <a:ext cx="8229600" cy="1870075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22533" name="Skupina 5"/>
          <p:cNvGrpSpPr>
            <a:grpSpLocks/>
          </p:cNvGrpSpPr>
          <p:nvPr/>
        </p:nvGrpSpPr>
        <p:grpSpPr bwMode="auto">
          <a:xfrm>
            <a:off x="250825" y="2565400"/>
            <a:ext cx="5184775" cy="4329113"/>
            <a:chOff x="251520" y="1988840"/>
            <a:chExt cx="6096000" cy="4905836"/>
          </a:xfrm>
        </p:grpSpPr>
        <p:pic>
          <p:nvPicPr>
            <p:cNvPr id="22537" name="Picture 2" descr="http://www.enemecko.cz/wp-content/uploads/2010/01/Braniborska-brana-Nemecko-Berlin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1988840"/>
              <a:ext cx="6096000" cy="457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8" name="TextovéPole 4"/>
            <p:cNvSpPr txBox="1">
              <a:spLocks noChangeArrowheads="1"/>
            </p:cNvSpPr>
            <p:nvPr/>
          </p:nvSpPr>
          <p:spPr bwMode="auto">
            <a:xfrm>
              <a:off x="611560" y="6525344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15</a:t>
              </a:r>
            </a:p>
          </p:txBody>
        </p:sp>
      </p:grpSp>
      <p:grpSp>
        <p:nvGrpSpPr>
          <p:cNvPr id="22534" name="Skupina 8"/>
          <p:cNvGrpSpPr>
            <a:grpSpLocks/>
          </p:cNvGrpSpPr>
          <p:nvPr/>
        </p:nvGrpSpPr>
        <p:grpSpPr bwMode="auto">
          <a:xfrm>
            <a:off x="5292725" y="1628775"/>
            <a:ext cx="3609975" cy="5337175"/>
            <a:chOff x="5292080" y="1628800"/>
            <a:chExt cx="3609975" cy="5337884"/>
          </a:xfrm>
        </p:grpSpPr>
        <p:pic>
          <p:nvPicPr>
            <p:cNvPr id="22535" name="Picture 4" descr="http://www.turisimo.cz/assets/country/nemecko/berlin_eiermann_memorial_church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292080" y="1628800"/>
              <a:ext cx="3609975" cy="4981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TextovéPole 7"/>
            <p:cNvSpPr txBox="1">
              <a:spLocks noChangeArrowheads="1"/>
            </p:cNvSpPr>
            <p:nvPr/>
          </p:nvSpPr>
          <p:spPr bwMode="auto">
            <a:xfrm>
              <a:off x="7740352" y="6597352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 . 16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5"/>
          <p:cNvGrpSpPr>
            <a:grpSpLocks/>
          </p:cNvGrpSpPr>
          <p:nvPr/>
        </p:nvGrpSpPr>
        <p:grpSpPr bwMode="auto">
          <a:xfrm>
            <a:off x="0" y="0"/>
            <a:ext cx="9144000" cy="6894513"/>
            <a:chOff x="0" y="0"/>
            <a:chExt cx="9144000" cy="6894676"/>
          </a:xfrm>
        </p:grpSpPr>
        <p:pic>
          <p:nvPicPr>
            <p:cNvPr id="23556" name="Picture 2" descr="http://mpml.files.wordpress.com/2009/11/skyline_frankfurt_am_main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7" name="TextovéPole 4"/>
            <p:cNvSpPr txBox="1">
              <a:spLocks noChangeArrowheads="1"/>
            </p:cNvSpPr>
            <p:nvPr/>
          </p:nvSpPr>
          <p:spPr bwMode="auto">
            <a:xfrm>
              <a:off x="8028384" y="6525344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13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Frankfurt nad Mohanem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Jedno z nejfrekventovanějších evropských letišť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5"/>
          <p:cNvGrpSpPr>
            <a:grpSpLocks/>
          </p:cNvGrpSpPr>
          <p:nvPr/>
        </p:nvGrpSpPr>
        <p:grpSpPr bwMode="auto">
          <a:xfrm>
            <a:off x="0" y="-247650"/>
            <a:ext cx="9144000" cy="7105650"/>
            <a:chOff x="0" y="-247529"/>
            <a:chExt cx="9144000" cy="7105530"/>
          </a:xfrm>
        </p:grpSpPr>
        <p:pic>
          <p:nvPicPr>
            <p:cNvPr id="24580" name="Picture 2" descr="http://www.matrix.genezis.eu/geografia/staty/fotky/nemecko/Frankfurt%20am%20Main-airport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-247529"/>
              <a:ext cx="9144000" cy="7105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1" name="TextovéPole 4"/>
            <p:cNvSpPr txBox="1">
              <a:spLocks noChangeArrowheads="1"/>
            </p:cNvSpPr>
            <p:nvPr/>
          </p:nvSpPr>
          <p:spPr bwMode="auto">
            <a:xfrm>
              <a:off x="7884368" y="6093296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Frankfurt nad Mohanem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468438"/>
          </a:xfrm>
        </p:spPr>
        <p:txBody>
          <a:bodyPr/>
          <a:lstStyle/>
          <a:p>
            <a:r>
              <a:rPr lang="cs-CZ" smtClean="0"/>
              <a:t>Letiště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1" name="Skupina 5"/>
          <p:cNvGrpSpPr>
            <a:grpSpLocks/>
          </p:cNvGrpSpPr>
          <p:nvPr/>
        </p:nvGrpSpPr>
        <p:grpSpPr bwMode="auto">
          <a:xfrm>
            <a:off x="-504825" y="0"/>
            <a:ext cx="9648825" cy="6858000"/>
            <a:chOff x="-504193" y="1"/>
            <a:chExt cx="9648193" cy="6858000"/>
          </a:xfrm>
        </p:grpSpPr>
        <p:pic>
          <p:nvPicPr>
            <p:cNvPr id="25604" name="Picture 2" descr="http://www.guthuegle.de/fileadmin/downloads/Panoramakarte_GH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504193" y="1"/>
              <a:ext cx="9648193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5" name="TextovéPole 4"/>
            <p:cNvSpPr txBox="1">
              <a:spLocks noChangeArrowheads="1"/>
            </p:cNvSpPr>
            <p:nvPr/>
          </p:nvSpPr>
          <p:spPr bwMode="auto">
            <a:xfrm>
              <a:off x="7740352" y="6237312"/>
              <a:ext cx="14036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12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Bodamské jezero 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965200"/>
          </a:xfrm>
        </p:spPr>
        <p:txBody>
          <a:bodyPr/>
          <a:lstStyle/>
          <a:p>
            <a:r>
              <a:rPr lang="cs-CZ" b="1" smtClean="0"/>
              <a:t>Největší německé jezero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Skupina 5"/>
          <p:cNvGrpSpPr>
            <a:grpSpLocks/>
          </p:cNvGrpSpPr>
          <p:nvPr/>
        </p:nvGrpSpPr>
        <p:grpSpPr bwMode="auto">
          <a:xfrm>
            <a:off x="-76200" y="0"/>
            <a:ext cx="9220200" cy="6858000"/>
            <a:chOff x="-76839" y="0"/>
            <a:chExt cx="9220839" cy="6858000"/>
          </a:xfrm>
        </p:grpSpPr>
        <p:pic>
          <p:nvPicPr>
            <p:cNvPr id="26628" name="Picture 2" descr="Soubor:ZugspitzeJubilaeumsgratHoellental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76839" y="0"/>
              <a:ext cx="9220839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29" name="TextovéPole 4"/>
            <p:cNvSpPr txBox="1">
              <a:spLocks noChangeArrowheads="1"/>
            </p:cNvSpPr>
            <p:nvPr/>
          </p:nvSpPr>
          <p:spPr bwMode="auto">
            <a:xfrm>
              <a:off x="7956376" y="6381328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3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Zugspitze 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0" y="1557338"/>
            <a:ext cx="8686800" cy="4843462"/>
          </a:xfrm>
        </p:spPr>
        <p:txBody>
          <a:bodyPr/>
          <a:lstStyle/>
          <a:p>
            <a:r>
              <a:rPr lang="cs-CZ" smtClean="0"/>
              <a:t>Nejvyšší hora Německa: 2962 metrů nad mořem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accent1">
                    <a:satMod val="150000"/>
                  </a:schemeClr>
                </a:solidFill>
              </a:rPr>
              <a:t>Neuschwanstein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275" y="1557338"/>
            <a:ext cx="5292725" cy="892175"/>
          </a:xfrm>
        </p:spPr>
        <p:txBody>
          <a:bodyPr rtlCol="0">
            <a:normAutofit fontScale="925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Pohádkový zámek v Bavorsku</a:t>
            </a:r>
            <a:endParaRPr lang="cs-CZ" dirty="0"/>
          </a:p>
        </p:txBody>
      </p:sp>
      <p:grpSp>
        <p:nvGrpSpPr>
          <p:cNvPr id="27651" name="Skupina 5"/>
          <p:cNvGrpSpPr>
            <a:grpSpLocks/>
          </p:cNvGrpSpPr>
          <p:nvPr/>
        </p:nvGrpSpPr>
        <p:grpSpPr bwMode="auto">
          <a:xfrm>
            <a:off x="3276600" y="2492375"/>
            <a:ext cx="5867400" cy="4330700"/>
            <a:chOff x="3275856" y="2492896"/>
            <a:chExt cx="5868144" cy="4329772"/>
          </a:xfrm>
        </p:grpSpPr>
        <p:pic>
          <p:nvPicPr>
            <p:cNvPr id="27655" name="Picture 2" descr="http://www.puzzle-prodej.cz/gallery/c150052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75856" y="2492896"/>
              <a:ext cx="5715000" cy="39528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6" name="TextovéPole 4"/>
            <p:cNvSpPr txBox="1">
              <a:spLocks noChangeArrowheads="1"/>
            </p:cNvSpPr>
            <p:nvPr/>
          </p:nvSpPr>
          <p:spPr bwMode="auto">
            <a:xfrm>
              <a:off x="8028384" y="6453336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9</a:t>
              </a:r>
            </a:p>
          </p:txBody>
        </p:sp>
      </p:grpSp>
      <p:grpSp>
        <p:nvGrpSpPr>
          <p:cNvPr id="27652" name="Skupina 8"/>
          <p:cNvGrpSpPr>
            <a:grpSpLocks/>
          </p:cNvGrpSpPr>
          <p:nvPr/>
        </p:nvGrpSpPr>
        <p:grpSpPr bwMode="auto">
          <a:xfrm>
            <a:off x="250825" y="1484313"/>
            <a:ext cx="3476625" cy="5265737"/>
            <a:chOff x="251520" y="1484784"/>
            <a:chExt cx="3476625" cy="5265876"/>
          </a:xfrm>
        </p:grpSpPr>
        <p:pic>
          <p:nvPicPr>
            <p:cNvPr id="27653" name="Picture 4" descr="http://lancastria.net/blog/wp-content/uploads/2011/08/neuschwanstein_castle_bavaria_germany_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1484784"/>
              <a:ext cx="3476625" cy="4981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4" name="TextovéPole 7"/>
            <p:cNvSpPr txBox="1">
              <a:spLocks noChangeArrowheads="1"/>
            </p:cNvSpPr>
            <p:nvPr/>
          </p:nvSpPr>
          <p:spPr bwMode="auto">
            <a:xfrm>
              <a:off x="467544" y="6381328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3" name="Skupina 5"/>
          <p:cNvGrpSpPr>
            <a:grpSpLocks/>
          </p:cNvGrpSpPr>
          <p:nvPr/>
        </p:nvGrpSpPr>
        <p:grpSpPr bwMode="auto">
          <a:xfrm>
            <a:off x="0" y="0"/>
            <a:ext cx="9144000" cy="6894513"/>
            <a:chOff x="-1" y="0"/>
            <a:chExt cx="9144001" cy="6894676"/>
          </a:xfrm>
        </p:grpSpPr>
        <p:pic>
          <p:nvPicPr>
            <p:cNvPr id="28676" name="Picture 2" descr="http://www.vikingtravel.sk/sub/vikingtravel.sk/images/neuschwan1.jpe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1" y="0"/>
              <a:ext cx="9144001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677" name="TextovéPole 4"/>
            <p:cNvSpPr txBox="1">
              <a:spLocks noChangeArrowheads="1"/>
            </p:cNvSpPr>
            <p:nvPr/>
          </p:nvSpPr>
          <p:spPr bwMode="auto">
            <a:xfrm>
              <a:off x="7884368" y="6525344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11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229600" cy="125272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satMod val="150000"/>
                  </a:schemeClr>
                </a:solidFill>
              </a:rPr>
              <a:t>Neuschwanstein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7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1" y="0"/>
            <a:chExt cx="9144000" cy="6858000"/>
          </a:xfrm>
        </p:grpSpPr>
        <p:pic>
          <p:nvPicPr>
            <p:cNvPr id="29700" name="Picture 2" descr="http://tripio.cz/media/images/f/5/img4fbc824adc65f_1000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701" name="TextovéPole 4"/>
            <p:cNvSpPr txBox="1">
              <a:spLocks noChangeArrowheads="1"/>
            </p:cNvSpPr>
            <p:nvPr/>
          </p:nvSpPr>
          <p:spPr bwMode="auto">
            <a:xfrm>
              <a:off x="7956376" y="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orbel" pitchFamily="34" charset="0"/>
                </a:rPr>
                <a:t>Obr. 26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75327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692150"/>
            <a:ext cx="8964612" cy="6165850"/>
          </a:xfrm>
        </p:spPr>
        <p:txBody>
          <a:bodyPr rtlCol="0">
            <a:normAutofit fontScale="32500" lnSpcReduction="2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</a:t>
            </a:r>
            <a:r>
              <a:rPr lang="cs-CZ" sz="3100" dirty="0" smtClean="0">
                <a:solidFill>
                  <a:schemeClr val="bg1"/>
                </a:solidFill>
              </a:rPr>
              <a:t>. 2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http://cs.wikipedia.org/wiki/Soubor:Deutschland_topo.png </a:t>
            </a:r>
            <a:br>
              <a:rPr lang="cs-CZ" sz="3100" dirty="0" smtClean="0">
                <a:solidFill>
                  <a:schemeClr val="bg1"/>
                </a:solidFill>
              </a:rPr>
            </a:b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3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http://cs.wikipedia.org/wiki/Soubor:ZugspitzeJubilaeumsgratHoellental.JPG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4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zemepis.net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zemepis.net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zeme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nemecko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 5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http://cs.wikipedia.org/wiki/Soubor:Coat_of_Arms_of_Germany.svg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 6 AUTOR NEUVEDEN. luko2.com [online]. [cit. 24.5.2013]. Dostupný na WWW: http: //www.luko2.com/</a:t>
            </a:r>
            <a:r>
              <a:rPr lang="cs-CZ" sz="3100" dirty="0" err="1" smtClean="0">
                <a:solidFill>
                  <a:schemeClr val="bg1"/>
                </a:solidFill>
              </a:rPr>
              <a:t>cestovani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info</a:t>
            </a:r>
            <a:r>
              <a:rPr lang="cs-CZ" sz="3100" dirty="0" smtClean="0">
                <a:solidFill>
                  <a:schemeClr val="bg1"/>
                </a:solidFill>
              </a:rPr>
              <a:t>_</a:t>
            </a:r>
            <a:r>
              <a:rPr lang="cs-CZ" sz="3100" dirty="0" err="1" smtClean="0">
                <a:solidFill>
                  <a:schemeClr val="bg1"/>
                </a:solidFill>
              </a:rPr>
              <a:t>nemecko.htm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7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http://cs.wikipedia.org/wiki/Soubor:Insel_R%C3%BCgen_-_Kreidek%C3%BCste.jpg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8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http://cs.wikipedia.org/wiki/Soubor:ElbeKM505.jpg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9 AUTOR NEUVEDEN. puzzle-prodej.</a:t>
            </a:r>
            <a:r>
              <a:rPr lang="cs-CZ" sz="3100" dirty="0" err="1" smtClean="0">
                <a:solidFill>
                  <a:schemeClr val="bg1"/>
                </a:solidFill>
              </a:rPr>
              <a:t>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http://www.puzzle-prodej.</a:t>
            </a:r>
            <a:r>
              <a:rPr lang="cs-CZ" sz="3100" dirty="0" err="1" smtClean="0">
                <a:solidFill>
                  <a:schemeClr val="bg1"/>
                </a:solidFill>
              </a:rPr>
              <a:t>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neuschwanstein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nemecko</a:t>
            </a:r>
            <a:r>
              <a:rPr lang="cs-CZ" sz="3100" dirty="0" smtClean="0">
                <a:solidFill>
                  <a:schemeClr val="bg1"/>
                </a:solidFill>
              </a:rPr>
              <a:t>-1/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10 </a:t>
            </a:r>
            <a:r>
              <a:rPr lang="cs-CZ" sz="3100" dirty="0" smtClean="0">
                <a:solidFill>
                  <a:schemeClr val="bg1"/>
                </a:solidFill>
              </a:rPr>
              <a:t>AUTOR NEUVEDEN. http://lancastria.net/ [online]. [cit. 24.5.2013]. Dostupný na WWW: http://lancastria.net/blog/neuschwanstein-castle-bavaria-germany.html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11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vikingtravel.sk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vikingtravel.sk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nemecko</a:t>
            </a:r>
            <a:r>
              <a:rPr lang="cs-CZ" sz="3100" dirty="0" smtClean="0">
                <a:solidFill>
                  <a:schemeClr val="bg1"/>
                </a:solidFill>
              </a:rPr>
              <a:t>-berlin-</a:t>
            </a:r>
            <a:r>
              <a:rPr lang="cs-CZ" sz="3100" dirty="0" err="1" smtClean="0">
                <a:solidFill>
                  <a:schemeClr val="bg1"/>
                </a:solidFill>
              </a:rPr>
              <a:t>poznavacie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zajazdy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tropical</a:t>
            </a:r>
            <a:r>
              <a:rPr lang="cs-CZ" sz="3100" dirty="0" smtClean="0">
                <a:solidFill>
                  <a:schemeClr val="bg1"/>
                </a:solidFill>
              </a:rPr>
              <a:t>-island-resort-</a:t>
            </a:r>
            <a:r>
              <a:rPr lang="cs-CZ" sz="3100" dirty="0" err="1" smtClean="0">
                <a:solidFill>
                  <a:schemeClr val="bg1"/>
                </a:solidFill>
              </a:rPr>
              <a:t>wellness</a:t>
            </a:r>
            <a:r>
              <a:rPr lang="cs-CZ" sz="3100" dirty="0" smtClean="0">
                <a:solidFill>
                  <a:schemeClr val="bg1"/>
                </a:solidFill>
              </a:rPr>
              <a:t>-akvapark-tobogan-</a:t>
            </a:r>
            <a:r>
              <a:rPr lang="cs-CZ" sz="3100" dirty="0" err="1" smtClean="0">
                <a:solidFill>
                  <a:schemeClr val="bg1"/>
                </a:solidFill>
              </a:rPr>
              <a:t>jednodnove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vylety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pobytove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zajazdy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aquapark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najkrajsie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bavorske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zamky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ludovita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ii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neuschanstein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hohenschwang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12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guthuegle.de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guthuegle.de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Panormalage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Bodensee</a:t>
            </a:r>
            <a:r>
              <a:rPr lang="cs-CZ" sz="3100" dirty="0" smtClean="0">
                <a:solidFill>
                  <a:schemeClr val="bg1"/>
                </a:solidFill>
              </a:rPr>
              <a:t>-Oberschwaben.19.0.html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13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mpml.wordpress.com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http://mpml.wordpress.com/2009/11/04/skyline-frankfurt-am-main/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14 AUTOR NEUVEDEN. matrix.</a:t>
            </a:r>
            <a:r>
              <a:rPr lang="cs-CZ" sz="3100" dirty="0" err="1" smtClean="0">
                <a:solidFill>
                  <a:schemeClr val="bg1"/>
                </a:solidFill>
              </a:rPr>
              <a:t>genezis.e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http://www.matrix.</a:t>
            </a:r>
            <a:r>
              <a:rPr lang="cs-CZ" sz="3100" dirty="0" err="1" smtClean="0">
                <a:solidFill>
                  <a:schemeClr val="bg1"/>
                </a:solidFill>
              </a:rPr>
              <a:t>genezis.eu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geografia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staty</a:t>
            </a:r>
            <a:r>
              <a:rPr lang="cs-CZ" sz="3100" dirty="0" smtClean="0">
                <a:solidFill>
                  <a:schemeClr val="bg1"/>
                </a:solidFill>
              </a:rPr>
              <a:t>/fotky/</a:t>
            </a:r>
            <a:r>
              <a:rPr lang="cs-CZ" sz="3100" dirty="0" err="1" smtClean="0">
                <a:solidFill>
                  <a:schemeClr val="bg1"/>
                </a:solidFill>
              </a:rPr>
              <a:t>nemecko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nemeckofotky.htm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15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enemecko.cz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enemecko.cz</a:t>
            </a:r>
            <a:r>
              <a:rPr lang="cs-CZ" sz="3100" dirty="0" smtClean="0">
                <a:solidFill>
                  <a:schemeClr val="bg1"/>
                </a:solidFill>
              </a:rPr>
              <a:t>/berlin/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16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turisimo.cz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turisimo.cz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nemecko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17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cebus.cz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cebus.cz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poznavaci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zajezdy</a:t>
            </a:r>
            <a:r>
              <a:rPr lang="cs-CZ" sz="3100" dirty="0" smtClean="0">
                <a:solidFill>
                  <a:schemeClr val="bg1"/>
                </a:solidFill>
              </a:rPr>
              <a:t>/berlin-</a:t>
            </a:r>
            <a:r>
              <a:rPr lang="cs-CZ" sz="3100" dirty="0" err="1" smtClean="0">
                <a:solidFill>
                  <a:schemeClr val="bg1"/>
                </a:solidFill>
              </a:rPr>
              <a:t>drazdany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18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tropickeostrovy.cz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tropickeostrovy.cz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tropical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islands</a:t>
            </a:r>
            <a:r>
              <a:rPr lang="cs-CZ" sz="3100" dirty="0" smtClean="0">
                <a:solidFill>
                  <a:schemeClr val="bg1"/>
                </a:solidFill>
              </a:rPr>
              <a:t>-berlin/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19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panas.cz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panas.cz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vystavy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20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euroskop.cz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https://www.euroskop.cz/9002/18776/clanek/chceme-vas-rikaji-nemecke-firmy/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21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cumbres.cz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cumbres.cz</a:t>
            </a:r>
            <a:r>
              <a:rPr lang="cs-CZ" sz="3100" dirty="0" smtClean="0">
                <a:solidFill>
                  <a:schemeClr val="bg1"/>
                </a:solidFill>
              </a:rPr>
              <a:t>/exp/</a:t>
            </a:r>
            <a:r>
              <a:rPr lang="cs-CZ" sz="3100" dirty="0" err="1" smtClean="0">
                <a:solidFill>
                  <a:schemeClr val="bg1"/>
                </a:solidFill>
              </a:rPr>
              <a:t>chile</a:t>
            </a:r>
            <a:r>
              <a:rPr lang="cs-CZ" sz="3100" dirty="0" smtClean="0">
                <a:solidFill>
                  <a:schemeClr val="bg1"/>
                </a:solidFill>
              </a:rPr>
              <a:t>_2003/</a:t>
            </a:r>
            <a:r>
              <a:rPr lang="cs-CZ" sz="3100" dirty="0" err="1" smtClean="0">
                <a:solidFill>
                  <a:schemeClr val="bg1"/>
                </a:solidFill>
              </a:rPr>
              <a:t>denik</a:t>
            </a:r>
            <a:r>
              <a:rPr lang="cs-CZ" sz="3100" dirty="0" smtClean="0">
                <a:solidFill>
                  <a:schemeClr val="bg1"/>
                </a:solidFill>
              </a:rPr>
              <a:t>_</a:t>
            </a:r>
            <a:r>
              <a:rPr lang="cs-CZ" sz="3100" dirty="0" err="1" smtClean="0">
                <a:solidFill>
                  <a:schemeClr val="bg1"/>
                </a:solidFill>
              </a:rPr>
              <a:t>humberstone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Obr, 22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uroda.cz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uroda.cz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informacni</a:t>
            </a:r>
            <a:r>
              <a:rPr lang="cs-CZ" sz="3100" dirty="0" smtClean="0">
                <a:solidFill>
                  <a:schemeClr val="bg1"/>
                </a:solidFill>
              </a:rPr>
              <a:t>-servis/?</a:t>
            </a:r>
            <a:r>
              <a:rPr lang="cs-CZ" sz="3100" dirty="0" err="1" smtClean="0">
                <a:solidFill>
                  <a:schemeClr val="bg1"/>
                </a:solidFill>
              </a:rPr>
              <a:t>page</a:t>
            </a:r>
            <a:r>
              <a:rPr lang="cs-CZ" sz="3100" dirty="0" smtClean="0">
                <a:solidFill>
                  <a:schemeClr val="bg1"/>
                </a:solidFill>
              </a:rPr>
              <a:t>=450&amp;Lang=</a:t>
            </a:r>
            <a:r>
              <a:rPr lang="cs-CZ" sz="3100" dirty="0" err="1" smtClean="0">
                <a:solidFill>
                  <a:schemeClr val="bg1"/>
                </a:solidFill>
              </a:rPr>
              <a:t>cs</a:t>
            </a:r>
            <a:r>
              <a:rPr lang="cs-CZ" sz="3100" dirty="0" smtClean="0">
                <a:solidFill>
                  <a:schemeClr val="bg1"/>
                </a:solidFill>
              </a:rPr>
              <a:t>&amp;</a:t>
            </a:r>
            <a:r>
              <a:rPr lang="cs-CZ" sz="3100" dirty="0" err="1" smtClean="0">
                <a:solidFill>
                  <a:schemeClr val="bg1"/>
                </a:solidFill>
              </a:rPr>
              <a:t>sid</a:t>
            </a:r>
            <a:r>
              <a:rPr lang="cs-CZ" sz="3100" dirty="0" smtClean="0">
                <a:solidFill>
                  <a:schemeClr val="bg1"/>
                </a:solidFill>
              </a:rPr>
              <a:t>=457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23 </a:t>
            </a:r>
            <a:r>
              <a:rPr lang="cs-CZ" sz="3100" dirty="0" smtClean="0">
                <a:solidFill>
                  <a:schemeClr val="bg1"/>
                </a:solidFill>
              </a:rPr>
              <a:t>AUTOR NEUVEDEN. http://biospotrebitel.cz/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biospotrebitel.cz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biospotrebitel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article.php</a:t>
            </a:r>
            <a:r>
              <a:rPr lang="cs-CZ" sz="3100" dirty="0" smtClean="0">
                <a:solidFill>
                  <a:schemeClr val="bg1"/>
                </a:solidFill>
              </a:rPr>
              <a:t>?</a:t>
            </a:r>
            <a:r>
              <a:rPr lang="cs-CZ" sz="3100" dirty="0" err="1" smtClean="0">
                <a:solidFill>
                  <a:schemeClr val="bg1"/>
                </a:solidFill>
              </a:rPr>
              <a:t>article</a:t>
            </a:r>
            <a:r>
              <a:rPr lang="cs-CZ" sz="3100" dirty="0" smtClean="0">
                <a:solidFill>
                  <a:schemeClr val="bg1"/>
                </a:solidFill>
              </a:rPr>
              <a:t>_id=158826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24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merriam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webster.com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merriam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webster.com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cgi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bin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nytmaps.pl</a:t>
            </a:r>
            <a:r>
              <a:rPr lang="cs-CZ" sz="3100" dirty="0" smtClean="0">
                <a:solidFill>
                  <a:schemeClr val="bg1"/>
                </a:solidFill>
              </a:rPr>
              <a:t>?</a:t>
            </a:r>
            <a:r>
              <a:rPr lang="cs-CZ" sz="3100" dirty="0" err="1" smtClean="0">
                <a:solidFill>
                  <a:schemeClr val="bg1"/>
                </a:solidFill>
              </a:rPr>
              <a:t>germany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25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nytimes.com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dirty="0" err="1" smtClean="0">
                <a:solidFill>
                  <a:schemeClr val="bg1"/>
                </a:solidFill>
              </a:rPr>
              <a:t>nytimes.com</a:t>
            </a:r>
            <a:r>
              <a:rPr lang="cs-CZ" sz="3100" dirty="0" smtClean="0">
                <a:solidFill>
                  <a:schemeClr val="bg1"/>
                </a:solidFill>
              </a:rPr>
              <a:t>/</a:t>
            </a:r>
            <a:r>
              <a:rPr lang="cs-CZ" sz="3100" dirty="0" err="1" smtClean="0">
                <a:solidFill>
                  <a:schemeClr val="bg1"/>
                </a:solidFill>
              </a:rPr>
              <a:t>roomfordebate</a:t>
            </a:r>
            <a:r>
              <a:rPr lang="cs-CZ" sz="3100" dirty="0" smtClean="0">
                <a:solidFill>
                  <a:schemeClr val="bg1"/>
                </a:solidFill>
              </a:rPr>
              <a:t>/2012/11/12/</a:t>
            </a:r>
            <a:r>
              <a:rPr lang="cs-CZ" sz="3100" dirty="0" err="1" smtClean="0">
                <a:solidFill>
                  <a:schemeClr val="bg1"/>
                </a:solidFill>
              </a:rPr>
              <a:t>should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germany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leave</a:t>
            </a:r>
            <a:r>
              <a:rPr lang="cs-CZ" sz="3100" dirty="0" smtClean="0">
                <a:solidFill>
                  <a:schemeClr val="bg1"/>
                </a:solidFill>
              </a:rPr>
              <a:t>-</a:t>
            </a:r>
            <a:r>
              <a:rPr lang="cs-CZ" sz="3100" dirty="0" err="1" smtClean="0">
                <a:solidFill>
                  <a:schemeClr val="bg1"/>
                </a:solidFill>
              </a:rPr>
              <a:t>the</a:t>
            </a:r>
            <a:r>
              <a:rPr lang="cs-CZ" sz="3100" dirty="0" smtClean="0">
                <a:solidFill>
                  <a:schemeClr val="bg1"/>
                </a:solidFill>
              </a:rPr>
              <a:t>-euro-</a:t>
            </a:r>
            <a:r>
              <a:rPr lang="cs-CZ" sz="3100" dirty="0" err="1" smtClean="0">
                <a:solidFill>
                  <a:schemeClr val="bg1"/>
                </a:solidFill>
              </a:rPr>
              <a:t>zone</a:t>
            </a: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Obr. 26 AUTOR NEUVEDEN. </a:t>
            </a:r>
            <a:r>
              <a:rPr lang="cs-CZ" sz="3100" dirty="0" err="1" smtClean="0">
                <a:solidFill>
                  <a:schemeClr val="bg1"/>
                </a:solidFill>
              </a:rPr>
              <a:t>tripio.cz</a:t>
            </a:r>
            <a:r>
              <a:rPr lang="cs-CZ" sz="3100" dirty="0" smtClean="0">
                <a:solidFill>
                  <a:schemeClr val="bg1"/>
                </a:solidFill>
              </a:rPr>
              <a:t> [online]. [cit. 24.5.2013]. Dostupný na WWW: http://tripio.cz/evropa/nemecko/severni-poryni-vestfalsko/kolin-nad-rynem/prehled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3100" dirty="0" smtClean="0">
                <a:solidFill>
                  <a:schemeClr val="bg1"/>
                </a:solidFill>
              </a:rPr>
            </a:br>
            <a:r>
              <a:rPr lang="cs-CZ" sz="3100" dirty="0" smtClean="0">
                <a:solidFill>
                  <a:schemeClr val="bg1"/>
                </a:solidFill>
              </a:rPr>
              <a:t> 5. ročník, první vydání, 2004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cs-CZ" sz="3100" dirty="0" smtClean="0">
              <a:solidFill>
                <a:schemeClr val="bg1"/>
              </a:solidFill>
            </a:endParaRP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9164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 Pracovní  list  č. 17  –  Spolková  republika  Německo</a:t>
            </a:r>
            <a:endParaRPr lang="cs-CZ" sz="15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Doplňte vynechané údaje: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Hlavním městem Německa je ……………..  .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Mezi další velká města Německa patří: ……………….. (přístav)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……………….…… , ……….…………… , …………………….. , 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……………………..  .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Povrch:</a:t>
            </a:r>
            <a:endParaRPr lang="cs-CZ" sz="1500" smtClean="0"/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smtClean="0"/>
              <a:t>Na J se rozprostírají velehory ………………….  .</a:t>
            </a:r>
            <a:endParaRPr lang="cs-CZ" sz="15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smtClean="0"/>
              <a:t>Na S se nacházejí především nížiny, mezi největší patří </a:t>
            </a:r>
            <a:endParaRPr lang="cs-CZ" sz="15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………………………………………. nížina.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1800" smtClean="0"/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smtClean="0"/>
              <a:t>Na severu země jsou také vybudovány říční ………………….,</a:t>
            </a:r>
            <a:endParaRPr lang="cs-CZ" sz="15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b="1" smtClean="0"/>
              <a:t>spojují velké německé řeky.</a:t>
            </a:r>
            <a:endParaRPr lang="cs-CZ" sz="200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200" b="1" smtClean="0"/>
              <a:t>Vodstvo:</a:t>
            </a:r>
            <a:endParaRPr lang="cs-CZ" sz="2200" smtClean="0"/>
          </a:p>
          <a:p>
            <a:pPr lvl="1">
              <a:buFont typeface="Wingdings" pitchFamily="2" charset="2"/>
              <a:buNone/>
            </a:pPr>
            <a:r>
              <a:rPr lang="cs-CZ" sz="2200" b="1" smtClean="0"/>
              <a:t>Městem ……………………. protéká řeka ……………. .</a:t>
            </a:r>
            <a:endParaRPr lang="cs-CZ" sz="2200" smtClean="0"/>
          </a:p>
          <a:p>
            <a:pPr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 lvl="1">
              <a:buFont typeface="Wingdings" pitchFamily="2" charset="2"/>
              <a:buNone/>
            </a:pPr>
            <a:r>
              <a:rPr lang="cs-CZ" sz="2200" b="1" smtClean="0"/>
              <a:t>Na řece …………………. , která vtéká do řeky …………….. </a:t>
            </a:r>
            <a:endParaRPr lang="cs-CZ" sz="2200" smtClean="0"/>
          </a:p>
          <a:p>
            <a:pPr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buFont typeface="Wingdings 2" pitchFamily="18" charset="2"/>
              <a:buNone/>
            </a:pPr>
            <a:r>
              <a:rPr lang="cs-CZ" sz="2200" b="1" smtClean="0"/>
              <a:t>leží město ………………………….. s největším letištěm v zemi.</a:t>
            </a:r>
            <a:endParaRPr lang="cs-CZ" sz="2200" smtClean="0"/>
          </a:p>
          <a:p>
            <a:pPr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 lvl="1">
              <a:buFont typeface="Wingdings" pitchFamily="2" charset="2"/>
              <a:buNone/>
            </a:pPr>
            <a:r>
              <a:rPr lang="cs-CZ" sz="2200" b="1" smtClean="0"/>
              <a:t>Mezi další velké řeky patří také …………… a …………………</a:t>
            </a:r>
            <a:endParaRPr lang="cs-CZ" sz="2200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Zemědělství: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Na území Německa se pěstuje ………… , …………………….,………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………………………. , …………………., ……………….. , ………….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Průmysl: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Těží se zde ………………… a ………………….. uhlí a ……………….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……………….  .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Vyrábí se dopravní prostředky - ……………….. , ……………… , 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…………. .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b="1" smtClean="0"/>
              <a:t>Díky pěstování chmele je zde rozšířena výroba ………………  .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307</TotalTime>
  <Words>318</Words>
  <Application>Microsoft Office PowerPoint</Application>
  <PresentationFormat>Předvádění na obrazovce (4:3)</PresentationFormat>
  <Paragraphs>141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Modul</vt:lpstr>
      <vt:lpstr>Spolková republika Německo</vt:lpstr>
      <vt:lpstr>Anotace</vt:lpstr>
      <vt:lpstr>Základní informace</vt:lpstr>
      <vt:lpstr>Poloha</vt:lpstr>
      <vt:lpstr>Povrch</vt:lpstr>
      <vt:lpstr>Vodstvo</vt:lpstr>
      <vt:lpstr>Zemědělství</vt:lpstr>
      <vt:lpstr>Průmysl</vt:lpstr>
      <vt:lpstr>Berlín</vt:lpstr>
      <vt:lpstr>Frankfurt nad Mohanem</vt:lpstr>
      <vt:lpstr>Frankfurt nad Mohanem</vt:lpstr>
      <vt:lpstr>Bodamské jezero </vt:lpstr>
      <vt:lpstr>Zugspitze </vt:lpstr>
      <vt:lpstr>Neuschwanstein</vt:lpstr>
      <vt:lpstr>Neuschwanstein</vt:lpstr>
      <vt:lpstr>Zdroje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Něměcko</dc:title>
  <dc:creator>Radek</dc:creator>
  <cp:lastModifiedBy>Guest</cp:lastModifiedBy>
  <cp:revision>35</cp:revision>
  <dcterms:created xsi:type="dcterms:W3CDTF">2012-11-18T17:34:29Z</dcterms:created>
  <dcterms:modified xsi:type="dcterms:W3CDTF">2013-06-25T10:41:03Z</dcterms:modified>
</cp:coreProperties>
</file>