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7"/>
  </p:notesMasterIdLst>
  <p:sldIdLst>
    <p:sldId id="259" r:id="rId2"/>
    <p:sldId id="260" r:id="rId3"/>
    <p:sldId id="257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65" d="100"/>
          <a:sy n="65" d="100"/>
        </p:scale>
        <p:origin x="-1452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VY_32_INOVACE_05_M-Desetinná čísla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J. E. Purkyně                       		a Základní  umělecká škola Libochovice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Jarošová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Desetinná čísla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CZ.1.07/1.4.00/21.2803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1F6050-86CA-4693-A87B-39161842DC8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F16E3AD-2699-4276-9819-FEBABBA6727F}" type="presOf" srcId="{D8197B8C-B260-4A16-BDF4-0947B075E274}" destId="{5A5FFA88-C948-4069-8E93-59FA12366E83}" srcOrd="1" destOrd="0" presId="urn:microsoft.com/office/officeart/2005/8/layout/target3"/>
    <dgm:cxn modelId="{41AA22F6-F957-439D-B6D2-35C0DF0EFC30}" type="presOf" srcId="{4C35D32F-0EAB-4CD7-82EE-45574DC2A586}" destId="{890E4F0B-2866-4A3F-A3C7-2A14B1797930}" srcOrd="1" destOrd="0" presId="urn:microsoft.com/office/officeart/2005/8/layout/target3"/>
    <dgm:cxn modelId="{6AD52B2C-E057-4A7A-A31B-A1E739F87E30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5D5BB34-19E1-44A9-A925-162A7358D718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BAE10A-A44E-4AD0-B774-0B786436686F}" type="presOf" srcId="{D1D4F407-5343-4D3F-B5B9-D407B03CAEB4}" destId="{AED2198E-93D5-4001-81B4-73124B309672}" srcOrd="1" destOrd="0" presId="urn:microsoft.com/office/officeart/2005/8/layout/target3"/>
    <dgm:cxn modelId="{09FA3474-F3A0-41CB-ABB6-F3A7DC68A12E}" type="presOf" srcId="{D1B46980-6531-4606-95E6-44980827E919}" destId="{2BE915AB-18AA-4053-B92C-3BFC9ED204BB}" srcOrd="1" destOrd="0" presId="urn:microsoft.com/office/officeart/2005/8/layout/target3"/>
    <dgm:cxn modelId="{F593E5C5-CA84-4A44-BE4B-9BFAAF4F7F14}" type="presOf" srcId="{D1D4F407-5343-4D3F-B5B9-D407B03CAEB4}" destId="{D005CE8C-CC26-4C3E-AC11-E15060ECD759}" srcOrd="0" destOrd="0" presId="urn:microsoft.com/office/officeart/2005/8/layout/target3"/>
    <dgm:cxn modelId="{1DFC3314-088E-49CF-AB3F-DBB17CCC6B91}" type="presOf" srcId="{D8197B8C-B260-4A16-BDF4-0947B075E274}" destId="{25B08C86-7E15-44DC-BE7F-FFB55DD49D12}" srcOrd="0" destOrd="0" presId="urn:microsoft.com/office/officeart/2005/8/layout/target3"/>
    <dgm:cxn modelId="{02B27E5D-544C-4D51-BDFA-A254D029C8F6}" type="presOf" srcId="{4C35D32F-0EAB-4CD7-82EE-45574DC2A586}" destId="{8BEBB6EC-1DAA-4CAC-8A25-BC0FCBD5DBD5}" srcOrd="0" destOrd="0" presId="urn:microsoft.com/office/officeart/2005/8/layout/target3"/>
    <dgm:cxn modelId="{6F50F7B0-6C88-473C-84DD-419513A2F6D1}" type="presOf" srcId="{B651F6E3-6281-48DB-9319-2AEAFDAE7572}" destId="{619D679B-A015-4ECF-8348-D1034C574F40}" srcOrd="0" destOrd="0" presId="urn:microsoft.com/office/officeart/2005/8/layout/target3"/>
    <dgm:cxn modelId="{121F73F7-D640-41DF-B1FC-30C946512E30}" type="presParOf" srcId="{333A1088-737F-45CB-B68E-254E46348037}" destId="{F5ABB229-8D3B-4694-996A-96F23CF14429}" srcOrd="0" destOrd="0" presId="urn:microsoft.com/office/officeart/2005/8/layout/target3"/>
    <dgm:cxn modelId="{E1042792-532B-4EC1-90F0-17505BB09215}" type="presParOf" srcId="{333A1088-737F-45CB-B68E-254E46348037}" destId="{F41139FD-01EE-4571-8B17-4FB00FC51163}" srcOrd="1" destOrd="0" presId="urn:microsoft.com/office/officeart/2005/8/layout/target3"/>
    <dgm:cxn modelId="{F56FD0D8-C58F-43B7-B4AD-D5D43DEBC2AF}" type="presParOf" srcId="{333A1088-737F-45CB-B68E-254E46348037}" destId="{D005CE8C-CC26-4C3E-AC11-E15060ECD759}" srcOrd="2" destOrd="0" presId="urn:microsoft.com/office/officeart/2005/8/layout/target3"/>
    <dgm:cxn modelId="{ACB22031-ABD0-41BE-AFD3-87CB4C75ECA0}" type="presParOf" srcId="{333A1088-737F-45CB-B68E-254E46348037}" destId="{2C702D82-9B77-49B7-9568-BB8EB47C3372}" srcOrd="3" destOrd="0" presId="urn:microsoft.com/office/officeart/2005/8/layout/target3"/>
    <dgm:cxn modelId="{0FF62AA8-805F-46E4-8FCB-3CA4C4524A26}" type="presParOf" srcId="{333A1088-737F-45CB-B68E-254E46348037}" destId="{A52A0455-90FF-4808-ABD0-F02540D31D5A}" srcOrd="4" destOrd="0" presId="urn:microsoft.com/office/officeart/2005/8/layout/target3"/>
    <dgm:cxn modelId="{F9EF42C4-599F-4B2B-9519-B5D9F3613824}" type="presParOf" srcId="{333A1088-737F-45CB-B68E-254E46348037}" destId="{6140AFEC-043D-4C43-A2F9-D0F5331DF3A3}" srcOrd="5" destOrd="0" presId="urn:microsoft.com/office/officeart/2005/8/layout/target3"/>
    <dgm:cxn modelId="{06105BB5-0209-41C2-B3DB-B5EF05F34F08}" type="presParOf" srcId="{333A1088-737F-45CB-B68E-254E46348037}" destId="{9358AC05-5D7D-4327-9F80-1AD486AEA664}" srcOrd="6" destOrd="0" presId="urn:microsoft.com/office/officeart/2005/8/layout/target3"/>
    <dgm:cxn modelId="{DEEB869C-5589-4E84-AF5D-FDB9DF0F01A7}" type="presParOf" srcId="{333A1088-737F-45CB-B68E-254E46348037}" destId="{313FC574-E1CD-4FB4-B054-0B805CE0447D}" srcOrd="7" destOrd="0" presId="urn:microsoft.com/office/officeart/2005/8/layout/target3"/>
    <dgm:cxn modelId="{22037A73-037F-4DE4-B106-0133D651EE74}" type="presParOf" srcId="{333A1088-737F-45CB-B68E-254E46348037}" destId="{619D679B-A015-4ECF-8348-D1034C574F40}" srcOrd="8" destOrd="0" presId="urn:microsoft.com/office/officeart/2005/8/layout/target3"/>
    <dgm:cxn modelId="{D9BAAF4C-1D28-4E44-8896-E02A92B134EB}" type="presParOf" srcId="{333A1088-737F-45CB-B68E-254E46348037}" destId="{322283A8-4A27-4CDA-BAE3-F381106A9174}" srcOrd="9" destOrd="0" presId="urn:microsoft.com/office/officeart/2005/8/layout/target3"/>
    <dgm:cxn modelId="{AD3C5EDD-5450-4862-AE9B-05FFCAE84535}" type="presParOf" srcId="{333A1088-737F-45CB-B68E-254E46348037}" destId="{FFC9F71D-1B4F-4AD9-A4A6-86ADEFC8AF5C}" srcOrd="10" destOrd="0" presId="urn:microsoft.com/office/officeart/2005/8/layout/target3"/>
    <dgm:cxn modelId="{4802D406-6CB6-45AF-BB0D-13642258F0C3}" type="presParOf" srcId="{333A1088-737F-45CB-B68E-254E46348037}" destId="{25B08C86-7E15-44DC-BE7F-FFB55DD49D12}" srcOrd="11" destOrd="0" presId="urn:microsoft.com/office/officeart/2005/8/layout/target3"/>
    <dgm:cxn modelId="{3E3B171E-60F2-4426-A3E6-90ED81D175FC}" type="presParOf" srcId="{333A1088-737F-45CB-B68E-254E46348037}" destId="{76644BE8-9D7C-4C09-B250-3D10AF48CBB7}" srcOrd="12" destOrd="0" presId="urn:microsoft.com/office/officeart/2005/8/layout/target3"/>
    <dgm:cxn modelId="{73FCC9BE-F0AD-4D34-BA33-0B3668AA35CA}" type="presParOf" srcId="{333A1088-737F-45CB-B68E-254E46348037}" destId="{EE85B701-7295-41C0-BA7A-34D3756A2AE6}" srcOrd="13" destOrd="0" presId="urn:microsoft.com/office/officeart/2005/8/layout/target3"/>
    <dgm:cxn modelId="{7A8CEA3B-FECC-4C9B-B350-CD9D9DD445FC}" type="presParOf" srcId="{333A1088-737F-45CB-B68E-254E46348037}" destId="{8BEBB6EC-1DAA-4CAC-8A25-BC0FCBD5DBD5}" srcOrd="14" destOrd="0" presId="urn:microsoft.com/office/officeart/2005/8/layout/target3"/>
    <dgm:cxn modelId="{4502CB0E-44AD-4D22-93C8-88D36680A088}" type="presParOf" srcId="{333A1088-737F-45CB-B68E-254E46348037}" destId="{AED2198E-93D5-4001-81B4-73124B309672}" srcOrd="15" destOrd="0" presId="urn:microsoft.com/office/officeart/2005/8/layout/target3"/>
    <dgm:cxn modelId="{42F95DE5-520A-4215-9A90-B51B4EBA10BB}" type="presParOf" srcId="{333A1088-737F-45CB-B68E-254E46348037}" destId="{2BE915AB-18AA-4053-B92C-3BFC9ED204BB}" srcOrd="16" destOrd="0" presId="urn:microsoft.com/office/officeart/2005/8/layout/target3"/>
    <dgm:cxn modelId="{E214484A-1F1B-4E0C-A7F1-AD689210A9B5}" type="presParOf" srcId="{333A1088-737F-45CB-B68E-254E46348037}" destId="{6BB5E863-4638-4E1D-BFDE-399D028AC4ED}" srcOrd="17" destOrd="0" presId="urn:microsoft.com/office/officeart/2005/8/layout/target3"/>
    <dgm:cxn modelId="{B5946021-49A6-4FED-A00E-5D56EA95D9BF}" type="presParOf" srcId="{333A1088-737F-45CB-B68E-254E46348037}" destId="{5A5FFA88-C948-4069-8E93-59FA12366E83}" srcOrd="18" destOrd="0" presId="urn:microsoft.com/office/officeart/2005/8/layout/target3"/>
    <dgm:cxn modelId="{F4DCB59C-5839-47A4-946E-F22DE3BF763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59911" y="0"/>
          <a:ext cx="6660740" cy="29523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J. E. Purkyně                       		a Základní  umělecká škola Libochovice</a:t>
          </a:r>
          <a:endParaRPr lang="cs-CZ" sz="2000" kern="1200" dirty="0"/>
        </a:p>
      </dsp:txBody>
      <dsp:txXfrm>
        <a:off x="1459911" y="0"/>
        <a:ext cx="6660740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660740" cy="23323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Jarošová</a:t>
          </a:r>
          <a:endParaRPr lang="cs-CZ" sz="2000" kern="1200" dirty="0"/>
        </a:p>
      </dsp:txBody>
      <dsp:txXfrm>
        <a:off x="1476164" y="472372"/>
        <a:ext cx="6660740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660740" cy="17123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VY_32_INOVACE_05_M-Desetinná čísla</a:t>
          </a:r>
          <a:endParaRPr lang="cs-CZ" sz="2000" kern="1200" dirty="0"/>
        </a:p>
      </dsp:txBody>
      <dsp:txXfrm>
        <a:off x="1476164" y="944744"/>
        <a:ext cx="6660740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660740" cy="10923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Desetinná čísla </a:t>
          </a:r>
          <a:endParaRPr lang="cs-CZ" sz="2000" kern="1200" dirty="0"/>
        </a:p>
      </dsp:txBody>
      <dsp:txXfrm>
        <a:off x="1476164" y="1417117"/>
        <a:ext cx="6660740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89489"/>
          <a:ext cx="6660740" cy="4723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CZ.1.07/1.4.00/21.2803 </a:t>
          </a:r>
          <a:endParaRPr lang="cs-CZ" sz="2000" kern="1200" dirty="0"/>
        </a:p>
      </dsp:txBody>
      <dsp:txXfrm>
        <a:off x="1476164" y="1889489"/>
        <a:ext cx="6660740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EBA8B0-78D7-43A3-A26B-91E525A8FE31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4A0869-A576-4D46-894D-089B1EFFC1A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62479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44D943A-87E2-499C-BD56-610735CEA235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591084A-4F47-4357-A096-13AE662179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68883582"/>
              </p:ext>
            </p:extLst>
          </p:nvPr>
        </p:nvGraphicFramePr>
        <p:xfrm>
          <a:off x="611560" y="548680"/>
          <a:ext cx="8136904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1050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Desetiminutový test prověří znalosti žáků v zaokrouhlování, </a:t>
            </a:r>
            <a:r>
              <a:rPr lang="cs-CZ" dirty="0" smtClean="0"/>
              <a:t> sčítání </a:t>
            </a:r>
            <a:r>
              <a:rPr lang="cs-CZ" dirty="0" smtClean="0"/>
              <a:t>a odčítání desetinných čísel.</a:t>
            </a:r>
          </a:p>
          <a:p>
            <a:pPr marL="0" indent="0" algn="ctr">
              <a:buNone/>
            </a:pPr>
            <a:endParaRPr lang="cs-CZ" sz="4400" dirty="0" smtClean="0"/>
          </a:p>
          <a:p>
            <a:endParaRPr lang="cs-CZ" sz="4400" dirty="0"/>
          </a:p>
          <a:p>
            <a:endParaRPr lang="cs-CZ" sz="4400" dirty="0" smtClean="0"/>
          </a:p>
          <a:p>
            <a:pPr marL="0" indent="0" algn="ctr">
              <a:buNone/>
            </a:pPr>
            <a:r>
              <a:rPr lang="cs-CZ" sz="2000" dirty="0"/>
              <a:t>Autorem celého výukového materiálu je Mgr. Hana </a:t>
            </a:r>
            <a:r>
              <a:rPr lang="cs-CZ" sz="2000" dirty="0" smtClean="0"/>
              <a:t>Jarošová.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16667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DESETIMINUTOVKA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Zaokrouhlování</a:t>
            </a:r>
          </a:p>
          <a:p>
            <a:r>
              <a:rPr lang="cs-CZ" dirty="0" smtClean="0"/>
              <a:t>Sčítání a odčítání desetinných čísel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581128"/>
            <a:ext cx="3765550" cy="13271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FF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8771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 numCol="2"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</a:t>
            </a:r>
          </a:p>
          <a:p>
            <a:pPr marL="0" indent="0">
              <a:buNone/>
            </a:pPr>
            <a:r>
              <a:rPr lang="cs-CZ" sz="3400" b="1" dirty="0" smtClean="0"/>
              <a:t>Zaokrouhl</a:t>
            </a:r>
            <a:r>
              <a:rPr lang="cs-CZ" sz="3300" b="1" dirty="0" smtClean="0"/>
              <a:t>i na jednotky</a:t>
            </a:r>
          </a:p>
          <a:p>
            <a:r>
              <a:rPr lang="cs-CZ" b="1" dirty="0" smtClean="0"/>
              <a:t>5,2</a:t>
            </a:r>
          </a:p>
          <a:p>
            <a:r>
              <a:rPr lang="cs-CZ" b="1" dirty="0" smtClean="0"/>
              <a:t>0,35</a:t>
            </a:r>
          </a:p>
          <a:p>
            <a:r>
              <a:rPr lang="cs-CZ" b="1" dirty="0" smtClean="0"/>
              <a:t>2,62</a:t>
            </a:r>
          </a:p>
          <a:p>
            <a:r>
              <a:rPr lang="cs-CZ" b="1" dirty="0" smtClean="0"/>
              <a:t>14,95</a:t>
            </a:r>
          </a:p>
          <a:p>
            <a:r>
              <a:rPr lang="cs-CZ" b="1" dirty="0" smtClean="0"/>
              <a:t>252,07</a:t>
            </a:r>
          </a:p>
          <a:p>
            <a:r>
              <a:rPr lang="cs-CZ" b="1" dirty="0" smtClean="0"/>
              <a:t>85,62</a:t>
            </a:r>
          </a:p>
          <a:p>
            <a:endParaRPr lang="cs-CZ" b="1" dirty="0" smtClean="0"/>
          </a:p>
          <a:p>
            <a:pPr marL="0" indent="0">
              <a:buNone/>
            </a:pPr>
            <a:r>
              <a:rPr lang="cs-CZ" sz="3400" b="1" dirty="0" smtClean="0"/>
              <a:t>Vypočítej</a:t>
            </a:r>
          </a:p>
          <a:p>
            <a:r>
              <a:rPr lang="cs-CZ" b="1" dirty="0" smtClean="0"/>
              <a:t>2,05 + 1,5</a:t>
            </a:r>
          </a:p>
          <a:p>
            <a:r>
              <a:rPr lang="cs-CZ" b="1" dirty="0" smtClean="0"/>
              <a:t>8,9 + 6,5 - 2,3</a:t>
            </a:r>
          </a:p>
          <a:p>
            <a:r>
              <a:rPr lang="cs-CZ" b="1" dirty="0" smtClean="0"/>
              <a:t>12,65 - 6,4</a:t>
            </a:r>
          </a:p>
          <a:p>
            <a:r>
              <a:rPr lang="cs-CZ" b="1" dirty="0" smtClean="0"/>
              <a:t>8 - 1,4</a:t>
            </a:r>
          </a:p>
          <a:p>
            <a:r>
              <a:rPr lang="cs-CZ" b="1" dirty="0" smtClean="0"/>
              <a:t>12,8 - (8,5 - 3,2)</a:t>
            </a:r>
          </a:p>
          <a:p>
            <a:r>
              <a:rPr lang="cs-CZ" b="1" dirty="0" smtClean="0"/>
              <a:t>5425 - 92,4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B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/>
              <a:t>6,3</a:t>
            </a:r>
          </a:p>
          <a:p>
            <a:r>
              <a:rPr lang="cs-CZ" b="1" dirty="0" smtClean="0"/>
              <a:t>0,28</a:t>
            </a:r>
          </a:p>
          <a:p>
            <a:r>
              <a:rPr lang="cs-CZ" b="1" dirty="0" smtClean="0"/>
              <a:t>4,72</a:t>
            </a:r>
          </a:p>
          <a:p>
            <a:r>
              <a:rPr lang="cs-CZ" b="1" dirty="0" smtClean="0"/>
              <a:t>17,82</a:t>
            </a:r>
          </a:p>
          <a:p>
            <a:r>
              <a:rPr lang="cs-CZ" b="1" dirty="0" smtClean="0"/>
              <a:t>325,09</a:t>
            </a:r>
          </a:p>
          <a:p>
            <a:r>
              <a:rPr lang="cs-CZ" b="1" dirty="0" smtClean="0"/>
              <a:t>94,72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4,02 + 1,2</a:t>
            </a:r>
          </a:p>
          <a:p>
            <a:r>
              <a:rPr lang="cs-CZ" b="1" dirty="0" smtClean="0"/>
              <a:t>8,9 - 6,5 + 2,3</a:t>
            </a:r>
          </a:p>
          <a:p>
            <a:r>
              <a:rPr lang="cs-CZ" b="1" dirty="0" smtClean="0"/>
              <a:t>14,85 - 7,4</a:t>
            </a:r>
          </a:p>
          <a:p>
            <a:r>
              <a:rPr lang="cs-CZ" b="1" dirty="0" smtClean="0"/>
              <a:t>9 - 0,6</a:t>
            </a:r>
          </a:p>
          <a:p>
            <a:r>
              <a:rPr lang="cs-CZ" b="1" dirty="0" smtClean="0"/>
              <a:t>14,6 - (9,4 - 2,3)</a:t>
            </a:r>
          </a:p>
          <a:p>
            <a:r>
              <a:rPr lang="cs-CZ" b="1" dirty="0" smtClean="0"/>
              <a:t>6325 - 83,4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125799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numCol="2"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/>
              <a:t>A</a:t>
            </a:r>
          </a:p>
          <a:p>
            <a:pPr marL="0" indent="0">
              <a:buNone/>
            </a:pPr>
            <a:r>
              <a:rPr lang="cs-CZ" sz="3400" b="1" dirty="0"/>
              <a:t>Zaokrouhl</a:t>
            </a:r>
            <a:r>
              <a:rPr lang="cs-CZ" sz="3300" b="1" dirty="0"/>
              <a:t>i na jednotky</a:t>
            </a:r>
          </a:p>
          <a:p>
            <a:r>
              <a:rPr lang="cs-CZ" b="1" dirty="0" smtClean="0"/>
              <a:t>5,2 = 5</a:t>
            </a:r>
            <a:endParaRPr lang="cs-CZ" b="1" dirty="0"/>
          </a:p>
          <a:p>
            <a:r>
              <a:rPr lang="cs-CZ" b="1" dirty="0" smtClean="0"/>
              <a:t>0,35 = 0</a:t>
            </a:r>
            <a:endParaRPr lang="cs-CZ" b="1" dirty="0"/>
          </a:p>
          <a:p>
            <a:r>
              <a:rPr lang="cs-CZ" b="1" dirty="0" smtClean="0"/>
              <a:t>2,62 = 3</a:t>
            </a:r>
            <a:endParaRPr lang="cs-CZ" b="1" dirty="0"/>
          </a:p>
          <a:p>
            <a:r>
              <a:rPr lang="cs-CZ" b="1" dirty="0" smtClean="0"/>
              <a:t>14,95 =15</a:t>
            </a:r>
            <a:endParaRPr lang="cs-CZ" b="1" dirty="0"/>
          </a:p>
          <a:p>
            <a:r>
              <a:rPr lang="cs-CZ" b="1" dirty="0" smtClean="0"/>
              <a:t>252,07 = 252</a:t>
            </a:r>
            <a:endParaRPr lang="cs-CZ" b="1" dirty="0"/>
          </a:p>
          <a:p>
            <a:r>
              <a:rPr lang="cs-CZ" b="1" dirty="0" smtClean="0"/>
              <a:t>85,62 = 86</a:t>
            </a:r>
            <a:endParaRPr lang="cs-CZ" b="1" dirty="0"/>
          </a:p>
          <a:p>
            <a:endParaRPr lang="cs-CZ" b="1" dirty="0"/>
          </a:p>
          <a:p>
            <a:pPr marL="0" indent="0">
              <a:buNone/>
            </a:pPr>
            <a:r>
              <a:rPr lang="cs-CZ" sz="3400" b="1" dirty="0"/>
              <a:t>Vypočítej</a:t>
            </a:r>
          </a:p>
          <a:p>
            <a:r>
              <a:rPr lang="cs-CZ" b="1" dirty="0"/>
              <a:t>2,05 + </a:t>
            </a:r>
            <a:r>
              <a:rPr lang="cs-CZ" b="1" dirty="0" smtClean="0"/>
              <a:t>1,5  = 3,55</a:t>
            </a:r>
            <a:endParaRPr lang="cs-CZ" b="1" dirty="0"/>
          </a:p>
          <a:p>
            <a:r>
              <a:rPr lang="cs-CZ" b="1" dirty="0"/>
              <a:t>8,9 + 6,5 - </a:t>
            </a:r>
            <a:r>
              <a:rPr lang="cs-CZ" b="1" dirty="0" smtClean="0"/>
              <a:t>2,3 = 13,1</a:t>
            </a:r>
            <a:endParaRPr lang="cs-CZ" b="1" dirty="0"/>
          </a:p>
          <a:p>
            <a:r>
              <a:rPr lang="cs-CZ" b="1" dirty="0"/>
              <a:t>12,65 - </a:t>
            </a:r>
            <a:r>
              <a:rPr lang="cs-CZ" b="1" dirty="0" smtClean="0"/>
              <a:t>6,4  = 6,25</a:t>
            </a:r>
            <a:endParaRPr lang="cs-CZ" b="1" dirty="0"/>
          </a:p>
          <a:p>
            <a:r>
              <a:rPr lang="cs-CZ" b="1" dirty="0"/>
              <a:t>8 - </a:t>
            </a:r>
            <a:r>
              <a:rPr lang="cs-CZ" b="1" dirty="0" smtClean="0"/>
              <a:t>1,4 = 6,6</a:t>
            </a:r>
            <a:endParaRPr lang="cs-CZ" b="1" dirty="0"/>
          </a:p>
          <a:p>
            <a:r>
              <a:rPr lang="cs-CZ" b="1" dirty="0"/>
              <a:t>12,8 - (8,5 - 3,2</a:t>
            </a:r>
            <a:r>
              <a:rPr lang="cs-CZ" b="1" dirty="0" smtClean="0"/>
              <a:t>) = 7,5</a:t>
            </a:r>
            <a:endParaRPr lang="cs-CZ" b="1" dirty="0"/>
          </a:p>
          <a:p>
            <a:r>
              <a:rPr lang="cs-CZ" b="1" dirty="0"/>
              <a:t>5425 - </a:t>
            </a:r>
            <a:r>
              <a:rPr lang="cs-CZ" b="1" dirty="0" smtClean="0"/>
              <a:t>92,4 = 5332,6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B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/>
          </a:p>
          <a:p>
            <a:r>
              <a:rPr lang="cs-CZ" b="1" dirty="0" smtClean="0"/>
              <a:t>6,3  = 6</a:t>
            </a:r>
            <a:endParaRPr lang="cs-CZ" b="1" dirty="0"/>
          </a:p>
          <a:p>
            <a:r>
              <a:rPr lang="cs-CZ" b="1" dirty="0" smtClean="0"/>
              <a:t>0,28 = 0</a:t>
            </a:r>
            <a:endParaRPr lang="cs-CZ" b="1" dirty="0"/>
          </a:p>
          <a:p>
            <a:r>
              <a:rPr lang="cs-CZ" b="1" dirty="0" smtClean="0"/>
              <a:t>4,72 = 5</a:t>
            </a:r>
            <a:endParaRPr lang="cs-CZ" b="1" dirty="0"/>
          </a:p>
          <a:p>
            <a:r>
              <a:rPr lang="cs-CZ" b="1" dirty="0" smtClean="0"/>
              <a:t>17,82 = 18</a:t>
            </a:r>
            <a:endParaRPr lang="cs-CZ" b="1" dirty="0"/>
          </a:p>
          <a:p>
            <a:r>
              <a:rPr lang="cs-CZ" b="1" dirty="0" smtClean="0"/>
              <a:t>325,09 = 325</a:t>
            </a:r>
            <a:endParaRPr lang="cs-CZ" b="1" dirty="0"/>
          </a:p>
          <a:p>
            <a:r>
              <a:rPr lang="cs-CZ" b="1" dirty="0" smtClean="0"/>
              <a:t>94,72 = 95</a:t>
            </a:r>
            <a:endParaRPr lang="cs-CZ" b="1" dirty="0"/>
          </a:p>
          <a:p>
            <a:endParaRPr lang="cs-CZ" b="1" dirty="0"/>
          </a:p>
          <a:p>
            <a:endParaRPr lang="cs-CZ" b="1" dirty="0"/>
          </a:p>
          <a:p>
            <a:r>
              <a:rPr lang="cs-CZ" b="1" dirty="0"/>
              <a:t>4,02 + </a:t>
            </a:r>
            <a:r>
              <a:rPr lang="cs-CZ" b="1" dirty="0" smtClean="0"/>
              <a:t>1,2 = 5,22</a:t>
            </a:r>
            <a:endParaRPr lang="cs-CZ" b="1" dirty="0"/>
          </a:p>
          <a:p>
            <a:r>
              <a:rPr lang="cs-CZ" b="1" dirty="0"/>
              <a:t>8,9 - 6,5 + </a:t>
            </a:r>
            <a:r>
              <a:rPr lang="cs-CZ" b="1" dirty="0" smtClean="0"/>
              <a:t>2,3 = 4,7</a:t>
            </a:r>
            <a:endParaRPr lang="cs-CZ" b="1" dirty="0"/>
          </a:p>
          <a:p>
            <a:r>
              <a:rPr lang="cs-CZ" b="1" dirty="0"/>
              <a:t>14,85 - </a:t>
            </a:r>
            <a:r>
              <a:rPr lang="cs-CZ" b="1" dirty="0" smtClean="0"/>
              <a:t>7,4 = 7,45</a:t>
            </a:r>
            <a:endParaRPr lang="cs-CZ" b="1" dirty="0"/>
          </a:p>
          <a:p>
            <a:r>
              <a:rPr lang="cs-CZ" b="1" dirty="0"/>
              <a:t>9 - </a:t>
            </a:r>
            <a:r>
              <a:rPr lang="cs-CZ" b="1" dirty="0" smtClean="0"/>
              <a:t>0,6 = 8,4</a:t>
            </a:r>
            <a:endParaRPr lang="cs-CZ" b="1" dirty="0"/>
          </a:p>
          <a:p>
            <a:r>
              <a:rPr lang="cs-CZ" b="1" dirty="0"/>
              <a:t>14,6 - (9,4 - 2,3</a:t>
            </a:r>
            <a:r>
              <a:rPr lang="cs-CZ" b="1" dirty="0" smtClean="0"/>
              <a:t>) = 7,5</a:t>
            </a:r>
          </a:p>
          <a:p>
            <a:r>
              <a:rPr lang="cs-CZ" b="1" dirty="0" smtClean="0"/>
              <a:t>6325 - 83,4 = 6241,6</a:t>
            </a:r>
          </a:p>
          <a:p>
            <a:pPr marL="0" indent="0">
              <a:buNone/>
            </a:pPr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3899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84</TotalTime>
  <Words>243</Words>
  <Application>Microsoft Office PowerPoint</Application>
  <PresentationFormat>Předvádění na obrazovce (4:3)</PresentationFormat>
  <Paragraphs>86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Exekutivní</vt:lpstr>
      <vt:lpstr>Snímek 1</vt:lpstr>
      <vt:lpstr>ANOTACE</vt:lpstr>
      <vt:lpstr>DESETIMINUTOVKA </vt:lpstr>
      <vt:lpstr>Snímek 4</vt:lpstr>
      <vt:lpstr>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Zaokrouhli na jednotky:</dc:title>
  <dc:creator>Škola</dc:creator>
  <cp:lastModifiedBy>expert</cp:lastModifiedBy>
  <cp:revision>20</cp:revision>
  <dcterms:created xsi:type="dcterms:W3CDTF">2011-10-19T13:49:30Z</dcterms:created>
  <dcterms:modified xsi:type="dcterms:W3CDTF">2012-03-16T06:30:21Z</dcterms:modified>
</cp:coreProperties>
</file>