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62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6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62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A6FA43-B6B0-4FF1-A639-FF9DD695AAD6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CFA929-A718-433E-9101-03FD265879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4547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0A67E-1EBB-4B41-97FE-7E1BFB012722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0C61C-A807-465C-BEF5-09CA1F00FC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826191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94922-88A7-4AA3-9577-DEC49FA7678E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9C53A-B35A-46AA-8452-D6E1CA77F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326852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F3B23-C01D-4BF2-A6C2-06CAE2E8F78E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6A27D-2A6B-4ACA-93E7-59B358A27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992960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9B2C7-BE8F-4142-87F3-DF4CD38ACAFF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30BC8-4227-4EE1-99D8-D4FA6348D6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155872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F7421-EA1E-48EA-B0D0-CCFE62F648EA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E0B1C-D05F-4C63-962F-85B621F40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947911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1FC9-6CE6-4C2F-9FE4-9495A6776CCF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C283A-10CF-4454-9B4F-1F44D2A486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940559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5DD0F-5FB9-4060-954A-5B98E9B27980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AB802-A03E-4922-B059-FE5FE1649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026582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79152-F7D5-4842-BDA0-AE24D19F86FC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94E6A-3EA6-41C1-B3F5-E6EBFE5FD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640158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129AE-AAB5-4FF2-85F0-647F1EECCD26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8F4E8-D4C8-45DE-874C-B041E09157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232912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C8601-1623-4AA7-B9F2-465689865ABA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8B5E5-3CCA-4834-AEF0-2F8517F58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046973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9F448-B0D2-4000-8FE6-A6ED496D3133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D37DE-AAA6-48E2-A54C-063B4BB284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5741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570B76-F24D-4928-A3F4-C125CAFA0C7A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93BA6D-F09B-440F-B75C-5D11B9793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8139997"/>
              </p:ext>
            </p:extLst>
          </p:nvPr>
        </p:nvGraphicFramePr>
        <p:xfrm>
          <a:off x="2370294" y="116632"/>
          <a:ext cx="4401825" cy="66247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81159" progId="Word.Document.12">
                  <p:embed/>
                </p:oleObj>
              </mc:Choice>
              <mc:Fallback>
                <p:oleObj name="Dokument" r:id="rId3" imgW="5901230" imgH="888115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0294" y="116632"/>
                        <a:ext cx="4401825" cy="66247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173055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2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dirty="0" smtClean="0"/>
              <a:t>Mezinárodní soustava jednotek</a:t>
            </a:r>
            <a:endParaRPr lang="cs-CZ" sz="3600" dirty="0"/>
          </a:p>
        </p:txBody>
      </p:sp>
      <p:pic>
        <p:nvPicPr>
          <p:cNvPr id="2058" name="Picture 10" descr="C:\Users\hajekp\AppData\Local\Microsoft\Windows\Temporary Internet Files\Content.IE5\AF738P2Y\MC90044128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84117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hajekp\AppData\Local\Microsoft\Windows\Temporary Internet Files\Content.IE5\AF738P2Y\MP90030289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732" y="3775190"/>
            <a:ext cx="2620888" cy="186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hajekp\AppData\Local\Microsoft\Windows\Temporary Internet Files\Content.IE5\0F10Z3RW\MP90040146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422" y="2734284"/>
            <a:ext cx="2551253" cy="170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hajekp\AppData\Local\Microsoft\Windows\Temporary Internet Files\Content.IE5\A628CFKA\MC90043262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963" y="4480339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700881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0825" y="1179276"/>
            <a:ext cx="576064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n</a:t>
            </a:r>
            <a:r>
              <a:rPr lang="cs-CZ" sz="2800" dirty="0" smtClean="0"/>
              <a:t>azývána metrickou soustavou nebo zkratkou SI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v</a:t>
            </a:r>
            <a:r>
              <a:rPr lang="cs-CZ" sz="2800" dirty="0" smtClean="0"/>
              <a:t> roce 1971 vybráno</a:t>
            </a:r>
            <a:br>
              <a:rPr lang="cs-CZ" sz="2800" dirty="0" smtClean="0"/>
            </a:br>
            <a:r>
              <a:rPr lang="cs-CZ" sz="2800" dirty="0" smtClean="0"/>
              <a:t>7 základních veličin a s nimi spjatých jednotek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t</a:t>
            </a:r>
            <a:r>
              <a:rPr lang="cs-CZ" sz="2800" dirty="0" smtClean="0"/>
              <a:t>voří standardy jednotek</a:t>
            </a:r>
            <a:br>
              <a:rPr lang="cs-CZ" sz="2800" dirty="0" smtClean="0"/>
            </a:br>
            <a:r>
              <a:rPr lang="cs-CZ" sz="2800" dirty="0" smtClean="0"/>
              <a:t>s nimiž ostatní hodnoty</a:t>
            </a:r>
            <a:br>
              <a:rPr lang="cs-CZ" sz="2800" dirty="0" smtClean="0"/>
            </a:br>
            <a:r>
              <a:rPr lang="cs-CZ" sz="2800" dirty="0" smtClean="0"/>
              <a:t>fyzikálních veličin</a:t>
            </a:r>
            <a:br>
              <a:rPr lang="cs-CZ" sz="2800" dirty="0" smtClean="0"/>
            </a:br>
            <a:r>
              <a:rPr lang="cs-CZ" sz="2800" dirty="0" smtClean="0"/>
              <a:t>porovnáváme</a:t>
            </a:r>
            <a:endParaRPr lang="cs-CZ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6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Tabulka 7 základních veličin a jednotek </a:t>
            </a:r>
            <a:endParaRPr lang="cs-CZ" sz="3600" dirty="0"/>
          </a:p>
        </p:txBody>
      </p:sp>
      <p:pic>
        <p:nvPicPr>
          <p:cNvPr id="308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700881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668833"/>
              </p:ext>
            </p:extLst>
          </p:nvPr>
        </p:nvGraphicFramePr>
        <p:xfrm>
          <a:off x="250825" y="1299369"/>
          <a:ext cx="8642352" cy="53762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588"/>
                <a:gridCol w="2160588"/>
                <a:gridCol w="2160588"/>
                <a:gridCol w="2160588"/>
              </a:tblGrid>
              <a:tr h="67082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fyzikální veličina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Značka</a:t>
                      </a:r>
                      <a:r>
                        <a:rPr lang="cs-CZ" baseline="0" dirty="0" smtClean="0"/>
                        <a:t> fyzikální veličiny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Fyzikální jednotka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Značka jednotky</a:t>
                      </a:r>
                      <a:endParaRPr lang="cs-CZ" dirty="0"/>
                    </a:p>
                  </a:txBody>
                  <a:tcPr anchor="ctr"/>
                </a:tc>
              </a:tr>
              <a:tr h="661778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délka, dráha, ...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l, s, …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metr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61778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čas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sekunda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61778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hmotnost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kilogram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kg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61778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elektrický proud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ampér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3471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termodynamická teplota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kelvin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61778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svítivost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kandela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cd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61778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látkové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množství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mol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mol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Odvozené jednotky</a:t>
            </a:r>
            <a:endParaRPr lang="cs-CZ" sz="3600" dirty="0"/>
          </a:p>
        </p:txBody>
      </p:sp>
      <p:pic>
        <p:nvPicPr>
          <p:cNvPr id="4104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668" y="700881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0825" y="1299369"/>
            <a:ext cx="864519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odvozeny ze základních jednotek pomocí</a:t>
            </a:r>
            <a:br>
              <a:rPr lang="cs-CZ" sz="2800" dirty="0" smtClean="0"/>
            </a:br>
            <a:r>
              <a:rPr lang="cs-CZ" sz="2800" dirty="0" smtClean="0"/>
              <a:t>definičních vztahů pro dané veličiny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například rychlost definována rovnicí </a:t>
            </a:r>
            <a:r>
              <a:rPr lang="cs-CZ" sz="2800" b="1" i="1" dirty="0" smtClean="0">
                <a:solidFill>
                  <a:srgbClr val="FF0000"/>
                </a:solidFill>
              </a:rPr>
              <a:t>v = s / t</a:t>
            </a:r>
            <a:r>
              <a:rPr lang="cs-CZ" sz="3200" b="1" i="1" dirty="0" smtClean="0">
                <a:solidFill>
                  <a:srgbClr val="FF0000"/>
                </a:solidFill>
              </a:rPr>
              <a:t/>
            </a:r>
            <a:br>
              <a:rPr lang="cs-CZ" sz="3200" b="1" i="1" dirty="0" smtClean="0">
                <a:solidFill>
                  <a:srgbClr val="FF0000"/>
                </a:solidFill>
              </a:rPr>
            </a:br>
            <a:r>
              <a:rPr lang="cs-CZ" sz="2800" dirty="0" smtClean="0"/>
              <a:t>má jednotku složenou z jednotky pro dráhu a čas</a:t>
            </a:r>
            <a:br>
              <a:rPr lang="cs-CZ" sz="2800" dirty="0" smtClean="0"/>
            </a:br>
            <a:r>
              <a:rPr lang="cs-CZ" sz="2800" b="1" i="1" dirty="0" smtClean="0">
                <a:solidFill>
                  <a:srgbClr val="FF0000"/>
                </a:solidFill>
              </a:rPr>
              <a:t>[v] = m / s</a:t>
            </a:r>
            <a:endParaRPr lang="cs-CZ" sz="2800" b="1" i="1" dirty="0" smtClean="0"/>
          </a:p>
          <a:p>
            <a:pPr marL="457200" indent="-457200">
              <a:buFont typeface="Arial" pitchFamily="34" charset="0"/>
              <a:buChar char="•"/>
            </a:pPr>
            <a:endParaRPr lang="cs-CZ" sz="2800" b="1" i="1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některé jednotky mají své názvy a značky, jednotka síly </a:t>
            </a:r>
            <a:r>
              <a:rPr lang="cs-CZ" sz="2800" b="1" i="1" dirty="0" smtClean="0">
                <a:solidFill>
                  <a:srgbClr val="FF0000"/>
                </a:solidFill>
              </a:rPr>
              <a:t>kg∙m∙s</a:t>
            </a:r>
            <a:r>
              <a:rPr lang="cs-CZ" sz="2800" b="1" i="1" baseline="30000" dirty="0" smtClean="0">
                <a:solidFill>
                  <a:srgbClr val="FF0000"/>
                </a:solidFill>
              </a:rPr>
              <a:t>2</a:t>
            </a:r>
            <a:r>
              <a:rPr lang="cs-CZ" sz="3200" b="1" i="1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má název </a:t>
            </a:r>
            <a:r>
              <a:rPr lang="cs-CZ" sz="2800" b="1" i="1" dirty="0" smtClean="0">
                <a:solidFill>
                  <a:srgbClr val="FF0000"/>
                </a:solidFill>
              </a:rPr>
              <a:t>newton</a:t>
            </a:r>
            <a:r>
              <a:rPr lang="cs-CZ" sz="2800" b="1" i="1" dirty="0" smtClean="0"/>
              <a:t>,</a:t>
            </a:r>
            <a:br>
              <a:rPr lang="cs-CZ" sz="2800" b="1" i="1" dirty="0" smtClean="0"/>
            </a:br>
            <a:r>
              <a:rPr lang="cs-CZ" sz="2800" dirty="0" smtClean="0"/>
              <a:t>další názvy odvozených jednotek jsou například pascal (jednotka tlaku), watt (jednotka výkonu), …</a:t>
            </a:r>
            <a:endParaRPr lang="cs-CZ" sz="2800" b="1" i="1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24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Násobky a díly jednotek</a:t>
            </a:r>
            <a:endParaRPr lang="cs-CZ" sz="3600" dirty="0"/>
          </a:p>
        </p:txBody>
      </p:sp>
      <p:sp>
        <p:nvSpPr>
          <p:cNvPr id="5127" name="TextovéPole 24"/>
          <p:cNvSpPr txBox="1">
            <a:spLocks noChangeArrowheads="1"/>
          </p:cNvSpPr>
          <p:nvPr/>
        </p:nvSpPr>
        <p:spPr bwMode="auto">
          <a:xfrm>
            <a:off x="3492500" y="404813"/>
            <a:ext cx="540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dirty="0" smtClean="0"/>
              <a:t>tabulka normalizovaných předpon</a:t>
            </a:r>
            <a:endParaRPr lang="cs-CZ" dirty="0"/>
          </a:p>
        </p:txBody>
      </p:sp>
      <p:pic>
        <p:nvPicPr>
          <p:cNvPr id="5131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722893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026173"/>
              </p:ext>
            </p:extLst>
          </p:nvPr>
        </p:nvGraphicFramePr>
        <p:xfrm>
          <a:off x="244467" y="1321383"/>
          <a:ext cx="8648708" cy="539384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162177"/>
                <a:gridCol w="1373268"/>
                <a:gridCol w="2951086"/>
                <a:gridCol w="2162177"/>
              </a:tblGrid>
              <a:tr h="59422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Předpona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Značka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Násobek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Mocninový</a:t>
                      </a:r>
                      <a:r>
                        <a:rPr lang="cs-CZ" baseline="0" dirty="0" smtClean="0"/>
                        <a:t> zápis násobku</a:t>
                      </a:r>
                      <a:endParaRPr lang="cs-CZ" dirty="0"/>
                    </a:p>
                  </a:txBody>
                  <a:tcPr anchor="ctr"/>
                </a:tc>
              </a:tr>
              <a:tr h="59422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tera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1 000 000 000 000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r>
                        <a:rPr lang="cs-CZ" baseline="30000" dirty="0" smtClean="0"/>
                        <a:t>12</a:t>
                      </a:r>
                      <a:endParaRPr lang="cs-CZ" dirty="0"/>
                    </a:p>
                  </a:txBody>
                  <a:tcPr anchor="ctr"/>
                </a:tc>
              </a:tr>
              <a:tr h="59422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giga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1 000 000 000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10</a:t>
                      </a:r>
                      <a:r>
                        <a:rPr lang="cs-CZ" baseline="30000" dirty="0" smtClean="0"/>
                        <a:t>9</a:t>
                      </a:r>
                      <a:endParaRPr lang="cs-CZ" dirty="0" smtClean="0"/>
                    </a:p>
                  </a:txBody>
                  <a:tcPr anchor="ctr"/>
                </a:tc>
              </a:tr>
              <a:tr h="59422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mega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1 000 000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10</a:t>
                      </a:r>
                      <a:r>
                        <a:rPr lang="cs-CZ" baseline="30000" dirty="0" smtClean="0"/>
                        <a:t>6</a:t>
                      </a:r>
                      <a:endParaRPr lang="cs-CZ" dirty="0" smtClean="0"/>
                    </a:p>
                  </a:txBody>
                  <a:tcPr anchor="ctr"/>
                </a:tc>
              </a:tr>
              <a:tr h="59422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kilo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1 000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10</a:t>
                      </a:r>
                      <a:r>
                        <a:rPr lang="cs-CZ" baseline="30000" dirty="0" smtClean="0"/>
                        <a:t>3</a:t>
                      </a:r>
                      <a:endParaRPr lang="cs-CZ" dirty="0" smtClean="0"/>
                    </a:p>
                  </a:txBody>
                  <a:tcPr anchor="ctr"/>
                </a:tc>
              </a:tr>
              <a:tr h="59422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mili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0,001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10</a:t>
                      </a:r>
                      <a:r>
                        <a:rPr lang="cs-CZ" baseline="30000" dirty="0" smtClean="0"/>
                        <a:t>-3</a:t>
                      </a:r>
                      <a:endParaRPr lang="cs-CZ" dirty="0" smtClean="0"/>
                    </a:p>
                  </a:txBody>
                  <a:tcPr anchor="ctr"/>
                </a:tc>
              </a:tr>
              <a:tr h="59422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mikro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µ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0,000 001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10</a:t>
                      </a:r>
                      <a:r>
                        <a:rPr lang="cs-CZ" baseline="30000" dirty="0" smtClean="0"/>
                        <a:t>-6</a:t>
                      </a:r>
                      <a:endParaRPr lang="cs-CZ" dirty="0" smtClean="0"/>
                    </a:p>
                  </a:txBody>
                  <a:tcPr anchor="ctr"/>
                </a:tc>
              </a:tr>
              <a:tr h="59422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nano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0,000</a:t>
                      </a:r>
                      <a:r>
                        <a:rPr lang="cs-CZ" baseline="0" dirty="0" smtClean="0"/>
                        <a:t> 000 001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10</a:t>
                      </a:r>
                      <a:r>
                        <a:rPr lang="cs-CZ" baseline="30000" dirty="0" smtClean="0"/>
                        <a:t>-9</a:t>
                      </a:r>
                      <a:endParaRPr lang="cs-CZ" dirty="0" smtClean="0"/>
                    </a:p>
                  </a:txBody>
                  <a:tcPr anchor="ctr"/>
                </a:tc>
              </a:tr>
              <a:tr h="59422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piko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0,000 000 000 001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10</a:t>
                      </a:r>
                      <a:r>
                        <a:rPr lang="cs-CZ" baseline="30000" dirty="0" smtClean="0"/>
                        <a:t>-12</a:t>
                      </a:r>
                      <a:endParaRPr lang="cs-CZ" dirty="0" smtClean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48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Jednotky spolu užívané s SI</a:t>
            </a:r>
            <a:endParaRPr lang="cs-CZ" sz="3600" dirty="0"/>
          </a:p>
        </p:txBody>
      </p:sp>
      <p:pic>
        <p:nvPicPr>
          <p:cNvPr id="616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316" y="700881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0825" y="1178269"/>
            <a:ext cx="86423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jsou praktické a je povoleno je používat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dirty="0"/>
          </a:p>
          <a:p>
            <a:r>
              <a:rPr lang="cs-CZ" sz="2800" dirty="0" smtClean="0"/>
              <a:t>Jsou to např. jednotky času, hmotnosti, objemu, …</a:t>
            </a:r>
          </a:p>
          <a:p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1 d (den) = 24 h; 1 h = 60 min; 1 min = 60 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1 t (tuna) = 1000 kg; 1 q (metrický cent) = 100 kg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1 l (litr) = 1 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= 0,001 m</a:t>
            </a:r>
            <a:r>
              <a:rPr lang="cs-CZ" sz="2800" baseline="30000" dirty="0" smtClean="0"/>
              <a:t>3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1 ha (hektar) = 10 000 m</a:t>
            </a:r>
            <a:r>
              <a:rPr lang="cs-CZ" sz="2800" baseline="30000" dirty="0"/>
              <a:t>2</a:t>
            </a:r>
            <a:r>
              <a:rPr lang="cs-CZ" sz="2800" dirty="0" smtClean="0"/>
              <a:t>; 1 a (ar) = 100 m</a:t>
            </a:r>
            <a:r>
              <a:rPr lang="cs-CZ" sz="2800" baseline="30000" dirty="0"/>
              <a:t>2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1° (úhel) = </a:t>
            </a:r>
            <a:r>
              <a:rPr lang="el-GR" sz="2800" dirty="0" smtClean="0"/>
              <a:t>π</a:t>
            </a:r>
            <a:r>
              <a:rPr lang="cs-CZ" sz="2800" dirty="0" smtClean="0"/>
              <a:t>/180 rad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0825" y="5432406"/>
            <a:ext cx="864235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Zopakujte si některé stále ještě používané násobky a předpony jednotek jako je </a:t>
            </a:r>
            <a:r>
              <a:rPr lang="cs-CZ" sz="2800" dirty="0" err="1" smtClean="0"/>
              <a:t>hekto</a:t>
            </a:r>
            <a:r>
              <a:rPr lang="cs-CZ" sz="2800" dirty="0" smtClean="0"/>
              <a:t>-, deka-, deci-, </a:t>
            </a:r>
            <a:r>
              <a:rPr lang="cs-CZ" sz="2800" dirty="0" err="1" smtClean="0"/>
              <a:t>centi</a:t>
            </a:r>
            <a:r>
              <a:rPr lang="cs-CZ" sz="2800" dirty="0" smtClean="0"/>
              <a:t>-</a:t>
            </a:r>
          </a:p>
        </p:txBody>
      </p:sp>
      <p:pic>
        <p:nvPicPr>
          <p:cNvPr id="27" name="Picture 17" descr="C:\Users\hajekp\AppData\Local\Microsoft\Windows\Temporary Internet Files\Content.IE5\QV8FHMIU\MC9004344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3557" y="4365104"/>
            <a:ext cx="85090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921</TotalTime>
  <Words>262</Words>
  <Application>Microsoft Office PowerPoint</Application>
  <PresentationFormat>Předvádění na obrazovce (4:3)</PresentationFormat>
  <Paragraphs>95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103</cp:revision>
  <dcterms:created xsi:type="dcterms:W3CDTF">2012-05-07T15:15:55Z</dcterms:created>
  <dcterms:modified xsi:type="dcterms:W3CDTF">2013-06-27T06:12:54Z</dcterms:modified>
</cp:coreProperties>
</file>