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7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4065814"/>
              </p:ext>
            </p:extLst>
          </p:nvPr>
        </p:nvGraphicFramePr>
        <p:xfrm>
          <a:off x="2418140" y="188640"/>
          <a:ext cx="4314100" cy="64927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81159" progId="Word.Document.12">
                  <p:embed/>
                </p:oleObj>
              </mc:Choice>
              <mc:Fallback>
                <p:oleObj name="Dokument" r:id="rId3" imgW="5901230" imgH="888115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8140" y="188640"/>
                        <a:ext cx="4314100" cy="64927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90603300"/>
      </p:ext>
    </p:extLst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Mezinárodní soustava jednotek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Fyzikální veličina čas má dle SI značku, jednotku a značku jednotky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556792"/>
            <a:ext cx="7772400" cy="3254519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t, sekunda a </a:t>
            </a:r>
            <a:r>
              <a:rPr lang="cs-CZ" sz="2800" dirty="0" smtClean="0"/>
              <a:t>s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t, hodina a </a:t>
            </a:r>
            <a:r>
              <a:rPr lang="cs-CZ" sz="2800" dirty="0" smtClean="0"/>
              <a:t>h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c, sekunda a sec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Čas se značí </a:t>
            </a:r>
            <a:r>
              <a:rPr lang="cs-CZ" sz="3200" b="1" i="1" dirty="0"/>
              <a:t>t</a:t>
            </a:r>
            <a:r>
              <a:rPr lang="cs-CZ" sz="3200" dirty="0"/>
              <a:t>. Základní jednotkou je </a:t>
            </a:r>
            <a:r>
              <a:rPr lang="cs-CZ" sz="3200" b="1" i="1" dirty="0"/>
              <a:t>sekunda</a:t>
            </a:r>
            <a:r>
              <a:rPr lang="cs-CZ" sz="3200" dirty="0"/>
              <a:t> a </a:t>
            </a:r>
            <a:r>
              <a:rPr lang="cs-CZ" sz="3200" dirty="0" smtClean="0"/>
              <a:t>značka sekundy je </a:t>
            </a:r>
            <a:r>
              <a:rPr lang="cs-CZ" sz="3200" b="1" i="1" dirty="0"/>
              <a:t>s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Ampér je základní jednotkou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556792"/>
            <a:ext cx="7772400" cy="3456384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elektrického napětí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elektrické energie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elektrického proudu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Ampér je základní jednotkou </a:t>
            </a:r>
            <a:r>
              <a:rPr lang="cs-CZ" sz="3200" b="1" dirty="0" smtClean="0"/>
              <a:t>elektrického proudu</a:t>
            </a:r>
            <a:r>
              <a:rPr lang="cs-CZ" sz="3200" dirty="0" smtClean="0"/>
              <a:t>, elektrické napětí má jednotku volt</a:t>
            </a:r>
          </a:p>
          <a:p>
            <a:pPr algn="l"/>
            <a:r>
              <a:rPr lang="cs-CZ" sz="3200" dirty="0" smtClean="0"/>
              <a:t>a elektrická energie stejně jako práce - joule </a:t>
            </a:r>
          </a:p>
          <a:p>
            <a:pPr algn="l"/>
            <a:endParaRPr lang="cs-CZ" sz="3200" b="1" dirty="0" smtClean="0"/>
          </a:p>
          <a:p>
            <a:pPr algn="l"/>
            <a:endParaRPr lang="cs-CZ" sz="3200" b="1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Která jednotka nepatří mezi odvozené jednotky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700808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newton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kelvin</a:t>
            </a:r>
            <a:br>
              <a:rPr lang="cs-CZ" sz="2800" dirty="0"/>
            </a:br>
            <a:r>
              <a:rPr lang="cs-CZ" sz="2800" dirty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m/s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b="1" i="1" dirty="0" smtClean="0"/>
              <a:t>Kelvin</a:t>
            </a:r>
            <a:r>
              <a:rPr lang="cs-CZ" sz="3200" dirty="0" smtClean="0"/>
              <a:t> je základní jednotkou teploty.</a:t>
            </a:r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Ostatní jsou odvozené  z definičních vztahů pro danou veličinu. </a:t>
            </a:r>
            <a:r>
              <a:rPr lang="cs-CZ" sz="3200" dirty="0"/>
              <a:t> </a:t>
            </a:r>
            <a:r>
              <a:rPr lang="cs-CZ" sz="3200" dirty="0" smtClean="0"/>
              <a:t>1 newton = 1 kg∙m∙s</a:t>
            </a:r>
            <a:r>
              <a:rPr lang="cs-CZ" sz="3200" baseline="30000" dirty="0" smtClean="0"/>
              <a:t>-2</a:t>
            </a:r>
            <a:r>
              <a:rPr lang="cs-CZ" sz="3200" dirty="0" smtClean="0"/>
              <a:t>  </a:t>
            </a:r>
          </a:p>
          <a:p>
            <a:pPr algn="l"/>
            <a:r>
              <a:rPr lang="cs-CZ" sz="3200" dirty="0" smtClean="0"/>
              <a:t>a m/s je jednotka rychlosti odvozená</a:t>
            </a:r>
          </a:p>
          <a:p>
            <a:pPr algn="l"/>
            <a:r>
              <a:rPr lang="cs-CZ" sz="3200" dirty="0" smtClean="0"/>
              <a:t>ze základních 2 jednotek pro dráhu a čas.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Jakou předponu připíšete k jednotce,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jde-li o milióntinu (10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-6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) jednotky ?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1772816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err="1"/>
              <a:t>mili</a:t>
            </a:r>
            <a:r>
              <a:rPr lang="cs-CZ" sz="2800" dirty="0"/>
              <a:t> 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mikro 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err="1"/>
              <a:t>mega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Předpona mikro- udává </a:t>
            </a:r>
            <a:r>
              <a:rPr lang="cs-CZ" sz="3200" b="1" i="1" dirty="0" smtClean="0"/>
              <a:t>milióntinu</a:t>
            </a:r>
            <a:r>
              <a:rPr lang="cs-CZ" sz="3200" dirty="0" smtClean="0"/>
              <a:t>.</a:t>
            </a:r>
          </a:p>
          <a:p>
            <a:pPr algn="l"/>
            <a:endParaRPr lang="cs-CZ" sz="3200" dirty="0" smtClean="0"/>
          </a:p>
          <a:p>
            <a:pPr algn="l"/>
            <a:r>
              <a:rPr lang="cs-CZ" sz="3200" dirty="0" err="1" smtClean="0"/>
              <a:t>Mili</a:t>
            </a:r>
            <a:r>
              <a:rPr lang="cs-CZ" sz="3200" dirty="0" smtClean="0"/>
              <a:t>- je předponou pro tisícinu</a:t>
            </a:r>
          </a:p>
          <a:p>
            <a:pPr algn="l"/>
            <a:r>
              <a:rPr lang="cs-CZ" sz="3200" dirty="0" smtClean="0"/>
              <a:t>a </a:t>
            </a:r>
            <a:r>
              <a:rPr lang="cs-CZ" sz="3200" dirty="0" err="1" smtClean="0"/>
              <a:t>mega</a:t>
            </a:r>
            <a:r>
              <a:rPr lang="cs-CZ" sz="3200" dirty="0" smtClean="0"/>
              <a:t>- pro milion násobek.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Kolikrát se vejde 1 ar do 1 hektaru 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685800" y="1772816"/>
            <a:ext cx="7772400" cy="3024336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100x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10x 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0,01x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1 ar je plocha 10 x 10 metrů, tedy 100 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.</a:t>
            </a:r>
          </a:p>
          <a:p>
            <a:pPr algn="l"/>
            <a:r>
              <a:rPr lang="cs-CZ" sz="3200" dirty="0" smtClean="0"/>
              <a:t>1 ha je plocha 100 x 100 metrů, tedy 10 000 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.</a:t>
            </a:r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100 se do 10 000 vejde </a:t>
            </a:r>
            <a:r>
              <a:rPr lang="cs-CZ" sz="3200" b="1" dirty="0" smtClean="0"/>
              <a:t>100x</a:t>
            </a:r>
          </a:p>
          <a:p>
            <a:pPr algn="l"/>
            <a:r>
              <a:rPr lang="cs-CZ" sz="3200" dirty="0" smtClean="0"/>
              <a:t>a to je správná odpověď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613</TotalTime>
  <Words>269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74</cp:revision>
  <dcterms:created xsi:type="dcterms:W3CDTF">2012-06-10T11:46:28Z</dcterms:created>
  <dcterms:modified xsi:type="dcterms:W3CDTF">2013-06-27T06:34:16Z</dcterms:modified>
</cp:coreProperties>
</file>