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8" r:id="rId2"/>
    <p:sldId id="269" r:id="rId3"/>
    <p:sldId id="256" r:id="rId4"/>
    <p:sldId id="263" r:id="rId5"/>
    <p:sldId id="272" r:id="rId6"/>
    <p:sldId id="267" r:id="rId7"/>
    <p:sldId id="27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16" autoAdjust="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32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144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884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25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727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45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8900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17238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514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67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470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B2129-724C-40E1-8FE2-9358473049B0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F7021-8198-4FC0-BBEF-E35EE9FB5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924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"/>
            <a:r>
              <a:rPr lang="cs-CZ" sz="2000" b="1" dirty="0"/>
              <a:t>Název školy</a:t>
            </a:r>
            <a:endParaRPr lang="cs-CZ" sz="2000" dirty="0"/>
          </a:p>
          <a:p>
            <a:pPr fontAlgn="ctr"/>
            <a:r>
              <a:rPr lang="cs-CZ" sz="2000" b="1" dirty="0"/>
              <a:t>ZÁKLADNÍ ŠKOLA, JIČÍN, HUSOVA 170</a:t>
            </a:r>
            <a:endParaRPr lang="cs-CZ" sz="2000" dirty="0"/>
          </a:p>
          <a:p>
            <a:pPr fontAlgn="b"/>
            <a:r>
              <a:rPr lang="cs-CZ" sz="2000" b="1" dirty="0"/>
              <a:t>Číslo projektu</a:t>
            </a:r>
            <a:endParaRPr lang="cs-CZ" sz="2000" dirty="0"/>
          </a:p>
          <a:p>
            <a:pPr fontAlgn="ctr"/>
            <a:r>
              <a:rPr lang="cs-CZ" sz="2000" b="1" dirty="0"/>
              <a:t>CZ.1.07/1.4.00/21.2862</a:t>
            </a:r>
            <a:endParaRPr lang="cs-CZ" sz="2000" dirty="0"/>
          </a:p>
          <a:p>
            <a:pPr fontAlgn="b"/>
            <a:r>
              <a:rPr lang="cs-CZ" sz="2000" b="1" dirty="0"/>
              <a:t>Číslo a název klíčové aktivity</a:t>
            </a:r>
            <a:endParaRPr lang="cs-CZ" sz="2000" dirty="0"/>
          </a:p>
          <a:p>
            <a:pPr fontAlgn="ctr"/>
            <a:r>
              <a:rPr lang="cs-CZ" sz="2000" b="1" dirty="0"/>
              <a:t>3.2 Inovace a zkvalitnění výuky prostřednictvím ICT</a:t>
            </a:r>
            <a:endParaRPr lang="cs-CZ" sz="2000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809" y="332656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755576" y="4509120"/>
            <a:ext cx="76163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VY_32_INOVACE_XIII_1_15_Užití goniometrických funkcí: rovnoramenný trojúhelník</a:t>
            </a:r>
            <a:endParaRPr lang="cs-CZ" b="1" dirty="0" smtClean="0"/>
          </a:p>
          <a:p>
            <a:r>
              <a:rPr lang="cs-CZ" b="1" dirty="0" smtClean="0"/>
              <a:t>Šablona číslo:  XIII</a:t>
            </a:r>
            <a:r>
              <a:rPr lang="cs-CZ" dirty="0" smtClean="0"/>
              <a:t> </a:t>
            </a:r>
            <a:r>
              <a:rPr lang="cs-CZ" b="1" dirty="0" smtClean="0"/>
              <a:t>             Sada číslo:    1            Pořadové číslo DUM:  15 </a:t>
            </a:r>
          </a:p>
          <a:p>
            <a:r>
              <a:rPr lang="cs-CZ" b="1" dirty="0" smtClean="0"/>
              <a:t>Autor:  </a:t>
            </a:r>
            <a:r>
              <a:rPr lang="cs-CZ" dirty="0" smtClean="0"/>
              <a:t>Mgr. Vlasta </a:t>
            </a:r>
            <a:r>
              <a:rPr lang="cs-CZ" dirty="0" err="1" smtClean="0"/>
              <a:t>Mrkáčková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726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541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Užití</a:t>
            </a:r>
            <a:r>
              <a:rPr lang="cs-CZ" sz="1600" b="1" dirty="0" smtClean="0"/>
              <a:t> </a:t>
            </a:r>
            <a:r>
              <a:rPr lang="cs-CZ" sz="1600" dirty="0" smtClean="0"/>
              <a:t>goniometrických funkcí  </a:t>
            </a:r>
            <a:r>
              <a:rPr lang="cs-CZ" sz="1600" dirty="0" smtClean="0"/>
              <a:t>k výpočtům  v rovnoramenném trojúhelníku a následně užití těchto vypočtených hodnot k výpočtu obvodu a obsahu daného trojúhelníka.</a:t>
            </a:r>
          </a:p>
          <a:p>
            <a:r>
              <a:rPr lang="cs-CZ" sz="1600" b="1" dirty="0" smtClean="0"/>
              <a:t>Očekávaný výstup: </a:t>
            </a:r>
            <a:r>
              <a:rPr lang="cs-CZ" sz="1600" dirty="0" smtClean="0"/>
              <a:t>Žák dokáže pomocí </a:t>
            </a:r>
            <a:r>
              <a:rPr lang="cs-CZ" sz="1600" dirty="0" err="1" smtClean="0"/>
              <a:t>gon</a:t>
            </a:r>
            <a:r>
              <a:rPr lang="cs-CZ" sz="1600" dirty="0" smtClean="0"/>
              <a:t>. funkcí vypočítat velikost kterékoli strany či úhlu v zadaném rovnoramenném trojúhelníku. Vypočítané hodnoty použije k dalším výpočtům (o a S trojúhelníka). </a:t>
            </a:r>
          </a:p>
          <a:p>
            <a:r>
              <a:rPr lang="cs-CZ" sz="1600" b="1" dirty="0" smtClean="0"/>
              <a:t>Druh učebního materiálu:   </a:t>
            </a:r>
            <a:r>
              <a:rPr lang="cs-CZ" sz="1600" dirty="0" smtClean="0"/>
              <a:t>prezentace</a:t>
            </a:r>
          </a:p>
          <a:p>
            <a:r>
              <a:rPr lang="cs-CZ" sz="1600" b="1" dirty="0" smtClean="0"/>
              <a:t>Typická věková skupina:   </a:t>
            </a:r>
            <a:r>
              <a:rPr lang="cs-CZ" sz="1600" dirty="0" smtClean="0"/>
              <a:t>14 - 15 let</a:t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err="1" smtClean="0"/>
              <a:t>Gon.fce</a:t>
            </a:r>
            <a:r>
              <a:rPr lang="cs-CZ" sz="1600" dirty="0" smtClean="0"/>
              <a:t>, </a:t>
            </a:r>
            <a:r>
              <a:rPr lang="cs-CZ" sz="1600" dirty="0" smtClean="0"/>
              <a:t>výpočet výšky a ramene rovnoramenného trojúhelníku. Další  užití  </a:t>
            </a:r>
            <a:r>
              <a:rPr lang="cs-CZ" sz="1600" b="1" dirty="0" smtClean="0"/>
              <a:t>Pomůcky </a:t>
            </a:r>
            <a:r>
              <a:rPr lang="cs-CZ" sz="1600" b="1" dirty="0" smtClean="0"/>
              <a:t>a materiál:   </a:t>
            </a:r>
            <a:r>
              <a:rPr lang="cs-CZ" sz="1600" dirty="0" smtClean="0"/>
              <a:t>interaktivní tabule, školní sešit, tabulky, kalkulačka</a:t>
            </a:r>
            <a:br>
              <a:rPr lang="cs-CZ" sz="1600" dirty="0" smtClean="0"/>
            </a:br>
            <a:r>
              <a:rPr lang="cs-CZ" sz="1600" b="1" dirty="0" smtClean="0"/>
              <a:t>Potřebný čas pro výuku DUM:  35</a:t>
            </a:r>
            <a:r>
              <a:rPr lang="cs-CZ" sz="1600" dirty="0" smtClean="0"/>
              <a:t> minut </a:t>
            </a:r>
            <a:r>
              <a:rPr lang="cs-CZ" sz="1600" b="1" dirty="0" smtClean="0"/>
              <a:t>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</a:t>
            </a:r>
            <a:r>
              <a:rPr lang="cs-CZ" sz="1400" b="1" dirty="0" smtClean="0"/>
              <a:t>:</a:t>
            </a:r>
            <a:r>
              <a:rPr lang="cs-CZ" sz="1600" dirty="0"/>
              <a:t> </a:t>
            </a:r>
            <a:r>
              <a:rPr lang="cs-CZ" sz="1600" dirty="0" smtClean="0"/>
              <a:t>Žáci si na začátku zopakují užití goniometrických funkcí v úloze s úhlopříčkou obdélníka. Na jednoduché úloze si vyzkouší práci s pravoúhlým trojúhelníkem jako základem jiných obrazců. Následující úloha je pak vlastně jen aplikací téhož. Znovu je třeba najít pravoúhlý trojúhelník, pomocí </a:t>
            </a:r>
            <a:r>
              <a:rPr lang="cs-CZ" sz="1600" dirty="0" err="1" smtClean="0"/>
              <a:t>gon</a:t>
            </a:r>
            <a:r>
              <a:rPr lang="cs-CZ" sz="1600" dirty="0" smtClean="0"/>
              <a:t>. funkcí vypočítat potřebné délky stran. Vypočtené údaje pak použijeme k výpočtu obvodu a obsahu daného rovnoramenného trojúhelníka. Úloha je komplikovaná výpočtem ramene trojúhelníku, tedy přeponou pravoúhlého  trojúhelníku. Digitální materiál </a:t>
            </a:r>
            <a:r>
              <a:rPr lang="cs-CZ" sz="1600" dirty="0" smtClean="0"/>
              <a:t>umožňuje nechat </a:t>
            </a:r>
            <a:r>
              <a:rPr lang="cs-CZ" sz="1600" dirty="0"/>
              <a:t>rychlejší žáky pracovat samostatně a s pomalejšími pracovat po krocích a vlastně je vést a radit, tam, kde si neví rady. Vhodné je také závěrečné fáze úloh nechat kontrolovat výsledky mezi sebou a diskutovat o vhodném postupu, případně mohou pomoci pomalejším spolužákům. Promítnutím výsledků na interaktivní tabuli pak práci ukončíme</a:t>
            </a:r>
            <a:r>
              <a:rPr lang="cs-CZ" sz="1600" dirty="0" smtClean="0"/>
              <a:t>.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173257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Užití goniometrických funkcí</a:t>
            </a:r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861048"/>
            <a:ext cx="6400800" cy="1752600"/>
          </a:xfrm>
        </p:spPr>
        <p:txBody>
          <a:bodyPr/>
          <a:lstStyle/>
          <a:p>
            <a:r>
              <a:rPr lang="cs-CZ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Výpočet obvodu a obsahu rovnoramenného trojúhelníku</a:t>
            </a:r>
            <a:endParaRPr lang="cs-CZ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5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357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ROZCVIČKA:  Vypočti </a:t>
            </a:r>
            <a:r>
              <a:rPr lang="cs-CZ" sz="2400" dirty="0"/>
              <a:t>obvod a obsah obdélníku s úhlopříčkou </a:t>
            </a:r>
            <a:endParaRPr lang="cs-CZ" sz="2400" dirty="0" smtClean="0"/>
          </a:p>
          <a:p>
            <a:r>
              <a:rPr lang="cs-CZ" sz="2400" dirty="0" smtClean="0"/>
              <a:t>8 </a:t>
            </a:r>
            <a:r>
              <a:rPr lang="cs-CZ" sz="2400" dirty="0"/>
              <a:t>cm, která svírá  s kratší stranou obdélníka úhel 63</a:t>
            </a:r>
            <a:r>
              <a:rPr lang="cs-CZ" sz="2400" dirty="0" smtClean="0"/>
              <a:t>°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724129" y="1418070"/>
                <a:ext cx="2502830" cy="2228687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 sin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  <a:ea typeface="Cambria Math"/>
                      </a:rPr>
                      <m:t>63</m:t>
                    </m:r>
                  </m:oMath>
                </a14:m>
                <a:r>
                  <a:rPr lang="cs-CZ" sz="2400" dirty="0" smtClean="0">
                    <a:sym typeface="Symbol"/>
                  </a:rPr>
                  <a:t>°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𝑎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8</m:t>
                        </m:r>
                      </m:den>
                    </m:f>
                  </m:oMath>
                </a14:m>
                <a:endParaRPr lang="cs-CZ" sz="2400" dirty="0" smtClean="0"/>
              </a:p>
              <a:p>
                <a:r>
                  <a:rPr lang="cs-CZ" sz="2400" dirty="0" smtClean="0"/>
                  <a:t>    0,891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𝑎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 smtClean="0"/>
                  <a:t>  /∙8 </a:t>
                </a:r>
              </a:p>
              <a:p>
                <a:r>
                  <a:rPr lang="cs-CZ" sz="2400" dirty="0" smtClean="0"/>
                  <a:t>  0,891∙8 = a</a:t>
                </a:r>
              </a:p>
              <a:p>
                <a:r>
                  <a:rPr lang="cs-CZ" sz="2400" dirty="0"/>
                  <a:t> </a:t>
                </a:r>
                <a:r>
                  <a:rPr lang="cs-CZ" sz="2400" dirty="0" smtClean="0"/>
                  <a:t>            a = 7,128    </a:t>
                </a:r>
              </a:p>
              <a:p>
                <a:r>
                  <a:rPr lang="cs-CZ" sz="2400" b="1" dirty="0" smtClean="0"/>
                  <a:t>             </a:t>
                </a:r>
                <a:r>
                  <a:rPr lang="cs-CZ" sz="2400" b="1" u="sng" dirty="0" smtClean="0"/>
                  <a:t>a </a:t>
                </a:r>
                <a:r>
                  <a:rPr lang="cs-CZ" sz="2400" b="1" u="sng" dirty="0" smtClean="0">
                    <a:sym typeface="Euclid Extra"/>
                  </a:rPr>
                  <a:t></a:t>
                </a:r>
                <a:r>
                  <a:rPr lang="cs-CZ" sz="2400" b="1" u="sng" dirty="0" smtClean="0"/>
                  <a:t> 7,1 cm</a:t>
                </a: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9" y="1418070"/>
                <a:ext cx="2502830" cy="2228687"/>
              </a:xfrm>
              <a:prstGeom prst="rect">
                <a:avLst/>
              </a:prstGeom>
              <a:blipFill rotWithShape="1">
                <a:blip r:embed="rId2"/>
                <a:stretch>
                  <a:fillRect r="-2190" b="-43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5343732" y="1454948"/>
            <a:ext cx="360633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724129" y="3628894"/>
                <a:ext cx="2502830" cy="226523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cos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63°</m:t>
                    </m:r>
                  </m:oMath>
                </a14:m>
                <a:r>
                  <a:rPr lang="cs-CZ" sz="2400" dirty="0" smtClean="0">
                    <a:sym typeface="Symbol"/>
                  </a:rPr>
                  <a:t> </a:t>
                </a:r>
                <a:r>
                  <a:rPr lang="cs-CZ" sz="2400" dirty="0">
                    <a:sym typeface="Symbol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𝑏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8</m:t>
                        </m:r>
                      </m:den>
                    </m:f>
                  </m:oMath>
                </a14:m>
                <a:endParaRPr lang="cs-CZ" sz="2400" dirty="0"/>
              </a:p>
              <a:p>
                <a:r>
                  <a:rPr lang="cs-CZ" sz="2400" dirty="0" smtClean="0"/>
                  <a:t>    0,454 </a:t>
                </a:r>
                <a:r>
                  <a:rPr lang="cs-CZ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𝑏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/>
                  <a:t>  /</a:t>
                </a:r>
                <a:r>
                  <a:rPr lang="cs-CZ" sz="2400" dirty="0" smtClean="0"/>
                  <a:t>∙8 </a:t>
                </a:r>
                <a:endParaRPr lang="cs-CZ" sz="2400" dirty="0"/>
              </a:p>
              <a:p>
                <a:r>
                  <a:rPr lang="cs-CZ" sz="2400" dirty="0" smtClean="0"/>
                  <a:t>           b  </a:t>
                </a:r>
                <a:r>
                  <a:rPr lang="cs-CZ" sz="2400" dirty="0"/>
                  <a:t>= </a:t>
                </a:r>
                <a:r>
                  <a:rPr lang="cs-CZ" sz="2400" dirty="0" smtClean="0"/>
                  <a:t>8∙0,454   </a:t>
                </a:r>
                <a:endParaRPr lang="cs-CZ" sz="2400" dirty="0"/>
              </a:p>
              <a:p>
                <a:r>
                  <a:rPr lang="cs-CZ" sz="2400" b="1" dirty="0"/>
                  <a:t>            </a:t>
                </a:r>
                <a:r>
                  <a:rPr lang="cs-CZ" sz="2400" dirty="0" smtClean="0"/>
                  <a:t>b </a:t>
                </a:r>
                <a:r>
                  <a:rPr lang="cs-CZ" sz="2400" dirty="0"/>
                  <a:t>= </a:t>
                </a:r>
                <a:r>
                  <a:rPr lang="cs-CZ" sz="2400" dirty="0" smtClean="0"/>
                  <a:t>3,632</a:t>
                </a:r>
              </a:p>
              <a:p>
                <a:r>
                  <a:rPr lang="cs-CZ" sz="2400" dirty="0" smtClean="0"/>
                  <a:t>            </a:t>
                </a:r>
                <a:r>
                  <a:rPr lang="cs-CZ" sz="2400" b="1" u="sng" dirty="0" smtClean="0"/>
                  <a:t>b </a:t>
                </a:r>
                <a:r>
                  <a:rPr lang="cs-CZ" sz="2400" b="1" u="sng" dirty="0" smtClean="0">
                    <a:sym typeface="Euclid Extra"/>
                  </a:rPr>
                  <a:t></a:t>
                </a:r>
                <a:r>
                  <a:rPr lang="cs-CZ" sz="2400" b="1" u="sng" dirty="0" smtClean="0"/>
                  <a:t> 3,6 cm</a:t>
                </a:r>
                <a:endParaRPr lang="cs-CZ" sz="2400" b="1" u="sng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9" y="3628894"/>
                <a:ext cx="2502830" cy="2265236"/>
              </a:xfrm>
              <a:prstGeom prst="rect">
                <a:avLst/>
              </a:prstGeom>
              <a:blipFill rotWithShape="1">
                <a:blip r:embed="rId3"/>
                <a:stretch>
                  <a:fillRect l="-1217" r="-6569" b="-56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5323969" y="3689580"/>
            <a:ext cx="40016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grpSp>
        <p:nvGrpSpPr>
          <p:cNvPr id="54" name="Skupina 53"/>
          <p:cNvGrpSpPr/>
          <p:nvPr/>
        </p:nvGrpSpPr>
        <p:grpSpPr>
          <a:xfrm>
            <a:off x="845457" y="1547678"/>
            <a:ext cx="3498330" cy="1994550"/>
            <a:chOff x="1180375" y="1618343"/>
            <a:chExt cx="3498330" cy="1994550"/>
          </a:xfrm>
        </p:grpSpPr>
        <p:grpSp>
          <p:nvGrpSpPr>
            <p:cNvPr id="55" name="Skupina 54"/>
            <p:cNvGrpSpPr/>
            <p:nvPr/>
          </p:nvGrpSpPr>
          <p:grpSpPr>
            <a:xfrm>
              <a:off x="1180375" y="1650157"/>
              <a:ext cx="3498330" cy="1795103"/>
              <a:chOff x="1180375" y="1650157"/>
              <a:chExt cx="3498330" cy="1795103"/>
            </a:xfrm>
          </p:grpSpPr>
          <p:sp>
            <p:nvSpPr>
              <p:cNvPr id="65" name="Pravoúhlý trojúhelník 64"/>
              <p:cNvSpPr/>
              <p:nvPr/>
            </p:nvSpPr>
            <p:spPr>
              <a:xfrm>
                <a:off x="1592203" y="1954652"/>
                <a:ext cx="2618849" cy="1152114"/>
              </a:xfrm>
              <a:prstGeom prst="rtTriangl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cs-CZ" dirty="0"/>
              </a:p>
            </p:txBody>
          </p:sp>
          <p:sp>
            <p:nvSpPr>
              <p:cNvPr id="66" name="Oblouk 65"/>
              <p:cNvSpPr/>
              <p:nvPr/>
            </p:nvSpPr>
            <p:spPr>
              <a:xfrm rot="5869921">
                <a:off x="1328113" y="1739884"/>
                <a:ext cx="843148" cy="890058"/>
              </a:xfrm>
              <a:prstGeom prst="arc">
                <a:avLst>
                  <a:gd name="adj1" fmla="val 16200000"/>
                  <a:gd name="adj2" fmla="val 464911"/>
                </a:avLst>
              </a:prstGeom>
              <a:ln w="190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cs-CZ"/>
              </a:p>
            </p:txBody>
          </p:sp>
          <p:sp>
            <p:nvSpPr>
              <p:cNvPr id="67" name="TextovéPole 7"/>
              <p:cNvSpPr txBox="1"/>
              <p:nvPr/>
            </p:nvSpPr>
            <p:spPr>
              <a:xfrm>
                <a:off x="1657092" y="2129455"/>
                <a:ext cx="85352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dirty="0" smtClean="0"/>
                  <a:t>63°</a:t>
                </a:r>
                <a:endParaRPr lang="cs-CZ" sz="2400" dirty="0"/>
              </a:p>
              <a:p>
                <a:endParaRPr lang="cs-CZ" sz="2400" dirty="0"/>
              </a:p>
            </p:txBody>
          </p:sp>
          <p:sp>
            <p:nvSpPr>
              <p:cNvPr id="68" name="TextovéPole 67"/>
              <p:cNvSpPr txBox="1"/>
              <p:nvPr/>
            </p:nvSpPr>
            <p:spPr>
              <a:xfrm>
                <a:off x="4211053" y="2983595"/>
                <a:ext cx="4676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dirty="0" smtClean="0"/>
                  <a:t>B</a:t>
                </a:r>
                <a:endParaRPr lang="cs-CZ" sz="2400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282969" y="1650157"/>
                <a:ext cx="3741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dirty="0" smtClean="0"/>
                  <a:t>D</a:t>
                </a:r>
                <a:endParaRPr lang="cs-CZ" sz="2400" dirty="0"/>
              </a:p>
            </p:txBody>
          </p:sp>
          <p:sp>
            <p:nvSpPr>
              <p:cNvPr id="70" name="TextovéPole 69"/>
              <p:cNvSpPr txBox="1"/>
              <p:nvPr/>
            </p:nvSpPr>
            <p:spPr>
              <a:xfrm>
                <a:off x="1180375" y="2971181"/>
                <a:ext cx="3741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dirty="0" smtClean="0"/>
                  <a:t>A</a:t>
                </a:r>
                <a:endParaRPr lang="cs-CZ" sz="2400" dirty="0"/>
              </a:p>
            </p:txBody>
          </p:sp>
        </p:grpSp>
        <p:sp>
          <p:nvSpPr>
            <p:cNvPr id="56" name="TextovéPole 55"/>
            <p:cNvSpPr txBox="1"/>
            <p:nvPr/>
          </p:nvSpPr>
          <p:spPr>
            <a:xfrm>
              <a:off x="3097750" y="2614263"/>
              <a:ext cx="430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57" name="Oblouk 56"/>
            <p:cNvSpPr/>
            <p:nvPr/>
          </p:nvSpPr>
          <p:spPr>
            <a:xfrm>
              <a:off x="1311925" y="2808381"/>
              <a:ext cx="578954" cy="630942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TextovéPole 57"/>
            <p:cNvSpPr txBox="1"/>
            <p:nvPr/>
          </p:nvSpPr>
          <p:spPr>
            <a:xfrm>
              <a:off x="1558643" y="2729620"/>
              <a:ext cx="2465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∙</a:t>
              </a:r>
              <a:endParaRPr lang="cs-CZ" sz="2400" b="1" dirty="0"/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2594622" y="2080008"/>
              <a:ext cx="93346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8 cm</a:t>
              </a:r>
              <a:endParaRPr lang="cs-CZ" sz="2400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2339752" y="3151228"/>
              <a:ext cx="56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a</a:t>
              </a:r>
              <a:endParaRPr lang="cs-CZ" sz="2400" dirty="0"/>
            </a:p>
          </p:txBody>
        </p:sp>
        <p:sp>
          <p:nvSpPr>
            <p:cNvPr id="61" name="Pravoúhlý trojúhelník 60"/>
            <p:cNvSpPr/>
            <p:nvPr/>
          </p:nvSpPr>
          <p:spPr>
            <a:xfrm rot="10800000">
              <a:off x="1592202" y="1941112"/>
              <a:ext cx="2618849" cy="1133307"/>
            </a:xfrm>
            <a:prstGeom prst="rt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4168759" y="1618343"/>
              <a:ext cx="4676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C</a:t>
              </a:r>
              <a:endParaRPr lang="cs-CZ" sz="2400" dirty="0"/>
            </a:p>
          </p:txBody>
        </p:sp>
        <p:sp>
          <p:nvSpPr>
            <p:cNvPr id="63" name="TextovéPole 62"/>
            <p:cNvSpPr txBox="1"/>
            <p:nvPr/>
          </p:nvSpPr>
          <p:spPr>
            <a:xfrm>
              <a:off x="4221258" y="2310840"/>
              <a:ext cx="4574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b</a:t>
              </a:r>
              <a:endParaRPr lang="cs-CZ" sz="2400" dirty="0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1251361" y="2310840"/>
              <a:ext cx="4057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b</a:t>
              </a:r>
              <a:endParaRPr lang="cs-CZ" sz="2400" dirty="0"/>
            </a:p>
          </p:txBody>
        </p:sp>
      </p:grpSp>
      <p:sp>
        <p:nvSpPr>
          <p:cNvPr id="3" name="TextovéPole 2"/>
          <p:cNvSpPr txBox="1"/>
          <p:nvPr/>
        </p:nvSpPr>
        <p:spPr>
          <a:xfrm>
            <a:off x="472935" y="3639996"/>
            <a:ext cx="2094379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 = 2(a + b)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 = 2(7,1 + 3,6)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 = 2∙ 10,7</a:t>
            </a:r>
          </a:p>
          <a:p>
            <a:r>
              <a:rPr lang="cs-CZ" sz="2400" b="1" u="sng" dirty="0"/>
              <a:t>o</a:t>
            </a:r>
            <a:r>
              <a:rPr lang="cs-CZ" sz="2400" b="1" u="sng" dirty="0" smtClean="0"/>
              <a:t> = 21,4 cm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70764" y="3639996"/>
            <a:ext cx="1961275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= a ∙ b</a:t>
            </a:r>
          </a:p>
          <a:p>
            <a:r>
              <a:rPr lang="cs-CZ" sz="2400" dirty="0" smtClean="0"/>
              <a:t>S = 7,1 ∙ 3,6</a:t>
            </a:r>
          </a:p>
          <a:p>
            <a:r>
              <a:rPr lang="cs-CZ" sz="2400" dirty="0" smtClean="0"/>
              <a:t>S = 25,56</a:t>
            </a:r>
          </a:p>
          <a:p>
            <a:r>
              <a:rPr lang="cs-CZ" sz="2400" b="1" u="sng" dirty="0" smtClean="0"/>
              <a:t>S </a:t>
            </a:r>
            <a:r>
              <a:rPr lang="cs-CZ" sz="2400" b="1" u="sng" dirty="0" smtClean="0">
                <a:sym typeface="Euclid Extra"/>
              </a:rPr>
              <a:t> 25,6 cm</a:t>
            </a:r>
            <a:r>
              <a:rPr lang="cs-CZ" sz="2400" b="1" u="sng" baseline="30000" dirty="0" smtClean="0">
                <a:sym typeface="Euclid Extra"/>
              </a:rPr>
              <a:t>2</a:t>
            </a:r>
            <a:endParaRPr lang="cs-CZ" sz="2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1039" y="5317757"/>
            <a:ext cx="5263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Obvod daného obdélníka je asi 21,4 cm. Jeho obsah je asi 25,6 cm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611560" y="1454948"/>
            <a:ext cx="3888432" cy="20872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5204020" y="1405120"/>
            <a:ext cx="500345" cy="578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704365" y="2009343"/>
            <a:ext cx="2684059" cy="1619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204019" y="3628893"/>
            <a:ext cx="500345" cy="5783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662251" y="4172084"/>
            <a:ext cx="2684059" cy="17220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472935" y="4096061"/>
            <a:ext cx="2253501" cy="11135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970765" y="4096061"/>
            <a:ext cx="1988570" cy="12216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525838" y="5389563"/>
            <a:ext cx="5178525" cy="7591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5649287" y="1418069"/>
            <a:ext cx="2684059" cy="6230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5704364" y="3542229"/>
            <a:ext cx="2684059" cy="642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93373" y="3566855"/>
            <a:ext cx="2253501" cy="5292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2970765" y="3628893"/>
            <a:ext cx="1988570" cy="4825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0749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ROZCVIČKA:  Vypočti </a:t>
            </a:r>
            <a:r>
              <a:rPr lang="cs-CZ" sz="2400" dirty="0"/>
              <a:t>obvod a obsah obdélníku s úhlopříčkou </a:t>
            </a:r>
            <a:endParaRPr lang="cs-CZ" sz="2400" dirty="0" smtClean="0"/>
          </a:p>
          <a:p>
            <a:r>
              <a:rPr lang="cs-CZ" sz="2400" dirty="0" smtClean="0"/>
              <a:t>8 </a:t>
            </a:r>
            <a:r>
              <a:rPr lang="cs-CZ" sz="2400" dirty="0"/>
              <a:t>cm, která svírá  s kratší stranou obdélníka úhel 63</a:t>
            </a:r>
            <a:r>
              <a:rPr lang="cs-CZ" sz="2400" dirty="0" smtClean="0"/>
              <a:t>°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724129" y="1418070"/>
                <a:ext cx="2502830" cy="2228687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 sin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  <a:ea typeface="Cambria Math"/>
                      </a:rPr>
                      <m:t>63</m:t>
                    </m:r>
                  </m:oMath>
                </a14:m>
                <a:r>
                  <a:rPr lang="cs-CZ" sz="2400" dirty="0" smtClean="0">
                    <a:sym typeface="Symbol"/>
                  </a:rPr>
                  <a:t>°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𝑎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8</m:t>
                        </m:r>
                      </m:den>
                    </m:f>
                  </m:oMath>
                </a14:m>
                <a:endParaRPr lang="cs-CZ" sz="2400" dirty="0" smtClean="0"/>
              </a:p>
              <a:p>
                <a:r>
                  <a:rPr lang="cs-CZ" sz="2400" dirty="0" smtClean="0"/>
                  <a:t>    0,891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𝑎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 smtClean="0"/>
                  <a:t>  /∙8 </a:t>
                </a:r>
              </a:p>
              <a:p>
                <a:r>
                  <a:rPr lang="cs-CZ" sz="2400" dirty="0" smtClean="0"/>
                  <a:t>  0,891∙8 = a</a:t>
                </a:r>
              </a:p>
              <a:p>
                <a:r>
                  <a:rPr lang="cs-CZ" sz="2400" dirty="0"/>
                  <a:t> </a:t>
                </a:r>
                <a:r>
                  <a:rPr lang="cs-CZ" sz="2400" dirty="0" smtClean="0"/>
                  <a:t>            a = 7,128    </a:t>
                </a:r>
              </a:p>
              <a:p>
                <a:r>
                  <a:rPr lang="cs-CZ" sz="2400" b="1" dirty="0" smtClean="0"/>
                  <a:t>             </a:t>
                </a:r>
                <a:r>
                  <a:rPr lang="cs-CZ" sz="2400" b="1" u="sng" dirty="0" smtClean="0"/>
                  <a:t>a </a:t>
                </a:r>
                <a:r>
                  <a:rPr lang="cs-CZ" sz="2400" b="1" u="sng" dirty="0" smtClean="0">
                    <a:sym typeface="Euclid Extra"/>
                  </a:rPr>
                  <a:t></a:t>
                </a:r>
                <a:r>
                  <a:rPr lang="cs-CZ" sz="2400" b="1" u="sng" dirty="0" smtClean="0"/>
                  <a:t> 7,1 cm</a:t>
                </a: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9" y="1418070"/>
                <a:ext cx="2502830" cy="2228687"/>
              </a:xfrm>
              <a:prstGeom prst="rect">
                <a:avLst/>
              </a:prstGeom>
              <a:blipFill rotWithShape="1">
                <a:blip r:embed="rId2"/>
                <a:stretch>
                  <a:fillRect r="-2190" b="-438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5343732" y="1454948"/>
            <a:ext cx="360633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724129" y="3628894"/>
                <a:ext cx="2502830" cy="226523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 cos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ea typeface="Cambria Math"/>
                      </a:rPr>
                      <m:t>63°</m:t>
                    </m:r>
                  </m:oMath>
                </a14:m>
                <a:r>
                  <a:rPr lang="cs-CZ" sz="2400" dirty="0" smtClean="0">
                    <a:sym typeface="Symbol"/>
                  </a:rPr>
                  <a:t> </a:t>
                </a:r>
                <a:r>
                  <a:rPr lang="cs-CZ" sz="2400" dirty="0">
                    <a:sym typeface="Symbol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𝑏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8</m:t>
                        </m:r>
                      </m:den>
                    </m:f>
                  </m:oMath>
                </a14:m>
                <a:endParaRPr lang="cs-CZ" sz="2400" dirty="0"/>
              </a:p>
              <a:p>
                <a:r>
                  <a:rPr lang="cs-CZ" sz="2400" dirty="0" smtClean="0"/>
                  <a:t>    0,454 </a:t>
                </a:r>
                <a:r>
                  <a:rPr lang="cs-CZ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𝑏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  <a:sym typeface="Symbol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/>
                  <a:t>  /</a:t>
                </a:r>
                <a:r>
                  <a:rPr lang="cs-CZ" sz="2400" dirty="0" smtClean="0"/>
                  <a:t>∙8 </a:t>
                </a:r>
                <a:endParaRPr lang="cs-CZ" sz="2400" dirty="0"/>
              </a:p>
              <a:p>
                <a:r>
                  <a:rPr lang="cs-CZ" sz="2400" dirty="0" smtClean="0"/>
                  <a:t>           b  </a:t>
                </a:r>
                <a:r>
                  <a:rPr lang="cs-CZ" sz="2400" dirty="0"/>
                  <a:t>= </a:t>
                </a:r>
                <a:r>
                  <a:rPr lang="cs-CZ" sz="2400" dirty="0" smtClean="0"/>
                  <a:t>8∙0,454   </a:t>
                </a:r>
                <a:endParaRPr lang="cs-CZ" sz="2400" dirty="0"/>
              </a:p>
              <a:p>
                <a:r>
                  <a:rPr lang="cs-CZ" sz="2400" b="1" dirty="0"/>
                  <a:t>            </a:t>
                </a:r>
                <a:r>
                  <a:rPr lang="cs-CZ" sz="2400" dirty="0" smtClean="0"/>
                  <a:t>b </a:t>
                </a:r>
                <a:r>
                  <a:rPr lang="cs-CZ" sz="2400" dirty="0"/>
                  <a:t>= </a:t>
                </a:r>
                <a:r>
                  <a:rPr lang="cs-CZ" sz="2400" dirty="0" smtClean="0"/>
                  <a:t>3,632</a:t>
                </a:r>
              </a:p>
              <a:p>
                <a:r>
                  <a:rPr lang="cs-CZ" sz="2400" dirty="0" smtClean="0"/>
                  <a:t>            </a:t>
                </a:r>
                <a:r>
                  <a:rPr lang="cs-CZ" sz="2400" b="1" u="sng" dirty="0" smtClean="0"/>
                  <a:t>b </a:t>
                </a:r>
                <a:r>
                  <a:rPr lang="cs-CZ" sz="2400" b="1" u="sng" dirty="0" smtClean="0">
                    <a:sym typeface="Euclid Extra"/>
                  </a:rPr>
                  <a:t></a:t>
                </a:r>
                <a:r>
                  <a:rPr lang="cs-CZ" sz="2400" b="1" u="sng" dirty="0" smtClean="0"/>
                  <a:t> 3,6 cm</a:t>
                </a:r>
                <a:endParaRPr lang="cs-CZ" sz="2400" b="1" u="sng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9" y="3628894"/>
                <a:ext cx="2502830" cy="2265236"/>
              </a:xfrm>
              <a:prstGeom prst="rect">
                <a:avLst/>
              </a:prstGeom>
              <a:blipFill rotWithShape="1">
                <a:blip r:embed="rId3"/>
                <a:stretch>
                  <a:fillRect l="-1217" r="-6569" b="-56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ovéPole 20"/>
          <p:cNvSpPr txBox="1"/>
          <p:nvPr/>
        </p:nvSpPr>
        <p:spPr>
          <a:xfrm>
            <a:off x="5323969" y="3689580"/>
            <a:ext cx="400160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grpSp>
        <p:nvGrpSpPr>
          <p:cNvPr id="54" name="Skupina 53"/>
          <p:cNvGrpSpPr/>
          <p:nvPr/>
        </p:nvGrpSpPr>
        <p:grpSpPr>
          <a:xfrm>
            <a:off x="845457" y="1547678"/>
            <a:ext cx="3498330" cy="1994550"/>
            <a:chOff x="1180375" y="1618343"/>
            <a:chExt cx="3498330" cy="1994550"/>
          </a:xfrm>
        </p:grpSpPr>
        <p:grpSp>
          <p:nvGrpSpPr>
            <p:cNvPr id="55" name="Skupina 54"/>
            <p:cNvGrpSpPr/>
            <p:nvPr/>
          </p:nvGrpSpPr>
          <p:grpSpPr>
            <a:xfrm>
              <a:off x="1180375" y="1650157"/>
              <a:ext cx="3498330" cy="1795103"/>
              <a:chOff x="1180375" y="1650157"/>
              <a:chExt cx="3498330" cy="1795103"/>
            </a:xfrm>
          </p:grpSpPr>
          <p:sp>
            <p:nvSpPr>
              <p:cNvPr id="65" name="Pravoúhlý trojúhelník 64"/>
              <p:cNvSpPr/>
              <p:nvPr/>
            </p:nvSpPr>
            <p:spPr>
              <a:xfrm>
                <a:off x="1592203" y="1954652"/>
                <a:ext cx="2618849" cy="1152114"/>
              </a:xfrm>
              <a:prstGeom prst="rtTriangle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cs-CZ" dirty="0"/>
              </a:p>
            </p:txBody>
          </p:sp>
          <p:sp>
            <p:nvSpPr>
              <p:cNvPr id="66" name="Oblouk 65"/>
              <p:cNvSpPr/>
              <p:nvPr/>
            </p:nvSpPr>
            <p:spPr>
              <a:xfrm rot="5869921">
                <a:off x="1328113" y="1739884"/>
                <a:ext cx="843148" cy="890058"/>
              </a:xfrm>
              <a:prstGeom prst="arc">
                <a:avLst>
                  <a:gd name="adj1" fmla="val 16200000"/>
                  <a:gd name="adj2" fmla="val 464911"/>
                </a:avLst>
              </a:prstGeom>
              <a:ln w="1905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cs-CZ"/>
              </a:p>
            </p:txBody>
          </p:sp>
          <p:sp>
            <p:nvSpPr>
              <p:cNvPr id="67" name="TextovéPole 7"/>
              <p:cNvSpPr txBox="1"/>
              <p:nvPr/>
            </p:nvSpPr>
            <p:spPr>
              <a:xfrm>
                <a:off x="1657092" y="2129455"/>
                <a:ext cx="853526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dirty="0" smtClean="0"/>
                  <a:t>63°</a:t>
                </a:r>
                <a:endParaRPr lang="cs-CZ" sz="2400" dirty="0"/>
              </a:p>
              <a:p>
                <a:endParaRPr lang="cs-CZ" sz="2400" dirty="0"/>
              </a:p>
            </p:txBody>
          </p:sp>
          <p:sp>
            <p:nvSpPr>
              <p:cNvPr id="68" name="TextovéPole 67"/>
              <p:cNvSpPr txBox="1"/>
              <p:nvPr/>
            </p:nvSpPr>
            <p:spPr>
              <a:xfrm>
                <a:off x="4211053" y="2983595"/>
                <a:ext cx="4676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dirty="0" smtClean="0"/>
                  <a:t>B</a:t>
                </a:r>
                <a:endParaRPr lang="cs-CZ" sz="2400" dirty="0"/>
              </a:p>
            </p:txBody>
          </p:sp>
          <p:sp>
            <p:nvSpPr>
              <p:cNvPr id="69" name="TextovéPole 68"/>
              <p:cNvSpPr txBox="1"/>
              <p:nvPr/>
            </p:nvSpPr>
            <p:spPr>
              <a:xfrm>
                <a:off x="1282969" y="1650157"/>
                <a:ext cx="3741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dirty="0" smtClean="0"/>
                  <a:t>D</a:t>
                </a:r>
                <a:endParaRPr lang="cs-CZ" sz="2400" dirty="0"/>
              </a:p>
            </p:txBody>
          </p:sp>
          <p:sp>
            <p:nvSpPr>
              <p:cNvPr id="70" name="TextovéPole 69"/>
              <p:cNvSpPr txBox="1"/>
              <p:nvPr/>
            </p:nvSpPr>
            <p:spPr>
              <a:xfrm>
                <a:off x="1180375" y="2971181"/>
                <a:ext cx="3741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cs-CZ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cs-CZ" sz="2400" dirty="0" smtClean="0"/>
                  <a:t>A</a:t>
                </a:r>
                <a:endParaRPr lang="cs-CZ" sz="2400" dirty="0"/>
              </a:p>
            </p:txBody>
          </p:sp>
        </p:grpSp>
        <p:sp>
          <p:nvSpPr>
            <p:cNvPr id="56" name="TextovéPole 55"/>
            <p:cNvSpPr txBox="1"/>
            <p:nvPr/>
          </p:nvSpPr>
          <p:spPr>
            <a:xfrm>
              <a:off x="3097750" y="2614263"/>
              <a:ext cx="4303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57" name="Oblouk 56"/>
            <p:cNvSpPr/>
            <p:nvPr/>
          </p:nvSpPr>
          <p:spPr>
            <a:xfrm>
              <a:off x="1311925" y="2808381"/>
              <a:ext cx="578954" cy="630942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8" name="TextovéPole 57"/>
            <p:cNvSpPr txBox="1"/>
            <p:nvPr/>
          </p:nvSpPr>
          <p:spPr>
            <a:xfrm>
              <a:off x="1558643" y="2729620"/>
              <a:ext cx="24651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∙</a:t>
              </a:r>
              <a:endParaRPr lang="cs-CZ" sz="2400" b="1" dirty="0"/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2594622" y="2080008"/>
              <a:ext cx="93346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8 cm</a:t>
              </a:r>
              <a:endParaRPr lang="cs-CZ" sz="2400" dirty="0"/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2339752" y="3151228"/>
              <a:ext cx="562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a</a:t>
              </a:r>
              <a:endParaRPr lang="cs-CZ" sz="2400" dirty="0"/>
            </a:p>
          </p:txBody>
        </p:sp>
        <p:sp>
          <p:nvSpPr>
            <p:cNvPr id="61" name="Pravoúhlý trojúhelník 60"/>
            <p:cNvSpPr/>
            <p:nvPr/>
          </p:nvSpPr>
          <p:spPr>
            <a:xfrm rot="10800000">
              <a:off x="1592202" y="1941112"/>
              <a:ext cx="2618849" cy="1133307"/>
            </a:xfrm>
            <a:prstGeom prst="rt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4168759" y="1618343"/>
              <a:ext cx="4676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C</a:t>
              </a:r>
              <a:endParaRPr lang="cs-CZ" sz="2400" dirty="0"/>
            </a:p>
          </p:txBody>
        </p:sp>
        <p:sp>
          <p:nvSpPr>
            <p:cNvPr id="63" name="TextovéPole 62"/>
            <p:cNvSpPr txBox="1"/>
            <p:nvPr/>
          </p:nvSpPr>
          <p:spPr>
            <a:xfrm>
              <a:off x="4221258" y="2310840"/>
              <a:ext cx="4574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b</a:t>
              </a:r>
              <a:endParaRPr lang="cs-CZ" sz="2400" dirty="0"/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1251361" y="2310840"/>
              <a:ext cx="4057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b</a:t>
              </a:r>
              <a:endParaRPr lang="cs-CZ" sz="2400" dirty="0"/>
            </a:p>
          </p:txBody>
        </p:sp>
      </p:grpSp>
      <p:sp>
        <p:nvSpPr>
          <p:cNvPr id="3" name="TextovéPole 2"/>
          <p:cNvSpPr txBox="1"/>
          <p:nvPr/>
        </p:nvSpPr>
        <p:spPr>
          <a:xfrm>
            <a:off x="472935" y="3639996"/>
            <a:ext cx="2094379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 = 2(a + b)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 = 2(7,1 + 3,6)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 = 2∙ 10,7</a:t>
            </a:r>
          </a:p>
          <a:p>
            <a:r>
              <a:rPr lang="cs-CZ" sz="2400" b="1" u="sng" dirty="0"/>
              <a:t>o</a:t>
            </a:r>
            <a:r>
              <a:rPr lang="cs-CZ" sz="2400" b="1" u="sng" dirty="0" smtClean="0"/>
              <a:t> = 21,4 cm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70764" y="3639996"/>
            <a:ext cx="1961275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= a ∙ b</a:t>
            </a:r>
          </a:p>
          <a:p>
            <a:r>
              <a:rPr lang="cs-CZ" sz="2400" dirty="0" smtClean="0"/>
              <a:t>S = 7,1 ∙ 3,6</a:t>
            </a:r>
          </a:p>
          <a:p>
            <a:r>
              <a:rPr lang="cs-CZ" sz="2400" dirty="0" smtClean="0"/>
              <a:t>S = 25,56</a:t>
            </a:r>
          </a:p>
          <a:p>
            <a:r>
              <a:rPr lang="cs-CZ" sz="2400" b="1" u="sng" dirty="0" smtClean="0"/>
              <a:t>S </a:t>
            </a:r>
            <a:r>
              <a:rPr lang="cs-CZ" sz="2400" b="1" u="sng" dirty="0" smtClean="0">
                <a:sym typeface="Euclid Extra"/>
              </a:rPr>
              <a:t> 25,6 cm</a:t>
            </a:r>
            <a:r>
              <a:rPr lang="cs-CZ" sz="2400" b="1" u="sng" baseline="30000" dirty="0" smtClean="0">
                <a:sym typeface="Euclid Extra"/>
              </a:rPr>
              <a:t>2</a:t>
            </a:r>
            <a:endParaRPr lang="cs-CZ" sz="2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1039" y="5317757"/>
            <a:ext cx="52630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Obvod daného obdélníka je asi 21,4 cm. Jeho obsah je asi 25,6 cm</a:t>
            </a:r>
            <a:r>
              <a:rPr lang="cs-CZ" sz="2400" b="1" baseline="30000" dirty="0" smtClean="0"/>
              <a:t>2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5890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2)Vypočtěte </a:t>
            </a:r>
            <a:r>
              <a:rPr lang="cs-CZ" sz="2400" dirty="0"/>
              <a:t>obvod a obsah </a:t>
            </a:r>
            <a:r>
              <a:rPr lang="cs-CZ" sz="2400" dirty="0" smtClean="0"/>
              <a:t>rovnoramenného </a:t>
            </a:r>
            <a:r>
              <a:rPr lang="cs-CZ" sz="2400" dirty="0"/>
              <a:t>trojúhelníku </a:t>
            </a:r>
            <a:r>
              <a:rPr lang="cs-CZ" sz="2400" dirty="0" smtClean="0"/>
              <a:t>ABV, ve kterém základna AB délky12 dm svírá s rameny úhel 52° 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201785" y="1862816"/>
                <a:ext cx="2227360" cy="1839734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  tg </a:t>
                </a:r>
                <a14:m>
                  <m:oMath xmlns:m="http://schemas.openxmlformats.org/officeDocument/2006/math">
                    <m:r>
                      <a:rPr lang="cs-CZ" sz="2000" b="0" i="0" smtClean="0">
                        <a:latin typeface="Cambria Math"/>
                        <a:ea typeface="Cambria Math"/>
                      </a:rPr>
                      <m:t>52</m:t>
                    </m:r>
                  </m:oMath>
                </a14:m>
                <a:r>
                  <a:rPr lang="cs-CZ" sz="2000" dirty="0" smtClean="0">
                    <a:sym typeface="Symbol"/>
                  </a:rPr>
                  <a:t>°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𝑣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6</m:t>
                        </m:r>
                      </m:den>
                    </m:f>
                  </m:oMath>
                </a14:m>
                <a:endParaRPr lang="cs-CZ" sz="2000" dirty="0" smtClean="0"/>
              </a:p>
              <a:p>
                <a:r>
                  <a:rPr lang="cs-CZ" sz="2000" dirty="0" smtClean="0">
                    <a:sym typeface="Symbol"/>
                  </a:rPr>
                  <a:t>     1,28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𝑣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sz="2000" dirty="0" smtClean="0"/>
                  <a:t>  / ∙ 6</a:t>
                </a:r>
              </a:p>
              <a:p>
                <a:r>
                  <a:rPr lang="cs-CZ" sz="2000" dirty="0" smtClean="0"/>
                  <a:t>   6∙1,28 = v</a:t>
                </a:r>
              </a:p>
              <a:p>
                <a:r>
                  <a:rPr lang="cs-CZ" sz="2000" dirty="0"/>
                  <a:t> </a:t>
                </a:r>
                <a:r>
                  <a:rPr lang="cs-CZ" sz="2000" dirty="0" smtClean="0"/>
                  <a:t>            v = 7,68    </a:t>
                </a:r>
              </a:p>
              <a:p>
                <a:r>
                  <a:rPr lang="cs-CZ" sz="2000" b="1" dirty="0" smtClean="0"/>
                  <a:t>             </a:t>
                </a:r>
                <a14:m>
                  <m:oMath xmlns:m="http://schemas.openxmlformats.org/officeDocument/2006/math">
                    <m:r>
                      <a:rPr lang="cs-CZ" sz="2000" b="1" i="0" u="sng" dirty="0" smtClean="0">
                        <a:latin typeface="Cambria Math"/>
                      </a:rPr>
                      <m:t>𝐯</m:t>
                    </m:r>
                    <m:r>
                      <a:rPr lang="cs-CZ" sz="2000" b="1" i="1" u="sng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000" b="1" u="sng" dirty="0" smtClean="0">
                    <a:sym typeface="Euclid Extra"/>
                  </a:rPr>
                  <a:t></a:t>
                </a:r>
                <a:r>
                  <a:rPr lang="cs-CZ" sz="2000" b="1" u="sng" dirty="0" smtClean="0"/>
                  <a:t> 7,7 dm</a:t>
                </a: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1785" y="1862816"/>
                <a:ext cx="2227360" cy="1839734"/>
              </a:xfrm>
              <a:prstGeom prst="rect">
                <a:avLst/>
              </a:prstGeom>
              <a:blipFill rotWithShape="1">
                <a:blip r:embed="rId2"/>
                <a:stretch>
                  <a:fillRect b="-56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756084" y="3934322"/>
                <a:ext cx="2686929" cy="2224391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          cos </a:t>
                </a:r>
                <a14:m>
                  <m:oMath xmlns:m="http://schemas.openxmlformats.org/officeDocument/2006/math">
                    <m:r>
                      <a:rPr lang="cs-CZ" sz="2000">
                        <a:latin typeface="Cambria Math"/>
                        <a:ea typeface="Cambria Math"/>
                      </a:rPr>
                      <m:t>5</m:t>
                    </m:r>
                    <m:r>
                      <a:rPr lang="cs-CZ" sz="2000" b="0" i="0" smtClean="0">
                        <a:latin typeface="Cambria Math"/>
                        <a:ea typeface="Cambria Math"/>
                      </a:rPr>
                      <m:t>2</m:t>
                    </m:r>
                  </m:oMath>
                </a14:m>
                <a:r>
                  <a:rPr lang="cs-CZ" sz="2000" dirty="0" smtClean="0">
                    <a:sym typeface="Symbol"/>
                  </a:rPr>
                  <a:t>° </a:t>
                </a:r>
                <a:r>
                  <a:rPr lang="cs-CZ" sz="2000" dirty="0">
                    <a:sym typeface="Symbol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6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𝑟</m:t>
                        </m:r>
                      </m:den>
                    </m:f>
                  </m:oMath>
                </a14:m>
                <a:endParaRPr lang="cs-CZ" sz="2000" dirty="0"/>
              </a:p>
              <a:p>
                <a:r>
                  <a:rPr lang="cs-CZ" sz="2000" dirty="0"/>
                  <a:t>      </a:t>
                </a:r>
                <a:r>
                  <a:rPr lang="cs-CZ" sz="2000" dirty="0" smtClean="0"/>
                  <a:t>0,6157 </a:t>
                </a:r>
                <a:r>
                  <a:rPr lang="cs-CZ" sz="20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6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sz="2000" dirty="0"/>
                  <a:t>  /</a:t>
                </a:r>
                <a:r>
                  <a:rPr lang="cs-CZ" sz="2000" dirty="0" smtClean="0"/>
                  <a:t>∙r </a:t>
                </a:r>
                <a:endParaRPr lang="cs-CZ" sz="2000" dirty="0"/>
              </a:p>
              <a:p>
                <a:r>
                  <a:rPr lang="cs-CZ" sz="2000" dirty="0" smtClean="0"/>
                  <a:t> 0,6157∙r </a:t>
                </a:r>
                <a:r>
                  <a:rPr lang="cs-CZ" sz="2000" dirty="0"/>
                  <a:t>= </a:t>
                </a:r>
                <a:r>
                  <a:rPr lang="cs-CZ" sz="2000" dirty="0" smtClean="0"/>
                  <a:t>6 / :0,6157</a:t>
                </a:r>
                <a:endParaRPr lang="cs-CZ" sz="2000" dirty="0"/>
              </a:p>
              <a:p>
                <a:r>
                  <a:rPr lang="cs-CZ" sz="2000" dirty="0"/>
                  <a:t>               </a:t>
                </a:r>
                <a:r>
                  <a:rPr lang="cs-CZ" sz="2000" dirty="0" smtClean="0"/>
                  <a:t>r  </a:t>
                </a:r>
                <a:r>
                  <a:rPr lang="cs-CZ" sz="2000" dirty="0"/>
                  <a:t>= </a:t>
                </a:r>
                <a:r>
                  <a:rPr lang="cs-CZ" sz="2000" dirty="0" smtClean="0"/>
                  <a:t>6:0,6157   </a:t>
                </a:r>
                <a:endParaRPr lang="cs-CZ" sz="2000" dirty="0"/>
              </a:p>
              <a:p>
                <a:r>
                  <a:rPr lang="cs-CZ" sz="2000" b="1" dirty="0"/>
                  <a:t>             </a:t>
                </a:r>
                <a:r>
                  <a:rPr lang="cs-CZ" sz="2000" b="1" dirty="0" smtClean="0"/>
                  <a:t>  </a:t>
                </a:r>
                <a:r>
                  <a:rPr lang="cs-CZ" sz="2000" dirty="0" smtClean="0"/>
                  <a:t>r </a:t>
                </a:r>
                <a:r>
                  <a:rPr lang="cs-CZ" sz="2000" dirty="0"/>
                  <a:t>= </a:t>
                </a:r>
                <a:r>
                  <a:rPr lang="cs-CZ" sz="2000" dirty="0" smtClean="0"/>
                  <a:t>9,74</a:t>
                </a:r>
              </a:p>
              <a:p>
                <a:r>
                  <a:rPr lang="cs-CZ" sz="2000" dirty="0" smtClean="0"/>
                  <a:t>               r</a:t>
                </a:r>
                <a:r>
                  <a:rPr lang="cs-CZ" sz="2000" b="1" u="sng" dirty="0" smtClean="0"/>
                  <a:t> </a:t>
                </a:r>
                <a:r>
                  <a:rPr lang="cs-CZ" sz="2000" b="1" u="sng" dirty="0" smtClean="0">
                    <a:sym typeface="Euclid Extra"/>
                  </a:rPr>
                  <a:t></a:t>
                </a:r>
                <a:r>
                  <a:rPr lang="cs-CZ" sz="2000" b="1" u="sng" dirty="0" smtClean="0"/>
                  <a:t> 9,7 dm</a:t>
                </a:r>
                <a:endParaRPr lang="cs-CZ" sz="2000" b="1" u="sng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6084" y="3934322"/>
                <a:ext cx="2686929" cy="2224391"/>
              </a:xfrm>
              <a:prstGeom prst="rect">
                <a:avLst/>
              </a:prstGeom>
              <a:blipFill rotWithShape="1">
                <a:blip r:embed="rId3"/>
                <a:stretch>
                  <a:fillRect l="-227" b="-27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8362" y="4238677"/>
                <a:ext cx="2663981" cy="101566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/>
                          </a:rPr>
                          <m:t>   </m:t>
                        </m:r>
                        <m:r>
                          <a:rPr lang="cs-CZ" sz="2000" i="1">
                            <a:latin typeface="Cambria Math"/>
                          </a:rPr>
                          <m:t>𝑜</m:t>
                        </m:r>
                      </m:e>
                      <m:sub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∆</m:t>
                        </m:r>
                      </m:sub>
                    </m:sSub>
                    <m:r>
                      <a:rPr lang="cs-CZ" sz="2000" i="1">
                        <a:latin typeface="Cambria Math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</a:rPr>
                      <m:t>𝑧</m:t>
                    </m:r>
                    <m:r>
                      <a:rPr lang="cs-CZ" sz="2000" b="0" i="1" smtClean="0">
                        <a:latin typeface="Cambria Math"/>
                      </a:rPr>
                      <m:t>+</m:t>
                    </m:r>
                    <m:r>
                      <a:rPr lang="cs-CZ" sz="2000" b="0" i="1" smtClean="0">
                        <a:latin typeface="Cambria Math"/>
                      </a:rPr>
                      <m:t>𝑟</m:t>
                    </m:r>
                    <m:r>
                      <a:rPr lang="cs-CZ" sz="2000" b="0" i="1" smtClean="0">
                        <a:latin typeface="Cambria Math"/>
                      </a:rPr>
                      <m:t>+</m:t>
                    </m:r>
                    <m:r>
                      <a:rPr lang="cs-CZ" sz="2000" b="0" i="1" smtClean="0">
                        <a:latin typeface="Cambria Math"/>
                      </a:rPr>
                      <m:t>𝑟</m:t>
                    </m:r>
                  </m:oMath>
                </a14:m>
                <a:r>
                  <a:rPr lang="cs-CZ" sz="2000" dirty="0" smtClean="0"/>
                  <a:t>    </a:t>
                </a:r>
                <a:endParaRPr lang="cs-CZ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i="1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∆</m:t>
                          </m:r>
                        </m:sub>
                      </m:sSub>
                      <m:r>
                        <a:rPr lang="cs-CZ" sz="2000" i="1">
                          <a:latin typeface="Cambria Math"/>
                        </a:rPr>
                        <m:t>=</m:t>
                      </m:r>
                      <m:r>
                        <a:rPr lang="cs-CZ" sz="2000" b="0" i="1" smtClean="0">
                          <a:latin typeface="Cambria Math"/>
                        </a:rPr>
                        <m:t>12+9,7+9,7 </m:t>
                      </m:r>
                    </m:oMath>
                  </m:oMathPara>
                </a14:m>
                <a:endParaRPr lang="cs-CZ" sz="2000" i="1" dirty="0" smtClean="0">
                  <a:latin typeface="Cambria Math"/>
                </a:endParaRPr>
              </a:p>
              <a:p>
                <a:r>
                  <a:rPr lang="cs-CZ" sz="2000" dirty="0" smtClean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 u="sng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1" i="1" u="sng">
                            <a:latin typeface="Cambria Math"/>
                          </a:rPr>
                          <m:t>𝒐</m:t>
                        </m:r>
                      </m:e>
                      <m:sub>
                        <m:r>
                          <a:rPr lang="cs-CZ" sz="2000" b="1" i="1" u="sng">
                            <a:latin typeface="Cambria Math"/>
                            <a:ea typeface="Cambria Math"/>
                          </a:rPr>
                          <m:t>∆ </m:t>
                        </m:r>
                      </m:sub>
                    </m:sSub>
                  </m:oMath>
                </a14:m>
                <a:r>
                  <a:rPr lang="cs-CZ" sz="2000" b="1" u="sng" dirty="0"/>
                  <a:t> </a:t>
                </a:r>
                <a:r>
                  <a:rPr lang="cs-CZ" sz="2000" b="1" u="sng" dirty="0">
                    <a:sym typeface="Euclid Extra"/>
                  </a:rPr>
                  <a:t> </a:t>
                </a:r>
                <a:r>
                  <a:rPr lang="cs-CZ" sz="2000" b="1" u="sng" dirty="0" smtClean="0">
                    <a:sym typeface="Euclid Extra"/>
                  </a:rPr>
                  <a:t>31,4 m</a:t>
                </a:r>
                <a:endParaRPr lang="cs-CZ" sz="2000" u="sng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62" y="4238677"/>
                <a:ext cx="2663981" cy="1015663"/>
              </a:xfrm>
              <a:prstGeom prst="rect">
                <a:avLst/>
              </a:prstGeom>
              <a:blipFill rotWithShape="1">
                <a:blip r:embed="rId4"/>
                <a:stretch>
                  <a:fillRect b="-1018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Skupina 24"/>
          <p:cNvGrpSpPr/>
          <p:nvPr/>
        </p:nvGrpSpPr>
        <p:grpSpPr>
          <a:xfrm>
            <a:off x="433399" y="1309535"/>
            <a:ext cx="2652062" cy="3127271"/>
            <a:chOff x="1994887" y="1660127"/>
            <a:chExt cx="2652062" cy="3492002"/>
          </a:xfrm>
        </p:grpSpPr>
        <p:grpSp>
          <p:nvGrpSpPr>
            <p:cNvPr id="34" name="Skupina 33"/>
            <p:cNvGrpSpPr/>
            <p:nvPr/>
          </p:nvGrpSpPr>
          <p:grpSpPr>
            <a:xfrm>
              <a:off x="1994887" y="1660127"/>
              <a:ext cx="2652062" cy="3492002"/>
              <a:chOff x="1991946" y="714298"/>
              <a:chExt cx="2994082" cy="4472511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3150700" y="4725144"/>
                <a:ext cx="9802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2400" dirty="0"/>
              </a:p>
            </p:txBody>
          </p:sp>
          <p:grpSp>
            <p:nvGrpSpPr>
              <p:cNvPr id="41" name="Skupina 40"/>
              <p:cNvGrpSpPr/>
              <p:nvPr/>
            </p:nvGrpSpPr>
            <p:grpSpPr>
              <a:xfrm rot="16200000">
                <a:off x="1575866" y="1130378"/>
                <a:ext cx="3826241" cy="2994082"/>
                <a:chOff x="1020528" y="1693928"/>
                <a:chExt cx="3826241" cy="2994082"/>
              </a:xfrm>
            </p:grpSpPr>
            <p:grpSp>
              <p:nvGrpSpPr>
                <p:cNvPr id="45" name="Skupina 44"/>
                <p:cNvGrpSpPr/>
                <p:nvPr/>
              </p:nvGrpSpPr>
              <p:grpSpPr>
                <a:xfrm>
                  <a:off x="1193533" y="1693928"/>
                  <a:ext cx="3653236" cy="2994082"/>
                  <a:chOff x="1193533" y="1693928"/>
                  <a:chExt cx="3653236" cy="2994082"/>
                </a:xfrm>
              </p:grpSpPr>
              <p:sp>
                <p:nvSpPr>
                  <p:cNvPr id="52" name="Pravoúhlý trojúhelník 51"/>
                  <p:cNvSpPr/>
                  <p:nvPr/>
                </p:nvSpPr>
                <p:spPr>
                  <a:xfrm>
                    <a:off x="1592202" y="1986397"/>
                    <a:ext cx="2618849" cy="1152114"/>
                  </a:xfrm>
                  <a:prstGeom prst="rtTriangle">
                    <a:avLst/>
                  </a:prstGeom>
                  <a:solidFill>
                    <a:schemeClr val="bg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cs-CZ" dirty="0"/>
                  </a:p>
                </p:txBody>
              </p:sp>
              <p:sp>
                <p:nvSpPr>
                  <p:cNvPr id="53" name="Oblouk 52"/>
                  <p:cNvSpPr/>
                  <p:nvPr/>
                </p:nvSpPr>
                <p:spPr>
                  <a:xfrm rot="5400000">
                    <a:off x="1396006" y="1750178"/>
                    <a:ext cx="895362" cy="1063522"/>
                  </a:xfrm>
                  <a:prstGeom prst="arc">
                    <a:avLst>
                      <a:gd name="adj1" fmla="val 16200000"/>
                      <a:gd name="adj2" fmla="val 1940828"/>
                    </a:avLst>
                  </a:prstGeom>
                  <a:ln w="19050">
                    <a:solidFill>
                      <a:schemeClr val="accent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cs-CZ"/>
                  </a:p>
                </p:txBody>
              </p:sp>
              <p:sp>
                <p:nvSpPr>
                  <p:cNvPr id="54" name="TextovéPole 7"/>
                  <p:cNvSpPr txBox="1"/>
                  <p:nvPr/>
                </p:nvSpPr>
                <p:spPr>
                  <a:xfrm rot="5400000">
                    <a:off x="1413101" y="2159672"/>
                    <a:ext cx="853526" cy="83099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sz="2400" dirty="0" smtClean="0"/>
                      <a:t>52°</a:t>
                    </a:r>
                    <a:endParaRPr lang="cs-CZ" sz="2400" dirty="0"/>
                  </a:p>
                  <a:p>
                    <a:endParaRPr lang="cs-CZ" sz="2400" dirty="0"/>
                  </a:p>
                </p:txBody>
              </p:sp>
              <p:sp>
                <p:nvSpPr>
                  <p:cNvPr id="55" name="TextovéPole 54"/>
                  <p:cNvSpPr txBox="1"/>
                  <p:nvPr/>
                </p:nvSpPr>
                <p:spPr>
                  <a:xfrm rot="5400000">
                    <a:off x="4382111" y="2920395"/>
                    <a:ext cx="467652" cy="46166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sz="2400" dirty="0" smtClean="0"/>
                      <a:t>V</a:t>
                    </a:r>
                    <a:endParaRPr lang="cs-CZ" sz="2400" dirty="0"/>
                  </a:p>
                </p:txBody>
              </p:sp>
              <p:sp>
                <p:nvSpPr>
                  <p:cNvPr id="56" name="TextovéPole 55"/>
                  <p:cNvSpPr txBox="1"/>
                  <p:nvPr/>
                </p:nvSpPr>
                <p:spPr>
                  <a:xfrm rot="5555670">
                    <a:off x="1282968" y="1650157"/>
                    <a:ext cx="374123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sz="2400" dirty="0" smtClean="0"/>
                      <a:t>A</a:t>
                    </a:r>
                    <a:endParaRPr lang="cs-CZ" sz="2400" dirty="0"/>
                  </a:p>
                </p:txBody>
              </p:sp>
              <p:sp>
                <p:nvSpPr>
                  <p:cNvPr id="57" name="TextovéPole 56"/>
                  <p:cNvSpPr txBox="1"/>
                  <p:nvPr/>
                </p:nvSpPr>
                <p:spPr>
                  <a:xfrm rot="5582136">
                    <a:off x="1237306" y="4270117"/>
                    <a:ext cx="37412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sz="2400" dirty="0" smtClean="0"/>
                      <a:t>B</a:t>
                    </a:r>
                    <a:endParaRPr lang="cs-CZ" sz="2400" dirty="0"/>
                  </a:p>
                </p:txBody>
              </p:sp>
            </p:grpSp>
            <p:sp>
              <p:nvSpPr>
                <p:cNvPr id="46" name="TextovéPole 45"/>
                <p:cNvSpPr txBox="1"/>
                <p:nvPr/>
              </p:nvSpPr>
              <p:spPr>
                <a:xfrm>
                  <a:off x="3097750" y="2614263"/>
                  <a:ext cx="43033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cs-CZ" dirty="0"/>
                </a:p>
              </p:txBody>
            </p:sp>
            <p:sp>
              <p:nvSpPr>
                <p:cNvPr id="47" name="Oblouk 46"/>
                <p:cNvSpPr/>
                <p:nvPr/>
              </p:nvSpPr>
              <p:spPr>
                <a:xfrm>
                  <a:off x="1311925" y="2808381"/>
                  <a:ext cx="578954" cy="630942"/>
                </a:xfrm>
                <a:prstGeom prst="arc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48" name="TextovéPole 47"/>
                <p:cNvSpPr txBox="1"/>
                <p:nvPr/>
              </p:nvSpPr>
              <p:spPr>
                <a:xfrm>
                  <a:off x="1558643" y="2729620"/>
                  <a:ext cx="2465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400" b="1" dirty="0" smtClean="0"/>
                    <a:t>∙</a:t>
                  </a:r>
                  <a:endParaRPr lang="cs-CZ" sz="2400" b="1" dirty="0"/>
                </a:p>
              </p:txBody>
            </p:sp>
            <p:sp>
              <p:nvSpPr>
                <p:cNvPr id="49" name="TextovéPole 48"/>
                <p:cNvSpPr txBox="1"/>
                <p:nvPr/>
              </p:nvSpPr>
              <p:spPr>
                <a:xfrm>
                  <a:off x="2594622" y="2080008"/>
                  <a:ext cx="93346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cs-CZ" sz="2400" dirty="0"/>
                </a:p>
              </p:txBody>
            </p:sp>
            <p:sp>
              <p:nvSpPr>
                <p:cNvPr id="50" name="TextovéPole 49"/>
                <p:cNvSpPr txBox="1"/>
                <p:nvPr/>
              </p:nvSpPr>
              <p:spPr>
                <a:xfrm>
                  <a:off x="2339752" y="3151228"/>
                  <a:ext cx="56248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400" dirty="0" smtClean="0"/>
                    <a:t>a</a:t>
                  </a:r>
                  <a:endParaRPr lang="cs-CZ" sz="2400" dirty="0"/>
                </a:p>
              </p:txBody>
            </p:sp>
            <p:sp>
              <p:nvSpPr>
                <p:cNvPr id="51" name="TextovéPole 50"/>
                <p:cNvSpPr txBox="1"/>
                <p:nvPr/>
              </p:nvSpPr>
              <p:spPr>
                <a:xfrm rot="5400000">
                  <a:off x="429429" y="2933185"/>
                  <a:ext cx="16438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400" dirty="0" smtClean="0"/>
                    <a:t>z =12 dm</a:t>
                  </a:r>
                  <a:endParaRPr lang="cs-CZ" sz="2400" dirty="0"/>
                </a:p>
              </p:txBody>
            </p:sp>
          </p:grpSp>
          <p:sp>
            <p:nvSpPr>
              <p:cNvPr id="42" name="Pravoúhlý trojúhelník 41"/>
              <p:cNvSpPr/>
              <p:nvPr/>
            </p:nvSpPr>
            <p:spPr>
              <a:xfrm>
                <a:off x="3462034" y="1333249"/>
                <a:ext cx="1239226" cy="2618850"/>
              </a:xfrm>
              <a:prstGeom prst="rt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3" name="TextovéPole 42"/>
              <p:cNvSpPr txBox="1"/>
              <p:nvPr/>
            </p:nvSpPr>
            <p:spPr>
              <a:xfrm>
                <a:off x="2457146" y="2432319"/>
                <a:ext cx="3034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r</a:t>
                </a:r>
                <a:endParaRPr lang="cs-CZ" sz="2400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4124349" y="2428002"/>
                <a:ext cx="4755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r</a:t>
                </a:r>
                <a:endParaRPr lang="cs-CZ" sz="2400" dirty="0"/>
              </a:p>
            </p:txBody>
          </p:sp>
        </p:grpSp>
        <p:sp>
          <p:nvSpPr>
            <p:cNvPr id="38" name="Oblouk 37"/>
            <p:cNvSpPr/>
            <p:nvPr/>
          </p:nvSpPr>
          <p:spPr>
            <a:xfrm rot="14694426">
              <a:off x="3660534" y="3537259"/>
              <a:ext cx="830134" cy="904126"/>
            </a:xfrm>
            <a:prstGeom prst="arc">
              <a:avLst>
                <a:gd name="adj1" fmla="val 16200000"/>
                <a:gd name="adj2" fmla="val 1055384"/>
              </a:avLst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677207" y="3758490"/>
              <a:ext cx="5975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rPr>
                <a:t>52</a:t>
              </a:r>
              <a:r>
                <a:rPr lang="cs-CZ" sz="2400" dirty="0" smtClean="0">
                  <a:ln>
                    <a:solidFill>
                      <a:schemeClr val="bg1"/>
                    </a:solidFill>
                  </a:ln>
                </a:rPr>
                <a:t>°</a:t>
              </a:r>
              <a:endParaRPr lang="cs-CZ" sz="2400" dirty="0">
                <a:ln>
                  <a:solidFill>
                    <a:schemeClr val="bg1"/>
                  </a:solidFill>
                </a:ln>
              </a:endParaRPr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3365797" y="1309536"/>
            <a:ext cx="1989806" cy="2725356"/>
            <a:chOff x="5636698" y="1731114"/>
            <a:chExt cx="1989806" cy="3022463"/>
          </a:xfrm>
        </p:grpSpPr>
        <p:sp>
          <p:nvSpPr>
            <p:cNvPr id="68" name="TextovéPole 67"/>
            <p:cNvSpPr txBox="1"/>
            <p:nvPr/>
          </p:nvSpPr>
          <p:spPr>
            <a:xfrm>
              <a:off x="7134468" y="2782686"/>
              <a:ext cx="492036" cy="46166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v</a:t>
              </a:r>
              <a:endParaRPr lang="cs-CZ" sz="2400" dirty="0"/>
            </a:p>
          </p:txBody>
        </p:sp>
        <p:sp>
          <p:nvSpPr>
            <p:cNvPr id="69" name="Pravoúhlý trojúhelník 68"/>
            <p:cNvSpPr/>
            <p:nvPr/>
          </p:nvSpPr>
          <p:spPr>
            <a:xfrm rot="16200000">
              <a:off x="5363650" y="2514877"/>
              <a:ext cx="2014441" cy="1238824"/>
            </a:xfrm>
            <a:prstGeom prst="rt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6842240" y="1731114"/>
              <a:ext cx="454935" cy="355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V</a:t>
              </a: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5793863" y="3758490"/>
              <a:ext cx="797992" cy="4345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52</a:t>
              </a:r>
              <a:r>
                <a:rPr lang="cs-CZ" sz="2400" dirty="0" smtClean="0"/>
                <a:t>°</a:t>
              </a:r>
              <a:endParaRPr lang="cs-CZ" sz="2400" dirty="0"/>
            </a:p>
          </p:txBody>
        </p:sp>
        <p:sp>
          <p:nvSpPr>
            <p:cNvPr id="72" name="Oblouk 71"/>
            <p:cNvSpPr/>
            <p:nvPr/>
          </p:nvSpPr>
          <p:spPr>
            <a:xfrm rot="16200000">
              <a:off x="6767615" y="3800784"/>
              <a:ext cx="445336" cy="613784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6762815" y="3836176"/>
              <a:ext cx="306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ln>
                    <a:solidFill>
                      <a:schemeClr val="tx1"/>
                    </a:solidFill>
                  </a:ln>
                </a:rPr>
                <a:t>∙</a:t>
              </a:r>
              <a:endParaRPr lang="cs-CZ" b="1" dirty="0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4" name="Oblouk 73"/>
            <p:cNvSpPr/>
            <p:nvPr/>
          </p:nvSpPr>
          <p:spPr>
            <a:xfrm>
              <a:off x="5636698" y="3698892"/>
              <a:ext cx="734172" cy="745931"/>
            </a:xfrm>
            <a:prstGeom prst="arc">
              <a:avLst>
                <a:gd name="adj1" fmla="val 16200000"/>
                <a:gd name="adj2" fmla="val 351518"/>
              </a:avLst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TextovéPole 74"/>
                <p:cNvSpPr txBox="1"/>
                <p:nvPr/>
              </p:nvSpPr>
              <p:spPr>
                <a:xfrm>
                  <a:off x="5752113" y="4205508"/>
                  <a:ext cx="1837496" cy="5480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𝑧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cs-CZ" sz="2400" dirty="0" smtClean="0"/>
                    <a:t> = 6 dm</a:t>
                  </a:r>
                  <a:endParaRPr lang="cs-CZ" sz="2400" dirty="0"/>
                </a:p>
              </p:txBody>
            </p:sp>
          </mc:Choice>
          <mc:Fallback xmlns="">
            <p:sp>
              <p:nvSpPr>
                <p:cNvPr id="75" name="TextovéPole 7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52113" y="4205508"/>
                  <a:ext cx="1837496" cy="548069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t="-1235" b="-2963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6" name="TextovéPole 75"/>
            <p:cNvSpPr txBox="1"/>
            <p:nvPr/>
          </p:nvSpPr>
          <p:spPr>
            <a:xfrm>
              <a:off x="5793864" y="2843866"/>
              <a:ext cx="398996" cy="46166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r</a:t>
              </a:r>
              <a:endParaRPr lang="cs-CZ" sz="2400" dirty="0"/>
            </a:p>
          </p:txBody>
        </p:sp>
      </p:grpSp>
      <p:sp>
        <p:nvSpPr>
          <p:cNvPr id="3" name="TextovéPole 2"/>
          <p:cNvSpPr txBox="1"/>
          <p:nvPr/>
        </p:nvSpPr>
        <p:spPr>
          <a:xfrm>
            <a:off x="3250041" y="4273088"/>
            <a:ext cx="2330245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S = z ∙ v : 2</a:t>
            </a:r>
          </a:p>
          <a:p>
            <a:r>
              <a:rPr lang="cs-CZ" sz="2000" dirty="0" smtClean="0"/>
              <a:t>   S =12 ∙ 7,7 : 2</a:t>
            </a:r>
          </a:p>
          <a:p>
            <a:r>
              <a:rPr lang="cs-CZ" sz="2000" dirty="0" smtClean="0"/>
              <a:t>   </a:t>
            </a:r>
            <a:r>
              <a:rPr lang="cs-CZ" sz="2000" b="1" u="sng" dirty="0" smtClean="0"/>
              <a:t>S = 46,2 dm</a:t>
            </a:r>
            <a:r>
              <a:rPr lang="cs-CZ" sz="2000" b="1" u="sng" baseline="30000" dirty="0" smtClean="0"/>
              <a:t>2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3813" y="5241066"/>
            <a:ext cx="52248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Daný rovnoramenný trojúhelník má obvod asi 31,4 dm, jeho obsah je asi 46,2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12173" y="2532484"/>
            <a:ext cx="287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426261" y="1379677"/>
            <a:ext cx="2654890" cy="27343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Obdélník 57"/>
          <p:cNvSpPr/>
          <p:nvPr/>
        </p:nvSpPr>
        <p:spPr>
          <a:xfrm>
            <a:off x="3365797" y="1463436"/>
            <a:ext cx="2208862" cy="27343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01785" y="1401507"/>
            <a:ext cx="1322543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Výpočet</a:t>
            </a:r>
            <a:r>
              <a:rPr lang="cs-CZ" sz="2400" dirty="0" smtClean="0"/>
              <a:t> </a:t>
            </a:r>
            <a:r>
              <a:rPr lang="cs-CZ" sz="2400" b="1" dirty="0" smtClean="0"/>
              <a:t>v</a:t>
            </a:r>
            <a:endParaRPr lang="cs-CZ" sz="2400" b="1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5762997" y="3482990"/>
            <a:ext cx="43187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</a:t>
            </a:r>
            <a:endParaRPr lang="cs-CZ" sz="2400" b="1" dirty="0"/>
          </a:p>
        </p:txBody>
      </p:sp>
      <p:sp>
        <p:nvSpPr>
          <p:cNvPr id="60" name="Obdélník 59"/>
          <p:cNvSpPr/>
          <p:nvPr/>
        </p:nvSpPr>
        <p:spPr>
          <a:xfrm>
            <a:off x="6194871" y="1309537"/>
            <a:ext cx="1473473" cy="553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bdélník 60"/>
          <p:cNvSpPr/>
          <p:nvPr/>
        </p:nvSpPr>
        <p:spPr>
          <a:xfrm>
            <a:off x="6194870" y="3333536"/>
            <a:ext cx="2342255" cy="4229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Obdélník 62"/>
          <p:cNvSpPr/>
          <p:nvPr/>
        </p:nvSpPr>
        <p:spPr>
          <a:xfrm>
            <a:off x="5725272" y="3431285"/>
            <a:ext cx="476513" cy="5536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4" name="Obdélník 63"/>
          <p:cNvSpPr/>
          <p:nvPr/>
        </p:nvSpPr>
        <p:spPr>
          <a:xfrm>
            <a:off x="5725271" y="3900054"/>
            <a:ext cx="2717741" cy="536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6194871" y="1862816"/>
            <a:ext cx="2248142" cy="450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6" name="Obdélník 65"/>
          <p:cNvSpPr/>
          <p:nvPr/>
        </p:nvSpPr>
        <p:spPr>
          <a:xfrm>
            <a:off x="6194871" y="2312905"/>
            <a:ext cx="1278462" cy="4162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7473333" y="2312905"/>
            <a:ext cx="969679" cy="45902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6084168" y="2729189"/>
            <a:ext cx="2344977" cy="4084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9" name="Obdélník 78"/>
          <p:cNvSpPr/>
          <p:nvPr/>
        </p:nvSpPr>
        <p:spPr>
          <a:xfrm>
            <a:off x="6211034" y="3099995"/>
            <a:ext cx="2208862" cy="2954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5740677" y="4389537"/>
            <a:ext cx="1625319" cy="4385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bdélník 80"/>
          <p:cNvSpPr/>
          <p:nvPr/>
        </p:nvSpPr>
        <p:spPr>
          <a:xfrm>
            <a:off x="5725271" y="4820933"/>
            <a:ext cx="1590194" cy="380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bdélník 81"/>
          <p:cNvSpPr/>
          <p:nvPr/>
        </p:nvSpPr>
        <p:spPr>
          <a:xfrm>
            <a:off x="7365997" y="4436806"/>
            <a:ext cx="1077016" cy="3841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bdélník 82"/>
          <p:cNvSpPr/>
          <p:nvPr/>
        </p:nvSpPr>
        <p:spPr>
          <a:xfrm>
            <a:off x="7315465" y="4828084"/>
            <a:ext cx="1221661" cy="412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bdélník 83"/>
          <p:cNvSpPr/>
          <p:nvPr/>
        </p:nvSpPr>
        <p:spPr>
          <a:xfrm>
            <a:off x="5753671" y="5168304"/>
            <a:ext cx="2689342" cy="246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bdélník 84"/>
          <p:cNvSpPr/>
          <p:nvPr/>
        </p:nvSpPr>
        <p:spPr>
          <a:xfrm>
            <a:off x="5725271" y="5414776"/>
            <a:ext cx="2752332" cy="3510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bdélník 85"/>
          <p:cNvSpPr/>
          <p:nvPr/>
        </p:nvSpPr>
        <p:spPr>
          <a:xfrm>
            <a:off x="5661969" y="5765874"/>
            <a:ext cx="2875157" cy="46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7" name="Obdélník 86"/>
          <p:cNvSpPr/>
          <p:nvPr/>
        </p:nvSpPr>
        <p:spPr>
          <a:xfrm>
            <a:off x="480347" y="4159426"/>
            <a:ext cx="2769693" cy="4602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bdélník 87"/>
          <p:cNvSpPr/>
          <p:nvPr/>
        </p:nvSpPr>
        <p:spPr>
          <a:xfrm>
            <a:off x="523814" y="4559709"/>
            <a:ext cx="2685726" cy="3074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bdélník 88"/>
          <p:cNvSpPr/>
          <p:nvPr/>
        </p:nvSpPr>
        <p:spPr>
          <a:xfrm>
            <a:off x="439846" y="4867132"/>
            <a:ext cx="2769693" cy="4244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Obdélník 89"/>
          <p:cNvSpPr/>
          <p:nvPr/>
        </p:nvSpPr>
        <p:spPr>
          <a:xfrm>
            <a:off x="3216430" y="4178428"/>
            <a:ext cx="2445539" cy="4244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1" name="Obdélník 90"/>
          <p:cNvSpPr/>
          <p:nvPr/>
        </p:nvSpPr>
        <p:spPr>
          <a:xfrm>
            <a:off x="3245022" y="4568715"/>
            <a:ext cx="2358229" cy="2984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2" name="Obdélník 91"/>
          <p:cNvSpPr/>
          <p:nvPr/>
        </p:nvSpPr>
        <p:spPr>
          <a:xfrm>
            <a:off x="3192343" y="4866683"/>
            <a:ext cx="2410908" cy="424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3" name="Obdélník 92"/>
          <p:cNvSpPr/>
          <p:nvPr/>
        </p:nvSpPr>
        <p:spPr>
          <a:xfrm>
            <a:off x="574591" y="5333581"/>
            <a:ext cx="4534994" cy="11078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81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8" grpId="0" animBg="1"/>
      <p:bldP spid="60" grpId="0" animBg="1"/>
      <p:bldP spid="61" grpId="0" animBg="1"/>
      <p:bldP spid="63" grpId="0" animBg="1"/>
      <p:bldP spid="64" grpId="0" animBg="1"/>
      <p:bldP spid="65" grpId="0" animBg="1"/>
      <p:bldP spid="6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2)Vypočtěte </a:t>
            </a:r>
            <a:r>
              <a:rPr lang="cs-CZ" sz="2400" dirty="0"/>
              <a:t>obvod a obsah </a:t>
            </a:r>
            <a:r>
              <a:rPr lang="cs-CZ" sz="2400" dirty="0" smtClean="0"/>
              <a:t>rovnoramenného </a:t>
            </a:r>
            <a:r>
              <a:rPr lang="cs-CZ" sz="2400" dirty="0"/>
              <a:t>trojúhelníku </a:t>
            </a:r>
            <a:r>
              <a:rPr lang="cs-CZ" sz="2400" dirty="0" smtClean="0"/>
              <a:t>ABV, ve kterém základna AB délky12 dm svírá s rameny úhel 52° 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191619" y="1863172"/>
                <a:ext cx="2227360" cy="1839734"/>
              </a:xfrm>
              <a:prstGeom prst="rect">
                <a:avLst/>
              </a:prstGeom>
              <a:solidFill>
                <a:schemeClr val="accent4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  tg </a:t>
                </a:r>
                <a14:m>
                  <m:oMath xmlns:m="http://schemas.openxmlformats.org/officeDocument/2006/math">
                    <m:r>
                      <a:rPr lang="cs-CZ" sz="2000" b="0" i="0" smtClean="0">
                        <a:latin typeface="Cambria Math"/>
                        <a:ea typeface="Cambria Math"/>
                      </a:rPr>
                      <m:t>52</m:t>
                    </m:r>
                  </m:oMath>
                </a14:m>
                <a:r>
                  <a:rPr lang="cs-CZ" sz="2000" dirty="0" smtClean="0">
                    <a:sym typeface="Symbol"/>
                  </a:rPr>
                  <a:t>°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𝑣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6</m:t>
                        </m:r>
                      </m:den>
                    </m:f>
                  </m:oMath>
                </a14:m>
                <a:endParaRPr lang="cs-CZ" sz="2000" dirty="0" smtClean="0"/>
              </a:p>
              <a:p>
                <a:r>
                  <a:rPr lang="cs-CZ" sz="2000" dirty="0" smtClean="0">
                    <a:sym typeface="Symbol"/>
                  </a:rPr>
                  <a:t>     1,28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𝑣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sz="2000" dirty="0" smtClean="0"/>
                  <a:t>  / ∙ 6</a:t>
                </a:r>
              </a:p>
              <a:p>
                <a:r>
                  <a:rPr lang="cs-CZ" sz="2000" dirty="0" smtClean="0"/>
                  <a:t>   6∙1,28 = v</a:t>
                </a:r>
              </a:p>
              <a:p>
                <a:r>
                  <a:rPr lang="cs-CZ" sz="2000" dirty="0"/>
                  <a:t> </a:t>
                </a:r>
                <a:r>
                  <a:rPr lang="cs-CZ" sz="2000" dirty="0" smtClean="0"/>
                  <a:t>            v = 7,68    </a:t>
                </a:r>
              </a:p>
              <a:p>
                <a:r>
                  <a:rPr lang="cs-CZ" sz="2000" b="1" dirty="0" smtClean="0"/>
                  <a:t>             </a:t>
                </a:r>
                <a14:m>
                  <m:oMath xmlns:m="http://schemas.openxmlformats.org/officeDocument/2006/math">
                    <m:r>
                      <a:rPr lang="cs-CZ" sz="2000" b="1" i="0" u="sng" dirty="0" smtClean="0">
                        <a:latin typeface="Cambria Math"/>
                      </a:rPr>
                      <m:t>𝐯</m:t>
                    </m:r>
                    <m:r>
                      <a:rPr lang="cs-CZ" sz="2000" b="1" i="1" u="sng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000" b="1" u="sng" dirty="0" smtClean="0">
                    <a:sym typeface="Euclid Extra"/>
                  </a:rPr>
                  <a:t></a:t>
                </a:r>
                <a:r>
                  <a:rPr lang="cs-CZ" sz="2000" b="1" u="sng" dirty="0" smtClean="0"/>
                  <a:t> 7,7 dm</a:t>
                </a: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1619" y="1863172"/>
                <a:ext cx="2227360" cy="1839734"/>
              </a:xfrm>
              <a:prstGeom prst="rect">
                <a:avLst/>
              </a:prstGeom>
              <a:blipFill rotWithShape="1">
                <a:blip r:embed="rId2"/>
                <a:stretch>
                  <a:fillRect b="-564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756084" y="3934322"/>
                <a:ext cx="2686929" cy="2224391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          cos </a:t>
                </a:r>
                <a14:m>
                  <m:oMath xmlns:m="http://schemas.openxmlformats.org/officeDocument/2006/math">
                    <m:r>
                      <a:rPr lang="cs-CZ" sz="2000">
                        <a:latin typeface="Cambria Math"/>
                        <a:ea typeface="Cambria Math"/>
                      </a:rPr>
                      <m:t>5</m:t>
                    </m:r>
                    <m:r>
                      <a:rPr lang="cs-CZ" sz="2000" b="0" i="0" smtClean="0">
                        <a:latin typeface="Cambria Math"/>
                        <a:ea typeface="Cambria Math"/>
                      </a:rPr>
                      <m:t>2</m:t>
                    </m:r>
                  </m:oMath>
                </a14:m>
                <a:r>
                  <a:rPr lang="cs-CZ" sz="2000" dirty="0" smtClean="0">
                    <a:sym typeface="Symbol"/>
                  </a:rPr>
                  <a:t>° </a:t>
                </a:r>
                <a:r>
                  <a:rPr lang="cs-CZ" sz="2000" dirty="0">
                    <a:sym typeface="Symbol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6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𝑟</m:t>
                        </m:r>
                      </m:den>
                    </m:f>
                  </m:oMath>
                </a14:m>
                <a:endParaRPr lang="cs-CZ" sz="2000" dirty="0"/>
              </a:p>
              <a:p>
                <a:r>
                  <a:rPr lang="cs-CZ" sz="2000" dirty="0"/>
                  <a:t>      </a:t>
                </a:r>
                <a:r>
                  <a:rPr lang="cs-CZ" sz="2000" dirty="0" smtClean="0"/>
                  <a:t>0,6157 </a:t>
                </a:r>
                <a:r>
                  <a:rPr lang="cs-CZ" sz="20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>
                            <a:latin typeface="Cambria Math"/>
                            <a:sym typeface="Symbol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6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sym typeface="Symbol"/>
                          </a:rPr>
                          <m:t>𝑟</m:t>
                        </m:r>
                      </m:den>
                    </m:f>
                  </m:oMath>
                </a14:m>
                <a:r>
                  <a:rPr lang="cs-CZ" sz="2000" dirty="0"/>
                  <a:t>  /</a:t>
                </a:r>
                <a:r>
                  <a:rPr lang="cs-CZ" sz="2000" dirty="0" smtClean="0"/>
                  <a:t>∙r </a:t>
                </a:r>
                <a:endParaRPr lang="cs-CZ" sz="2000" dirty="0"/>
              </a:p>
              <a:p>
                <a:r>
                  <a:rPr lang="cs-CZ" sz="2000" dirty="0" smtClean="0"/>
                  <a:t> 0,6157∙r </a:t>
                </a:r>
                <a:r>
                  <a:rPr lang="cs-CZ" sz="2000" dirty="0"/>
                  <a:t>= </a:t>
                </a:r>
                <a:r>
                  <a:rPr lang="cs-CZ" sz="2000" dirty="0" smtClean="0"/>
                  <a:t>6 / :0,6157</a:t>
                </a:r>
                <a:endParaRPr lang="cs-CZ" sz="2000" dirty="0"/>
              </a:p>
              <a:p>
                <a:r>
                  <a:rPr lang="cs-CZ" sz="2000" dirty="0"/>
                  <a:t>               </a:t>
                </a:r>
                <a:r>
                  <a:rPr lang="cs-CZ" sz="2000" dirty="0" smtClean="0"/>
                  <a:t>r  </a:t>
                </a:r>
                <a:r>
                  <a:rPr lang="cs-CZ" sz="2000" dirty="0"/>
                  <a:t>= </a:t>
                </a:r>
                <a:r>
                  <a:rPr lang="cs-CZ" sz="2000" dirty="0" smtClean="0"/>
                  <a:t>6:0,6157   </a:t>
                </a:r>
                <a:endParaRPr lang="cs-CZ" sz="2000" dirty="0"/>
              </a:p>
              <a:p>
                <a:r>
                  <a:rPr lang="cs-CZ" sz="2000" b="1" dirty="0"/>
                  <a:t>             </a:t>
                </a:r>
                <a:r>
                  <a:rPr lang="cs-CZ" sz="2000" b="1" dirty="0" smtClean="0"/>
                  <a:t>  </a:t>
                </a:r>
                <a:r>
                  <a:rPr lang="cs-CZ" sz="2000" dirty="0" smtClean="0"/>
                  <a:t>r </a:t>
                </a:r>
                <a:r>
                  <a:rPr lang="cs-CZ" sz="2000" dirty="0"/>
                  <a:t>= </a:t>
                </a:r>
                <a:r>
                  <a:rPr lang="cs-CZ" sz="2000" dirty="0" smtClean="0"/>
                  <a:t>9,74</a:t>
                </a:r>
              </a:p>
              <a:p>
                <a:r>
                  <a:rPr lang="cs-CZ" sz="2000" dirty="0" smtClean="0"/>
                  <a:t>               r</a:t>
                </a:r>
                <a:r>
                  <a:rPr lang="cs-CZ" sz="2000" b="1" u="sng" dirty="0" smtClean="0"/>
                  <a:t> </a:t>
                </a:r>
                <a:r>
                  <a:rPr lang="cs-CZ" sz="2000" b="1" u="sng" dirty="0" smtClean="0">
                    <a:sym typeface="Euclid Extra"/>
                  </a:rPr>
                  <a:t></a:t>
                </a:r>
                <a:r>
                  <a:rPr lang="cs-CZ" sz="2000" b="1" u="sng" dirty="0" smtClean="0"/>
                  <a:t> 9,7 dm</a:t>
                </a:r>
                <a:endParaRPr lang="cs-CZ" sz="2000" b="1" u="sng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6084" y="3934322"/>
                <a:ext cx="2686929" cy="2224391"/>
              </a:xfrm>
              <a:prstGeom prst="rect">
                <a:avLst/>
              </a:prstGeom>
              <a:blipFill rotWithShape="1">
                <a:blip r:embed="rId3"/>
                <a:stretch>
                  <a:fillRect l="-227" b="-27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28362" y="4238677"/>
                <a:ext cx="2663981" cy="1015663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0" i="1" smtClean="0">
                            <a:latin typeface="Cambria Math"/>
                          </a:rPr>
                          <m:t>   </m:t>
                        </m:r>
                        <m:r>
                          <a:rPr lang="cs-CZ" sz="2000" i="1">
                            <a:latin typeface="Cambria Math"/>
                          </a:rPr>
                          <m:t>𝑜</m:t>
                        </m:r>
                      </m:e>
                      <m:sub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∆</m:t>
                        </m:r>
                      </m:sub>
                    </m:sSub>
                    <m:r>
                      <a:rPr lang="cs-CZ" sz="2000" i="1">
                        <a:latin typeface="Cambria Math"/>
                      </a:rPr>
                      <m:t>=</m:t>
                    </m:r>
                    <m:r>
                      <a:rPr lang="cs-CZ" sz="2000" b="0" i="1" smtClean="0">
                        <a:latin typeface="Cambria Math"/>
                      </a:rPr>
                      <m:t>𝑧</m:t>
                    </m:r>
                    <m:r>
                      <a:rPr lang="cs-CZ" sz="2000" b="0" i="1" smtClean="0">
                        <a:latin typeface="Cambria Math"/>
                      </a:rPr>
                      <m:t>+</m:t>
                    </m:r>
                    <m:r>
                      <a:rPr lang="cs-CZ" sz="2000" b="0" i="1" smtClean="0">
                        <a:latin typeface="Cambria Math"/>
                      </a:rPr>
                      <m:t>𝑟</m:t>
                    </m:r>
                    <m:r>
                      <a:rPr lang="cs-CZ" sz="2000" b="0" i="1" smtClean="0">
                        <a:latin typeface="Cambria Math"/>
                      </a:rPr>
                      <m:t>+</m:t>
                    </m:r>
                    <m:r>
                      <a:rPr lang="cs-CZ" sz="2000" b="0" i="1" smtClean="0">
                        <a:latin typeface="Cambria Math"/>
                      </a:rPr>
                      <m:t>𝑟</m:t>
                    </m:r>
                  </m:oMath>
                </a14:m>
                <a:r>
                  <a:rPr lang="cs-CZ" sz="2000" dirty="0" smtClean="0"/>
                  <a:t>    </a:t>
                </a:r>
                <a:endParaRPr lang="cs-CZ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0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000" i="1">
                              <a:latin typeface="Cambria Math"/>
                            </a:rPr>
                            <m:t>𝑜</m:t>
                          </m:r>
                        </m:e>
                        <m:sub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∆</m:t>
                          </m:r>
                        </m:sub>
                      </m:sSub>
                      <m:r>
                        <a:rPr lang="cs-CZ" sz="2000" i="1">
                          <a:latin typeface="Cambria Math"/>
                        </a:rPr>
                        <m:t>=</m:t>
                      </m:r>
                      <m:r>
                        <a:rPr lang="cs-CZ" sz="2000" b="0" i="1" smtClean="0">
                          <a:latin typeface="Cambria Math"/>
                        </a:rPr>
                        <m:t>12+9,7+9,7 </m:t>
                      </m:r>
                    </m:oMath>
                  </m:oMathPara>
                </a14:m>
                <a:endParaRPr lang="cs-CZ" sz="2000" i="1" dirty="0" smtClean="0">
                  <a:latin typeface="Cambria Math"/>
                </a:endParaRPr>
              </a:p>
              <a:p>
                <a:r>
                  <a:rPr lang="cs-CZ" sz="2000" dirty="0" smtClean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000" b="1" i="1" u="sng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000" b="1" i="1" u="sng">
                            <a:latin typeface="Cambria Math"/>
                          </a:rPr>
                          <m:t>𝒐</m:t>
                        </m:r>
                      </m:e>
                      <m:sub>
                        <m:r>
                          <a:rPr lang="cs-CZ" sz="2000" b="1" i="1" u="sng">
                            <a:latin typeface="Cambria Math"/>
                            <a:ea typeface="Cambria Math"/>
                          </a:rPr>
                          <m:t>∆ </m:t>
                        </m:r>
                      </m:sub>
                    </m:sSub>
                  </m:oMath>
                </a14:m>
                <a:r>
                  <a:rPr lang="cs-CZ" sz="2000" b="1" u="sng" dirty="0"/>
                  <a:t> </a:t>
                </a:r>
                <a:r>
                  <a:rPr lang="cs-CZ" sz="2000" b="1" u="sng" dirty="0">
                    <a:sym typeface="Euclid Extra"/>
                  </a:rPr>
                  <a:t> </a:t>
                </a:r>
                <a:r>
                  <a:rPr lang="cs-CZ" sz="2000" b="1" u="sng" dirty="0" smtClean="0">
                    <a:sym typeface="Euclid Extra"/>
                  </a:rPr>
                  <a:t>31,4 m</a:t>
                </a:r>
                <a:endParaRPr lang="cs-CZ" sz="2000" u="sng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62" y="4238677"/>
                <a:ext cx="2663981" cy="1015663"/>
              </a:xfrm>
              <a:prstGeom prst="rect">
                <a:avLst/>
              </a:prstGeom>
              <a:blipFill rotWithShape="1">
                <a:blip r:embed="rId4"/>
                <a:stretch>
                  <a:fillRect b="-1018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5" name="Skupina 24"/>
          <p:cNvGrpSpPr/>
          <p:nvPr/>
        </p:nvGrpSpPr>
        <p:grpSpPr>
          <a:xfrm>
            <a:off x="433399" y="1309535"/>
            <a:ext cx="2652062" cy="3127271"/>
            <a:chOff x="1994887" y="1660127"/>
            <a:chExt cx="2652062" cy="3492002"/>
          </a:xfrm>
        </p:grpSpPr>
        <p:grpSp>
          <p:nvGrpSpPr>
            <p:cNvPr id="34" name="Skupina 33"/>
            <p:cNvGrpSpPr/>
            <p:nvPr/>
          </p:nvGrpSpPr>
          <p:grpSpPr>
            <a:xfrm>
              <a:off x="1994887" y="1660127"/>
              <a:ext cx="2652062" cy="3492002"/>
              <a:chOff x="1991946" y="714298"/>
              <a:chExt cx="2994082" cy="4472511"/>
            </a:xfrm>
          </p:grpSpPr>
          <p:sp>
            <p:nvSpPr>
              <p:cNvPr id="40" name="TextovéPole 39"/>
              <p:cNvSpPr txBox="1"/>
              <p:nvPr/>
            </p:nvSpPr>
            <p:spPr>
              <a:xfrm>
                <a:off x="3150700" y="4725144"/>
                <a:ext cx="98024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cs-CZ" sz="2400" dirty="0"/>
              </a:p>
            </p:txBody>
          </p:sp>
          <p:grpSp>
            <p:nvGrpSpPr>
              <p:cNvPr id="41" name="Skupina 40"/>
              <p:cNvGrpSpPr/>
              <p:nvPr/>
            </p:nvGrpSpPr>
            <p:grpSpPr>
              <a:xfrm rot="16200000">
                <a:off x="1575866" y="1130378"/>
                <a:ext cx="3826241" cy="2994082"/>
                <a:chOff x="1020528" y="1693928"/>
                <a:chExt cx="3826241" cy="2994082"/>
              </a:xfrm>
            </p:grpSpPr>
            <p:grpSp>
              <p:nvGrpSpPr>
                <p:cNvPr id="45" name="Skupina 44"/>
                <p:cNvGrpSpPr/>
                <p:nvPr/>
              </p:nvGrpSpPr>
              <p:grpSpPr>
                <a:xfrm>
                  <a:off x="1193533" y="1693928"/>
                  <a:ext cx="3653236" cy="2994082"/>
                  <a:chOff x="1193533" y="1693928"/>
                  <a:chExt cx="3653236" cy="2994082"/>
                </a:xfrm>
              </p:grpSpPr>
              <p:sp>
                <p:nvSpPr>
                  <p:cNvPr id="52" name="Pravoúhlý trojúhelník 51"/>
                  <p:cNvSpPr/>
                  <p:nvPr/>
                </p:nvSpPr>
                <p:spPr>
                  <a:xfrm>
                    <a:off x="1592202" y="1986397"/>
                    <a:ext cx="2618849" cy="1152114"/>
                  </a:xfrm>
                  <a:prstGeom prst="rtTriangle">
                    <a:avLst/>
                  </a:prstGeom>
                  <a:solidFill>
                    <a:schemeClr val="bg1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cs-CZ" dirty="0"/>
                  </a:p>
                </p:txBody>
              </p:sp>
              <p:sp>
                <p:nvSpPr>
                  <p:cNvPr id="53" name="Oblouk 52"/>
                  <p:cNvSpPr/>
                  <p:nvPr/>
                </p:nvSpPr>
                <p:spPr>
                  <a:xfrm rot="5400000">
                    <a:off x="1396006" y="1750178"/>
                    <a:ext cx="895362" cy="1063522"/>
                  </a:xfrm>
                  <a:prstGeom prst="arc">
                    <a:avLst>
                      <a:gd name="adj1" fmla="val 16200000"/>
                      <a:gd name="adj2" fmla="val 1940828"/>
                    </a:avLst>
                  </a:prstGeom>
                  <a:ln w="19050">
                    <a:solidFill>
                      <a:schemeClr val="accent1">
                        <a:lumMod val="50000"/>
                      </a:schemeClr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cs-CZ"/>
                  </a:p>
                </p:txBody>
              </p:sp>
              <p:sp>
                <p:nvSpPr>
                  <p:cNvPr id="54" name="TextovéPole 7"/>
                  <p:cNvSpPr txBox="1"/>
                  <p:nvPr/>
                </p:nvSpPr>
                <p:spPr>
                  <a:xfrm rot="5400000">
                    <a:off x="1413101" y="2159672"/>
                    <a:ext cx="853526" cy="83099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sz="2400" dirty="0" smtClean="0"/>
                      <a:t>52°</a:t>
                    </a:r>
                    <a:endParaRPr lang="cs-CZ" sz="2400" dirty="0"/>
                  </a:p>
                  <a:p>
                    <a:endParaRPr lang="cs-CZ" sz="2400" dirty="0"/>
                  </a:p>
                </p:txBody>
              </p:sp>
              <p:sp>
                <p:nvSpPr>
                  <p:cNvPr id="55" name="TextovéPole 54"/>
                  <p:cNvSpPr txBox="1"/>
                  <p:nvPr/>
                </p:nvSpPr>
                <p:spPr>
                  <a:xfrm rot="5400000">
                    <a:off x="4382111" y="2920395"/>
                    <a:ext cx="467652" cy="46166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sz="2400" dirty="0" smtClean="0"/>
                      <a:t>V</a:t>
                    </a:r>
                    <a:endParaRPr lang="cs-CZ" sz="2400" dirty="0"/>
                  </a:p>
                </p:txBody>
              </p:sp>
              <p:sp>
                <p:nvSpPr>
                  <p:cNvPr id="56" name="TextovéPole 55"/>
                  <p:cNvSpPr txBox="1"/>
                  <p:nvPr/>
                </p:nvSpPr>
                <p:spPr>
                  <a:xfrm rot="5555670">
                    <a:off x="1282968" y="1650157"/>
                    <a:ext cx="374123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sz="2400" dirty="0" smtClean="0"/>
                      <a:t>A</a:t>
                    </a:r>
                    <a:endParaRPr lang="cs-CZ" sz="2400" dirty="0"/>
                  </a:p>
                </p:txBody>
              </p:sp>
              <p:sp>
                <p:nvSpPr>
                  <p:cNvPr id="57" name="TextovéPole 56"/>
                  <p:cNvSpPr txBox="1"/>
                  <p:nvPr/>
                </p:nvSpPr>
                <p:spPr>
                  <a:xfrm rot="5582136">
                    <a:off x="1237306" y="4270117"/>
                    <a:ext cx="37412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>
                    <a:defPPr>
                      <a:defRPr lang="cs-CZ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r>
                      <a:rPr lang="cs-CZ" sz="2400" dirty="0" smtClean="0"/>
                      <a:t>B</a:t>
                    </a:r>
                    <a:endParaRPr lang="cs-CZ" sz="2400" dirty="0"/>
                  </a:p>
                </p:txBody>
              </p:sp>
            </p:grpSp>
            <p:sp>
              <p:nvSpPr>
                <p:cNvPr id="46" name="TextovéPole 45"/>
                <p:cNvSpPr txBox="1"/>
                <p:nvPr/>
              </p:nvSpPr>
              <p:spPr>
                <a:xfrm>
                  <a:off x="3097750" y="2614263"/>
                  <a:ext cx="43033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cs-CZ" dirty="0"/>
                </a:p>
              </p:txBody>
            </p:sp>
            <p:sp>
              <p:nvSpPr>
                <p:cNvPr id="47" name="Oblouk 46"/>
                <p:cNvSpPr/>
                <p:nvPr/>
              </p:nvSpPr>
              <p:spPr>
                <a:xfrm>
                  <a:off x="1311925" y="2808381"/>
                  <a:ext cx="578954" cy="630942"/>
                </a:xfrm>
                <a:prstGeom prst="arc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48" name="TextovéPole 47"/>
                <p:cNvSpPr txBox="1"/>
                <p:nvPr/>
              </p:nvSpPr>
              <p:spPr>
                <a:xfrm>
                  <a:off x="1558643" y="2729620"/>
                  <a:ext cx="24651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400" b="1" dirty="0" smtClean="0"/>
                    <a:t>∙</a:t>
                  </a:r>
                  <a:endParaRPr lang="cs-CZ" sz="2400" b="1" dirty="0"/>
                </a:p>
              </p:txBody>
            </p:sp>
            <p:sp>
              <p:nvSpPr>
                <p:cNvPr id="49" name="TextovéPole 48"/>
                <p:cNvSpPr txBox="1"/>
                <p:nvPr/>
              </p:nvSpPr>
              <p:spPr>
                <a:xfrm>
                  <a:off x="2594622" y="2080008"/>
                  <a:ext cx="93346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endParaRPr lang="cs-CZ" sz="2400" dirty="0"/>
                </a:p>
              </p:txBody>
            </p:sp>
            <p:sp>
              <p:nvSpPr>
                <p:cNvPr id="50" name="TextovéPole 49"/>
                <p:cNvSpPr txBox="1"/>
                <p:nvPr/>
              </p:nvSpPr>
              <p:spPr>
                <a:xfrm>
                  <a:off x="2339752" y="3151228"/>
                  <a:ext cx="562480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400" dirty="0" smtClean="0"/>
                    <a:t>a</a:t>
                  </a:r>
                  <a:endParaRPr lang="cs-CZ" sz="2400" dirty="0"/>
                </a:p>
              </p:txBody>
            </p:sp>
            <p:sp>
              <p:nvSpPr>
                <p:cNvPr id="51" name="TextovéPole 50"/>
                <p:cNvSpPr txBox="1"/>
                <p:nvPr/>
              </p:nvSpPr>
              <p:spPr>
                <a:xfrm rot="5400000">
                  <a:off x="429429" y="2933185"/>
                  <a:ext cx="16438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sz="2400" dirty="0" smtClean="0"/>
                    <a:t>z =12 dm</a:t>
                  </a:r>
                  <a:endParaRPr lang="cs-CZ" sz="2400" dirty="0"/>
                </a:p>
              </p:txBody>
            </p:sp>
          </p:grpSp>
          <p:sp>
            <p:nvSpPr>
              <p:cNvPr id="42" name="Pravoúhlý trojúhelník 41"/>
              <p:cNvSpPr/>
              <p:nvPr/>
            </p:nvSpPr>
            <p:spPr>
              <a:xfrm>
                <a:off x="3462034" y="1333249"/>
                <a:ext cx="1239226" cy="2618850"/>
              </a:xfrm>
              <a:prstGeom prst="rt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3" name="TextovéPole 42"/>
              <p:cNvSpPr txBox="1"/>
              <p:nvPr/>
            </p:nvSpPr>
            <p:spPr>
              <a:xfrm>
                <a:off x="2457146" y="2432319"/>
                <a:ext cx="3034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r</a:t>
                </a:r>
                <a:endParaRPr lang="cs-CZ" sz="2400" dirty="0"/>
              </a:p>
            </p:txBody>
          </p:sp>
          <p:sp>
            <p:nvSpPr>
              <p:cNvPr id="44" name="TextovéPole 43"/>
              <p:cNvSpPr txBox="1"/>
              <p:nvPr/>
            </p:nvSpPr>
            <p:spPr>
              <a:xfrm>
                <a:off x="4124349" y="2428002"/>
                <a:ext cx="4755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/>
                  <a:t>r</a:t>
                </a:r>
                <a:endParaRPr lang="cs-CZ" sz="2400" dirty="0"/>
              </a:p>
            </p:txBody>
          </p:sp>
        </p:grpSp>
        <p:sp>
          <p:nvSpPr>
            <p:cNvPr id="38" name="Oblouk 37"/>
            <p:cNvSpPr/>
            <p:nvPr/>
          </p:nvSpPr>
          <p:spPr>
            <a:xfrm rot="14694426">
              <a:off x="3660534" y="3537259"/>
              <a:ext cx="830134" cy="904126"/>
            </a:xfrm>
            <a:prstGeom prst="arc">
              <a:avLst>
                <a:gd name="adj1" fmla="val 16200000"/>
                <a:gd name="adj2" fmla="val 1055384"/>
              </a:avLst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677207" y="3758490"/>
              <a:ext cx="597556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n>
                    <a:solidFill>
                      <a:schemeClr val="bg1"/>
                    </a:solidFill>
                  </a:ln>
                  <a:solidFill>
                    <a:schemeClr val="bg1"/>
                  </a:solidFill>
                </a:rPr>
                <a:t>52</a:t>
              </a:r>
              <a:r>
                <a:rPr lang="cs-CZ" sz="2400" dirty="0" smtClean="0">
                  <a:ln>
                    <a:solidFill>
                      <a:schemeClr val="bg1"/>
                    </a:solidFill>
                  </a:ln>
                </a:rPr>
                <a:t>°</a:t>
              </a:r>
              <a:endParaRPr lang="cs-CZ" sz="2400" dirty="0">
                <a:ln>
                  <a:solidFill>
                    <a:schemeClr val="bg1"/>
                  </a:solidFill>
                </a:ln>
              </a:endParaRPr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3365797" y="1309536"/>
            <a:ext cx="1989806" cy="2725356"/>
            <a:chOff x="5636698" y="1731114"/>
            <a:chExt cx="1989806" cy="3022463"/>
          </a:xfrm>
        </p:grpSpPr>
        <p:sp>
          <p:nvSpPr>
            <p:cNvPr id="68" name="TextovéPole 67"/>
            <p:cNvSpPr txBox="1"/>
            <p:nvPr/>
          </p:nvSpPr>
          <p:spPr>
            <a:xfrm>
              <a:off x="7134468" y="2782686"/>
              <a:ext cx="492036" cy="461665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v</a:t>
              </a:r>
              <a:endParaRPr lang="cs-CZ" sz="2400" dirty="0"/>
            </a:p>
          </p:txBody>
        </p:sp>
        <p:sp>
          <p:nvSpPr>
            <p:cNvPr id="69" name="Pravoúhlý trojúhelník 68"/>
            <p:cNvSpPr/>
            <p:nvPr/>
          </p:nvSpPr>
          <p:spPr>
            <a:xfrm rot="16200000">
              <a:off x="5363650" y="2514877"/>
              <a:ext cx="2014441" cy="1238824"/>
            </a:xfrm>
            <a:prstGeom prst="rt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6842240" y="1731114"/>
              <a:ext cx="454935" cy="3551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V</a:t>
              </a: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5793863" y="3758490"/>
              <a:ext cx="797992" cy="4345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52</a:t>
              </a:r>
              <a:r>
                <a:rPr lang="cs-CZ" sz="2400" dirty="0" smtClean="0"/>
                <a:t>°</a:t>
              </a:r>
              <a:endParaRPr lang="cs-CZ" sz="2400" dirty="0"/>
            </a:p>
          </p:txBody>
        </p:sp>
        <p:sp>
          <p:nvSpPr>
            <p:cNvPr id="72" name="Oblouk 71"/>
            <p:cNvSpPr/>
            <p:nvPr/>
          </p:nvSpPr>
          <p:spPr>
            <a:xfrm rot="16200000">
              <a:off x="6767615" y="3800784"/>
              <a:ext cx="445336" cy="613784"/>
            </a:xfrm>
            <a:prstGeom prst="arc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6762815" y="3836176"/>
              <a:ext cx="3068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dirty="0" smtClean="0">
                  <a:ln>
                    <a:solidFill>
                      <a:schemeClr val="tx1"/>
                    </a:solidFill>
                  </a:ln>
                </a:rPr>
                <a:t>∙</a:t>
              </a:r>
              <a:endParaRPr lang="cs-CZ" b="1" dirty="0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4" name="Oblouk 73"/>
            <p:cNvSpPr/>
            <p:nvPr/>
          </p:nvSpPr>
          <p:spPr>
            <a:xfrm>
              <a:off x="5636698" y="3698892"/>
              <a:ext cx="734172" cy="745931"/>
            </a:xfrm>
            <a:prstGeom prst="arc">
              <a:avLst>
                <a:gd name="adj1" fmla="val 16200000"/>
                <a:gd name="adj2" fmla="val 351518"/>
              </a:avLst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5" name="TextovéPole 74"/>
                <p:cNvSpPr txBox="1"/>
                <p:nvPr/>
              </p:nvSpPr>
              <p:spPr>
                <a:xfrm>
                  <a:off x="5752113" y="4205508"/>
                  <a:ext cx="1837496" cy="54806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f>
                        <m:fPr>
                          <m:ctrlPr>
                            <a:rPr lang="cs-CZ" sz="2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𝑧</m:t>
                          </m:r>
                        </m:num>
                        <m:den>
                          <m:r>
                            <a:rPr lang="cs-CZ" sz="24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a14:m>
                  <a:r>
                    <a:rPr lang="cs-CZ" sz="2400" dirty="0" smtClean="0"/>
                    <a:t> = 6 dm</a:t>
                  </a:r>
                  <a:endParaRPr lang="cs-CZ" sz="2400" dirty="0"/>
                </a:p>
              </p:txBody>
            </p:sp>
          </mc:Choice>
          <mc:Fallback xmlns="">
            <p:sp>
              <p:nvSpPr>
                <p:cNvPr id="75" name="TextovéPole 7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52113" y="4205508"/>
                  <a:ext cx="1837496" cy="548069"/>
                </a:xfrm>
                <a:prstGeom prst="rect">
                  <a:avLst/>
                </a:prstGeom>
                <a:blipFill rotWithShape="1">
                  <a:blip r:embed="rId5"/>
                  <a:stretch>
                    <a:fillRect t="-1235" b="-2963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6" name="TextovéPole 75"/>
            <p:cNvSpPr txBox="1"/>
            <p:nvPr/>
          </p:nvSpPr>
          <p:spPr>
            <a:xfrm>
              <a:off x="5793864" y="2843866"/>
              <a:ext cx="398996" cy="46166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r</a:t>
              </a:r>
              <a:endParaRPr lang="cs-CZ" sz="2400" dirty="0"/>
            </a:p>
          </p:txBody>
        </p:sp>
      </p:grpSp>
      <p:sp>
        <p:nvSpPr>
          <p:cNvPr id="3" name="TextovéPole 2"/>
          <p:cNvSpPr txBox="1"/>
          <p:nvPr/>
        </p:nvSpPr>
        <p:spPr>
          <a:xfrm>
            <a:off x="3250041" y="4273088"/>
            <a:ext cx="2330245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  S = z ∙ v : 2</a:t>
            </a:r>
          </a:p>
          <a:p>
            <a:r>
              <a:rPr lang="cs-CZ" sz="2000" dirty="0" smtClean="0"/>
              <a:t>   S =12 ∙ 7,7 : 2</a:t>
            </a:r>
          </a:p>
          <a:p>
            <a:r>
              <a:rPr lang="cs-CZ" sz="2000" dirty="0" smtClean="0"/>
              <a:t>   </a:t>
            </a:r>
            <a:r>
              <a:rPr lang="cs-CZ" sz="2000" b="1" u="sng" dirty="0" smtClean="0"/>
              <a:t>S = 46,2 dm</a:t>
            </a:r>
            <a:r>
              <a:rPr lang="cs-CZ" sz="2000" b="1" u="sng" baseline="30000" dirty="0" smtClean="0"/>
              <a:t>2</a:t>
            </a:r>
            <a:endParaRPr lang="cs-CZ" sz="2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3813" y="5241066"/>
            <a:ext cx="52248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Daný rovnoramenný trojúhelník má obvod asi 31,4 dm, jeho obsah je asi 46,2 dm</a:t>
            </a:r>
            <a:r>
              <a:rPr lang="cs-CZ" sz="2400" baseline="30000" dirty="0" smtClean="0"/>
              <a:t>2</a:t>
            </a:r>
            <a:endParaRPr lang="cs-CZ" sz="2400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6201785" y="1435734"/>
            <a:ext cx="1322543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Výpočet</a:t>
            </a:r>
            <a:r>
              <a:rPr lang="cs-CZ" sz="2400" dirty="0" smtClean="0"/>
              <a:t> </a:t>
            </a:r>
            <a:r>
              <a:rPr lang="cs-CZ" sz="2400" b="1" dirty="0" smtClean="0"/>
              <a:t>v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69911" y="3462133"/>
            <a:ext cx="43187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75256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534</TotalTime>
  <Words>834</Words>
  <Application>Microsoft Office PowerPoint</Application>
  <PresentationFormat>Předvádění na obrazovce (4:3)</PresentationFormat>
  <Paragraphs>157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  </vt:lpstr>
      <vt:lpstr>Prezentace aplikace PowerPoint</vt:lpstr>
      <vt:lpstr>Užití goniometrických funkcí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Užití goniometrických funkcí</dc:title>
  <dc:creator>mrkackovav</dc:creator>
  <cp:lastModifiedBy>mrkackovav</cp:lastModifiedBy>
  <cp:revision>58</cp:revision>
  <dcterms:created xsi:type="dcterms:W3CDTF">2013-03-24T20:08:43Z</dcterms:created>
  <dcterms:modified xsi:type="dcterms:W3CDTF">2013-06-27T06:36:11Z</dcterms:modified>
</cp:coreProperties>
</file>