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57" r:id="rId3"/>
    <p:sldId id="268" r:id="rId4"/>
    <p:sldId id="269" r:id="rId5"/>
    <p:sldId id="267" r:id="rId6"/>
    <p:sldId id="271" r:id="rId7"/>
    <p:sldId id="272" r:id="rId8"/>
    <p:sldId id="273" r:id="rId9"/>
    <p:sldId id="274" r:id="rId10"/>
    <p:sldId id="270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7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2740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6179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464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2416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3908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8066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6097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883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mailto:oznacenischranky@pocitac.cz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slide" Target="slide7.xml"/><Relationship Id="rId4" Type="http://schemas.openxmlformats.org/officeDocument/2006/relationships/slide" Target="slid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8514515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VY_32_INOVACE_08B_15_Sítě_internet2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12. 6. 2013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v</a:t>
            </a:r>
            <a:r>
              <a:rPr lang="cs-CZ" sz="1800" dirty="0" smtClean="0">
                <a:latin typeface="Calibri" pitchFamily="34" charset="0"/>
              </a:rPr>
              <a:t>ysvětlení pojmů týkajících se Internetu a </a:t>
            </a:r>
            <a:r>
              <a:rPr lang="cs-CZ" sz="1800" dirty="0">
                <a:latin typeface="Calibri" pitchFamily="34" charset="0"/>
              </a:rPr>
              <a:t>je připraven 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teorii </a:t>
            </a:r>
            <a:r>
              <a:rPr lang="cs-CZ" sz="1800" dirty="0" smtClean="0">
                <a:latin typeface="Calibri" pitchFamily="34" charset="0"/>
              </a:rPr>
              <a:t>a </a:t>
            </a:r>
            <a:r>
              <a:rPr lang="cs-CZ" sz="1800" dirty="0">
                <a:latin typeface="Calibri" pitchFamily="34" charset="0"/>
              </a:rPr>
              <a:t>je doplňována výkladem učitele. 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Další část prezentace se věnuje </a:t>
            </a:r>
            <a:r>
              <a:rPr lang="cs-CZ" sz="1800" dirty="0" smtClean="0">
                <a:latin typeface="Calibri" pitchFamily="34" charset="0"/>
              </a:rPr>
              <a:t>procvičování nových pojmů s využitím kvízu, kde si žáci volí otázku pomocí el. pera a mohou stejným způsobem provézt kontrolu správné odpovědi.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V poslední části prezentace </a:t>
            </a:r>
            <a:r>
              <a:rPr lang="cs-CZ" sz="1800" dirty="0" smtClean="0">
                <a:latin typeface="Calibri" pitchFamily="34" charset="0"/>
              </a:rPr>
              <a:t>je zadán studentům domácí úkol, na který odpovídají prostřednictvím </a:t>
            </a:r>
            <a:r>
              <a:rPr lang="cs-CZ" sz="1800" dirty="0" err="1" smtClean="0">
                <a:latin typeface="Calibri" pitchFamily="34" charset="0"/>
              </a:rPr>
              <a:t>iTŘÍDY</a:t>
            </a:r>
            <a:r>
              <a:rPr lang="cs-CZ" sz="1800" dirty="0" smtClean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Služby Internetu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WWW</a:t>
            </a:r>
            <a:r>
              <a:rPr lang="cs-CZ" dirty="0" smtClean="0"/>
              <a:t> – webové stránky</a:t>
            </a:r>
          </a:p>
          <a:p>
            <a:r>
              <a:rPr lang="cs-CZ" b="1" dirty="0" smtClean="0"/>
              <a:t>E-mail</a:t>
            </a:r>
            <a:r>
              <a:rPr lang="cs-CZ" dirty="0" smtClean="0"/>
              <a:t> – elektronická pošta</a:t>
            </a:r>
          </a:p>
          <a:p>
            <a:r>
              <a:rPr lang="cs-CZ" b="1" dirty="0" smtClean="0"/>
              <a:t>FTP</a:t>
            </a:r>
            <a:r>
              <a:rPr lang="cs-CZ" dirty="0" smtClean="0"/>
              <a:t> </a:t>
            </a:r>
            <a:r>
              <a:rPr lang="cs-CZ" dirty="0"/>
              <a:t>– přenos </a:t>
            </a:r>
            <a:r>
              <a:rPr lang="cs-CZ" dirty="0" smtClean="0"/>
              <a:t>souborů</a:t>
            </a:r>
          </a:p>
          <a:p>
            <a:r>
              <a:rPr lang="cs-CZ" b="1" dirty="0" smtClean="0"/>
              <a:t>Komunikace</a:t>
            </a:r>
          </a:p>
          <a:p>
            <a:pPr lvl="1"/>
            <a:r>
              <a:rPr lang="cs-CZ" sz="2000" b="1" dirty="0" smtClean="0"/>
              <a:t>IM </a:t>
            </a:r>
            <a:r>
              <a:rPr lang="cs-CZ" sz="2000" dirty="0" smtClean="0"/>
              <a:t>(Instant </a:t>
            </a:r>
            <a:r>
              <a:rPr lang="cs-CZ" sz="2000" dirty="0" err="1" smtClean="0"/>
              <a:t>messaging</a:t>
            </a:r>
            <a:r>
              <a:rPr lang="cs-CZ" sz="2000" dirty="0" smtClean="0"/>
              <a:t>) – komunikace v reálném čase</a:t>
            </a:r>
          </a:p>
          <a:p>
            <a:pPr lvl="1"/>
            <a:r>
              <a:rPr lang="cs-CZ" sz="2000" b="1" dirty="0" err="1" smtClean="0"/>
              <a:t>VoIP</a:t>
            </a:r>
            <a:r>
              <a:rPr lang="cs-CZ" sz="2000" b="1" dirty="0" smtClean="0"/>
              <a:t> </a:t>
            </a:r>
            <a:r>
              <a:rPr lang="cs-CZ" sz="2000" dirty="0" smtClean="0"/>
              <a:t>(IP telefonie) - telefonování přes Internet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24116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Služby Internetu - WWW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Corbel" pitchFamily="34" charset="0"/>
              </a:rPr>
              <a:t>WWW </a:t>
            </a:r>
            <a:r>
              <a:rPr lang="cs-CZ" b="1" dirty="0">
                <a:latin typeface="Corbel" pitchFamily="34" charset="0"/>
              </a:rPr>
              <a:t>(</a:t>
            </a:r>
            <a:r>
              <a:rPr lang="cs-CZ" b="1" dirty="0" err="1">
                <a:latin typeface="Corbel" pitchFamily="34" charset="0"/>
              </a:rPr>
              <a:t>World</a:t>
            </a:r>
            <a:r>
              <a:rPr lang="cs-CZ" b="1" dirty="0">
                <a:latin typeface="Corbel" pitchFamily="34" charset="0"/>
              </a:rPr>
              <a:t> </a:t>
            </a:r>
            <a:r>
              <a:rPr lang="cs-CZ" b="1" dirty="0" err="1">
                <a:latin typeface="Corbel" pitchFamily="34" charset="0"/>
              </a:rPr>
              <a:t>Wide</a:t>
            </a:r>
            <a:r>
              <a:rPr lang="cs-CZ" b="1" dirty="0">
                <a:latin typeface="Corbel" pitchFamily="34" charset="0"/>
              </a:rPr>
              <a:t> </a:t>
            </a:r>
            <a:r>
              <a:rPr lang="cs-CZ" b="1" dirty="0" smtClean="0">
                <a:latin typeface="Corbel" pitchFamily="34" charset="0"/>
              </a:rPr>
              <a:t>Web - c</a:t>
            </a:r>
            <a:r>
              <a:rPr lang="cs-CZ" sz="2200" dirty="0" smtClean="0"/>
              <a:t>elosvětová pavučina</a:t>
            </a:r>
            <a:r>
              <a:rPr lang="cs-CZ" b="1" dirty="0" smtClean="0">
                <a:latin typeface="Corbel" pitchFamily="34" charset="0"/>
              </a:rPr>
              <a:t>) </a:t>
            </a:r>
            <a:r>
              <a:rPr lang="cs-CZ" dirty="0">
                <a:latin typeface="Corbel" pitchFamily="34" charset="0"/>
              </a:rPr>
              <a:t>– </a:t>
            </a:r>
            <a:r>
              <a:rPr lang="cs-CZ" dirty="0" smtClean="0">
                <a:latin typeface="Corbel" pitchFamily="34" charset="0"/>
              </a:rPr>
              <a:t>systém </a:t>
            </a:r>
            <a:r>
              <a:rPr lang="cs-CZ" dirty="0">
                <a:latin typeface="Corbel" pitchFamily="34" charset="0"/>
              </a:rPr>
              <a:t>pro práci </a:t>
            </a:r>
            <a:r>
              <a:rPr lang="cs-CZ" dirty="0" smtClean="0">
                <a:latin typeface="Corbel" pitchFamily="34" charset="0"/>
              </a:rPr>
              <a:t>s hypertextovými dokumenty</a:t>
            </a:r>
          </a:p>
          <a:p>
            <a:r>
              <a:rPr lang="cs-CZ" b="1" dirty="0" smtClean="0">
                <a:latin typeface="Corbel" pitchFamily="34" charset="0"/>
              </a:rPr>
              <a:t>Hypertext</a:t>
            </a:r>
            <a:r>
              <a:rPr lang="cs-CZ" dirty="0" smtClean="0">
                <a:latin typeface="Corbel" pitchFamily="34" charset="0"/>
              </a:rPr>
              <a:t> - strukturovaný elektronický text, obsahující odkazy na jiné texty, obrázky, zvuky, animace, videa</a:t>
            </a:r>
          </a:p>
          <a:p>
            <a:r>
              <a:rPr lang="cs-CZ" b="1" dirty="0" err="1" smtClean="0">
                <a:latin typeface="Corbel" pitchFamily="34" charset="0"/>
              </a:rPr>
              <a:t>Hyperlink</a:t>
            </a:r>
            <a:r>
              <a:rPr lang="cs-CZ" b="1" dirty="0" smtClean="0">
                <a:latin typeface="Corbel" pitchFamily="34" charset="0"/>
              </a:rPr>
              <a:t> - </a:t>
            </a:r>
            <a:r>
              <a:rPr lang="cs-CZ" dirty="0" smtClean="0">
                <a:latin typeface="Corbel" pitchFamily="34" charset="0"/>
              </a:rPr>
              <a:t>odkaz na URL adresu</a:t>
            </a:r>
          </a:p>
          <a:p>
            <a:r>
              <a:rPr lang="cs-CZ" b="1" dirty="0" smtClean="0">
                <a:latin typeface="Corbel" pitchFamily="34" charset="0"/>
              </a:rPr>
              <a:t>Browser</a:t>
            </a:r>
            <a:r>
              <a:rPr lang="cs-CZ" dirty="0" smtClean="0">
                <a:latin typeface="Corbel" pitchFamily="34" charset="0"/>
              </a:rPr>
              <a:t> </a:t>
            </a:r>
            <a:r>
              <a:rPr lang="cs-CZ" dirty="0">
                <a:latin typeface="Corbel" pitchFamily="34" charset="0"/>
              </a:rPr>
              <a:t>- </a:t>
            </a:r>
            <a:r>
              <a:rPr lang="cs-CZ" dirty="0" smtClean="0">
                <a:latin typeface="Corbel" pitchFamily="34" charset="0"/>
              </a:rPr>
              <a:t>internetový prohlížeč. </a:t>
            </a:r>
            <a:br>
              <a:rPr lang="cs-CZ" dirty="0" smtClean="0">
                <a:latin typeface="Corbel" pitchFamily="34" charset="0"/>
              </a:rPr>
            </a:br>
            <a:r>
              <a:rPr lang="cs-CZ" dirty="0" smtClean="0">
                <a:latin typeface="Corbel" pitchFamily="34" charset="0"/>
              </a:rPr>
              <a:t>Program na zobrazování webových stránek. </a:t>
            </a:r>
            <a:br>
              <a:rPr lang="cs-CZ" dirty="0" smtClean="0">
                <a:latin typeface="Corbel" pitchFamily="34" charset="0"/>
              </a:rPr>
            </a:br>
            <a:r>
              <a:rPr lang="cs-CZ" dirty="0" smtClean="0">
                <a:latin typeface="Corbel" pitchFamily="34" charset="0"/>
              </a:rPr>
              <a:t>Internet </a:t>
            </a:r>
            <a:r>
              <a:rPr lang="cs-CZ" dirty="0">
                <a:latin typeface="Corbel" pitchFamily="34" charset="0"/>
              </a:rPr>
              <a:t>Explorer, Google Chrome, </a:t>
            </a:r>
            <a:r>
              <a:rPr lang="cs-CZ" dirty="0" smtClean="0">
                <a:latin typeface="Corbel" pitchFamily="34" charset="0"/>
              </a:rPr>
              <a:t> </a:t>
            </a:r>
            <a:r>
              <a:rPr lang="cs-CZ" dirty="0" err="1">
                <a:latin typeface="Corbel" pitchFamily="34" charset="0"/>
              </a:rPr>
              <a:t>Firefox</a:t>
            </a:r>
            <a:r>
              <a:rPr lang="cs-CZ" dirty="0">
                <a:latin typeface="Corbel" pitchFamily="34" charset="0"/>
              </a:rPr>
              <a:t>, Opera, </a:t>
            </a:r>
            <a:r>
              <a:rPr lang="cs-CZ" dirty="0" smtClean="0">
                <a:latin typeface="Corbel" pitchFamily="34" charset="0"/>
              </a:rPr>
              <a:t>Safari.</a:t>
            </a:r>
          </a:p>
          <a:p>
            <a:r>
              <a:rPr lang="cs-CZ" b="1" dirty="0">
                <a:latin typeface="Corbel" pitchFamily="34" charset="0"/>
              </a:rPr>
              <a:t>HTTP</a:t>
            </a:r>
            <a:r>
              <a:rPr lang="cs-CZ" dirty="0">
                <a:latin typeface="Corbel" pitchFamily="34" charset="0"/>
              </a:rPr>
              <a:t> (hypertext transfer </a:t>
            </a:r>
            <a:r>
              <a:rPr lang="cs-CZ" dirty="0" err="1">
                <a:latin typeface="Corbel" pitchFamily="34" charset="0"/>
              </a:rPr>
              <a:t>protocol</a:t>
            </a:r>
            <a:r>
              <a:rPr lang="cs-CZ" dirty="0">
                <a:latin typeface="Corbel" pitchFamily="34" charset="0"/>
              </a:rPr>
              <a:t>) – protokol pro přenos hypertextu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737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WWW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1991 CERN</a:t>
            </a:r>
          </a:p>
          <a:p>
            <a:r>
              <a:rPr lang="cs-CZ" dirty="0" err="1" smtClean="0"/>
              <a:t>Tim</a:t>
            </a:r>
            <a:r>
              <a:rPr lang="cs-CZ" dirty="0" smtClean="0"/>
              <a:t> </a:t>
            </a:r>
            <a:r>
              <a:rPr lang="cs-CZ" dirty="0" err="1" smtClean="0"/>
              <a:t>Berners-Lee</a:t>
            </a:r>
            <a:endParaRPr lang="cs-CZ" dirty="0" smtClean="0"/>
          </a:p>
          <a:p>
            <a:r>
              <a:rPr lang="cs-CZ" dirty="0" smtClean="0"/>
              <a:t>HTML verze 1.0</a:t>
            </a:r>
          </a:p>
          <a:p>
            <a:r>
              <a:rPr lang="cs-CZ" dirty="0" smtClean="0"/>
              <a:t>HTML (</a:t>
            </a:r>
            <a:r>
              <a:rPr lang="cs-CZ" dirty="0" err="1"/>
              <a:t>HyperText</a:t>
            </a:r>
            <a:r>
              <a:rPr lang="cs-CZ" dirty="0"/>
              <a:t> </a:t>
            </a:r>
            <a:r>
              <a:rPr lang="cs-CZ" dirty="0" err="1"/>
              <a:t>Markup</a:t>
            </a:r>
            <a:r>
              <a:rPr lang="cs-CZ" dirty="0"/>
              <a:t> </a:t>
            </a:r>
            <a:r>
              <a:rPr lang="cs-CZ" dirty="0" err="1" smtClean="0"/>
              <a:t>Language</a:t>
            </a:r>
            <a:r>
              <a:rPr lang="cs-CZ" dirty="0" smtClean="0"/>
              <a:t>) – značkovací jazyk</a:t>
            </a:r>
          </a:p>
          <a:p>
            <a:r>
              <a:rPr lang="cs-CZ" dirty="0" smtClean="0"/>
              <a:t>Webové prohlížeče</a:t>
            </a:r>
          </a:p>
          <a:p>
            <a:pPr lvl="1"/>
            <a:r>
              <a:rPr lang="cs-CZ" dirty="0" smtClean="0"/>
              <a:t>1994 </a:t>
            </a:r>
            <a:r>
              <a:rPr lang="cs-CZ" dirty="0" err="1" smtClean="0"/>
              <a:t>Netscape</a:t>
            </a:r>
            <a:r>
              <a:rPr lang="cs-CZ" dirty="0" smtClean="0"/>
              <a:t> </a:t>
            </a:r>
            <a:r>
              <a:rPr lang="cs-CZ" dirty="0" err="1" smtClean="0"/>
              <a:t>Navigator</a:t>
            </a:r>
            <a:endParaRPr lang="cs-CZ" dirty="0" smtClean="0"/>
          </a:p>
          <a:p>
            <a:pPr lvl="1"/>
            <a:r>
              <a:rPr lang="cs-CZ" dirty="0" smtClean="0"/>
              <a:t>1994 </a:t>
            </a:r>
            <a:r>
              <a:rPr lang="cs-CZ" dirty="0" err="1" smtClean="0"/>
              <a:t>Apha</a:t>
            </a:r>
            <a:endParaRPr lang="cs-CZ" dirty="0" smtClean="0"/>
          </a:p>
          <a:p>
            <a:pPr lvl="1"/>
            <a:r>
              <a:rPr lang="cs-CZ" dirty="0" smtClean="0"/>
              <a:t>1995 </a:t>
            </a:r>
            <a:r>
              <a:rPr lang="cs-CZ" dirty="0"/>
              <a:t> Internet </a:t>
            </a:r>
            <a:r>
              <a:rPr lang="cs-CZ" dirty="0" smtClean="0"/>
              <a:t>Explorer</a:t>
            </a:r>
          </a:p>
          <a:p>
            <a:pPr lvl="1"/>
            <a:r>
              <a:rPr lang="cs-CZ" dirty="0" smtClean="0"/>
              <a:t>1996 Opera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261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Webový prohlížeč </a:t>
            </a:r>
            <a:r>
              <a:rPr lang="cs-CZ" dirty="0"/>
              <a:t>(browser)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r>
              <a:rPr lang="cs-CZ" dirty="0"/>
              <a:t>Je počítačový program, který slouží k prohlížení </a:t>
            </a:r>
            <a:r>
              <a:rPr lang="cs-CZ" dirty="0" err="1"/>
              <a:t>World</a:t>
            </a:r>
            <a:r>
              <a:rPr lang="cs-CZ" dirty="0"/>
              <a:t> </a:t>
            </a:r>
            <a:r>
              <a:rPr lang="cs-CZ" dirty="0" err="1"/>
              <a:t>Wide</a:t>
            </a:r>
            <a:r>
              <a:rPr lang="cs-CZ" dirty="0"/>
              <a:t> Webu</a:t>
            </a:r>
          </a:p>
          <a:p>
            <a:r>
              <a:rPr lang="cs-CZ" dirty="0"/>
              <a:t>Umožňuje komunikaci s HTTP serverem</a:t>
            </a:r>
          </a:p>
          <a:p>
            <a:r>
              <a:rPr lang="cs-CZ" dirty="0"/>
              <a:t>Zpracovává přijatý kód (HTML, XHTML, XML apod.)</a:t>
            </a:r>
          </a:p>
          <a:p>
            <a:r>
              <a:rPr lang="cs-CZ" dirty="0"/>
              <a:t>Zformátuje a zobrazí webovou stránku</a:t>
            </a:r>
          </a:p>
          <a:p>
            <a:r>
              <a:rPr lang="cs-CZ" dirty="0"/>
              <a:t>Ne všechny dodržují standardy HTML </a:t>
            </a:r>
          </a:p>
          <a:p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6974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Služby </a:t>
            </a:r>
            <a:r>
              <a:rPr lang="cs-CZ" dirty="0" smtClean="0"/>
              <a:t>Internetu </a:t>
            </a:r>
            <a:br>
              <a:rPr lang="cs-CZ" dirty="0" smtClean="0"/>
            </a:br>
            <a:r>
              <a:rPr lang="cs-CZ" dirty="0" smtClean="0"/>
              <a:t>e-mail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Elektronická pošta</a:t>
            </a:r>
          </a:p>
          <a:p>
            <a:r>
              <a:rPr lang="cs-CZ" dirty="0" smtClean="0"/>
              <a:t>Původně krátká textová zpráva</a:t>
            </a:r>
          </a:p>
          <a:p>
            <a:r>
              <a:rPr lang="cs-CZ" dirty="0" smtClean="0"/>
              <a:t>Později možnost připojení počítačového souboru (omezené velikosti)</a:t>
            </a:r>
          </a:p>
          <a:p>
            <a:r>
              <a:rPr lang="cs-CZ" dirty="0" smtClean="0"/>
              <a:t>Elektronická poštovní schránka – </a:t>
            </a:r>
            <a:r>
              <a:rPr lang="cs-CZ" dirty="0" smtClean="0">
                <a:hlinkClick r:id="rId3"/>
              </a:rPr>
              <a:t>oznacenischranky@pocitac.cz</a:t>
            </a:r>
            <a:endParaRPr lang="cs-CZ" dirty="0" smtClean="0"/>
          </a:p>
          <a:p>
            <a:r>
              <a:rPr lang="cs-CZ" dirty="0" smtClean="0"/>
              <a:t>Přístup ke schránce</a:t>
            </a:r>
          </a:p>
          <a:p>
            <a:pPr lvl="1"/>
            <a:r>
              <a:rPr lang="cs-CZ" sz="2000" dirty="0" smtClean="0"/>
              <a:t>Přes webové rozhraní</a:t>
            </a:r>
          </a:p>
          <a:p>
            <a:pPr lvl="1"/>
            <a:r>
              <a:rPr lang="cs-CZ" sz="2000" dirty="0" smtClean="0"/>
              <a:t>Pomocí poštovního klienta</a:t>
            </a:r>
            <a:endParaRPr lang="cs-CZ" sz="2000" dirty="0"/>
          </a:p>
        </p:txBody>
      </p:sp>
      <p:sp>
        <p:nvSpPr>
          <p:cNvPr id="4" name="Šipka dolů 3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4" action="ppaction://hlinksldjump"/>
              </a:rPr>
              <a:t>procvičován</a:t>
            </a:r>
            <a:r>
              <a:rPr lang="cs-CZ" dirty="0" smtClean="0">
                <a:hlinkClick r:id="rId4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084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44824"/>
          </a:xfrm>
        </p:spPr>
        <p:txBody>
          <a:bodyPr/>
          <a:lstStyle/>
          <a:p>
            <a:r>
              <a:rPr lang="cs-CZ" dirty="0"/>
              <a:t>Služby Internetu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FTP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r>
              <a:rPr lang="cs-CZ" dirty="0" smtClean="0"/>
              <a:t>Historicky první služba Internetu</a:t>
            </a:r>
          </a:p>
          <a:p>
            <a:r>
              <a:rPr lang="cs-CZ" dirty="0" smtClean="0"/>
              <a:t>Přenos počítačových souborů</a:t>
            </a:r>
          </a:p>
          <a:p>
            <a:r>
              <a:rPr lang="cs-CZ" dirty="0" smtClean="0"/>
              <a:t>Dnes možnost přenosu pomocí WWW</a:t>
            </a:r>
          </a:p>
          <a:p>
            <a:r>
              <a:rPr lang="cs-CZ" dirty="0" smtClean="0"/>
              <a:t>FTP - </a:t>
            </a:r>
            <a:r>
              <a:rPr lang="cs-CZ" dirty="0"/>
              <a:t> </a:t>
            </a:r>
            <a:r>
              <a:rPr lang="cs-CZ" dirty="0" err="1"/>
              <a:t>File</a:t>
            </a:r>
            <a:r>
              <a:rPr lang="cs-CZ" dirty="0"/>
              <a:t> Transfer </a:t>
            </a:r>
            <a:r>
              <a:rPr lang="cs-CZ" dirty="0" err="1"/>
              <a:t>Protocol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60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Služby </a:t>
            </a:r>
            <a:r>
              <a:rPr lang="cs-CZ" dirty="0" smtClean="0"/>
              <a:t>Internetu</a:t>
            </a:r>
            <a:br>
              <a:rPr lang="cs-CZ" dirty="0" smtClean="0"/>
            </a:br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1" indent="-342900">
              <a:buFont typeface="Arial" pitchFamily="34" charset="0"/>
              <a:buChar char="•"/>
            </a:pPr>
            <a:r>
              <a:rPr lang="cs-CZ" sz="2400" dirty="0"/>
              <a:t>IM (Instant </a:t>
            </a:r>
            <a:r>
              <a:rPr lang="cs-CZ" sz="2400" dirty="0" err="1"/>
              <a:t>messaging</a:t>
            </a:r>
            <a:r>
              <a:rPr lang="cs-CZ" sz="2400" dirty="0"/>
              <a:t>) – komunikace v reálném čase</a:t>
            </a:r>
          </a:p>
          <a:p>
            <a:pPr lvl="1"/>
            <a:r>
              <a:rPr lang="cs-CZ" sz="2000" dirty="0" smtClean="0"/>
              <a:t>Textové programy ICQ, Windows Messenger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2400" dirty="0" err="1"/>
              <a:t>VoIP</a:t>
            </a:r>
            <a:r>
              <a:rPr lang="cs-CZ" sz="2400" dirty="0"/>
              <a:t> (IP telefonie) - telefonování přes Internet</a:t>
            </a:r>
          </a:p>
          <a:p>
            <a:pPr lvl="1"/>
            <a:r>
              <a:rPr lang="cs-CZ" sz="2000" dirty="0" smtClean="0"/>
              <a:t>Možnost hlasové komunikace pomocí Internetu</a:t>
            </a:r>
          </a:p>
          <a:p>
            <a:pPr lvl="1"/>
            <a:r>
              <a:rPr lang="cs-CZ" sz="2000" dirty="0" smtClean="0"/>
              <a:t>Počítač – počítač</a:t>
            </a:r>
          </a:p>
          <a:p>
            <a:pPr lvl="1"/>
            <a:r>
              <a:rPr lang="cs-CZ" sz="2000" dirty="0" smtClean="0"/>
              <a:t>Počítač – telefon</a:t>
            </a:r>
          </a:p>
          <a:p>
            <a:pPr lvl="1"/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1586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32657"/>
            <a:ext cx="7772400" cy="864096"/>
          </a:xfrm>
        </p:spPr>
        <p:txBody>
          <a:bodyPr/>
          <a:lstStyle/>
          <a:p>
            <a:r>
              <a:rPr lang="cs-CZ" sz="5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Procvičení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1294383"/>
              </p:ext>
            </p:extLst>
          </p:nvPr>
        </p:nvGraphicFramePr>
        <p:xfrm>
          <a:off x="755576" y="1628800"/>
          <a:ext cx="7848872" cy="489654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57178"/>
                <a:gridCol w="3295847"/>
                <a:gridCol w="3295847"/>
              </a:tblGrid>
              <a:tr h="864096"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A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B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2016224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1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3" action="ppaction://hlinksldjump"/>
                        </a:rPr>
                        <a:t>Vysvětlete pojem browser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4" action="ppaction://hlinksldjump"/>
                        </a:rPr>
                        <a:t>Co se skrývá pod zkratkou HTML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2016224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2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5" action="ppaction://hlinksldjump"/>
                        </a:rPr>
                        <a:t>Jakým způsobem můžeme přistupovat k emailové schránce</a:t>
                      </a:r>
                      <a:endParaRPr lang="cs-CZ" sz="28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4" action="ppaction://hlinksldjump"/>
                        </a:rPr>
                        <a:t>Kdy vznikly webové stránky</a:t>
                      </a:r>
                      <a:endParaRPr lang="cs-CZ" sz="3200" b="1" kern="1200" baseline="0" dirty="0" smtClean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123728" y="2564904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5436096" y="4580678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36096" y="2564904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23728" y="4580678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66672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otázky: 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Ověřte zda je volná doména vaseprijmeni.cz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Ověřte zda je volná doména vaseprijmeni.eu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Zjistěte ceny za registraci a správu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 smtClean="0"/>
              <a:t>ROUBAL</a:t>
            </a:r>
            <a:r>
              <a:rPr lang="cs-CZ" sz="1400" dirty="0"/>
              <a:t>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</a:t>
            </a:r>
            <a:r>
              <a:rPr lang="cs-CZ" sz="14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Archiv autora</a:t>
            </a:r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179</TotalTime>
  <Words>407</Words>
  <Application>Microsoft Office PowerPoint</Application>
  <PresentationFormat>Předvádění na obrazovce (4:3)</PresentationFormat>
  <Paragraphs>105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DUM</vt:lpstr>
      <vt:lpstr>Prezentace aplikace PowerPoint</vt:lpstr>
      <vt:lpstr>ANOTACE</vt:lpstr>
      <vt:lpstr>Služby Internetu</vt:lpstr>
      <vt:lpstr>Služby Internetu - WWW</vt:lpstr>
      <vt:lpstr>Historie WWW</vt:lpstr>
      <vt:lpstr>Webový prohlížeč (browser)</vt:lpstr>
      <vt:lpstr>Služby Internetu  e-mail</vt:lpstr>
      <vt:lpstr>Služby Internetu  FTP</vt:lpstr>
      <vt:lpstr>Služby Internetu komunikace</vt:lpstr>
      <vt:lpstr>Procvičení</vt:lpstr>
      <vt:lpstr>DC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16</cp:revision>
  <dcterms:created xsi:type="dcterms:W3CDTF">2013-06-12T08:52:52Z</dcterms:created>
  <dcterms:modified xsi:type="dcterms:W3CDTF">2013-06-27T06:36:56Z</dcterms:modified>
</cp:coreProperties>
</file>