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9"/>
  </p:notesMasterIdLst>
  <p:sldIdLst>
    <p:sldId id="262" r:id="rId2"/>
    <p:sldId id="263" r:id="rId3"/>
    <p:sldId id="256" r:id="rId4"/>
    <p:sldId id="258" r:id="rId5"/>
    <p:sldId id="257" r:id="rId6"/>
    <p:sldId id="267" r:id="rId7"/>
    <p:sldId id="271" r:id="rId8"/>
    <p:sldId id="270" r:id="rId9"/>
    <p:sldId id="278" r:id="rId10"/>
    <p:sldId id="281" r:id="rId11"/>
    <p:sldId id="280" r:id="rId12"/>
    <p:sldId id="282" r:id="rId13"/>
    <p:sldId id="284" r:id="rId14"/>
    <p:sldId id="261" r:id="rId15"/>
    <p:sldId id="304" r:id="rId16"/>
    <p:sldId id="285" r:id="rId17"/>
    <p:sldId id="286" r:id="rId18"/>
    <p:sldId id="287" r:id="rId19"/>
    <p:sldId id="290" r:id="rId20"/>
    <p:sldId id="289" r:id="rId21"/>
    <p:sldId id="288" r:id="rId22"/>
    <p:sldId id="291" r:id="rId23"/>
    <p:sldId id="292" r:id="rId24"/>
    <p:sldId id="298" r:id="rId25"/>
    <p:sldId id="297" r:id="rId26"/>
    <p:sldId id="296" r:id="rId27"/>
    <p:sldId id="301" r:id="rId28"/>
    <p:sldId id="300" r:id="rId29"/>
    <p:sldId id="294" r:id="rId30"/>
    <p:sldId id="307" r:id="rId31"/>
    <p:sldId id="306" r:id="rId32"/>
    <p:sldId id="305" r:id="rId33"/>
    <p:sldId id="310" r:id="rId34"/>
    <p:sldId id="308" r:id="rId35"/>
    <p:sldId id="309" r:id="rId36"/>
    <p:sldId id="303" r:id="rId37"/>
    <p:sldId id="265" r:id="rId3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6D4D08-FF9F-4D83-9CF5-502D756203C7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7B2881-C01F-4A0D-A2B9-8AA805E2974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8718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2B90-528F-4F03-B3E9-03434DD8420A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9C0E0F3-77FB-4142-A2BF-3772070C2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2B90-528F-4F03-B3E9-03434DD8420A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9C0E0F3-77FB-4142-A2BF-3772070C2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2B90-528F-4F03-B3E9-03434DD8420A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0E0F3-77FB-4142-A2BF-3772070C2B5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2B90-528F-4F03-B3E9-03434DD8420A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0E0F3-77FB-4142-A2BF-3772070C2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2B90-528F-4F03-B3E9-03434DD8420A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9C0E0F3-77FB-4142-A2BF-3772070C2B5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2B90-528F-4F03-B3E9-03434DD8420A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0E0F3-77FB-4142-A2BF-3772070C2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2B90-528F-4F03-B3E9-03434DD8420A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0E0F3-77FB-4142-A2BF-3772070C2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2B90-528F-4F03-B3E9-03434DD8420A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0E0F3-77FB-4142-A2BF-3772070C2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2B90-528F-4F03-B3E9-03434DD8420A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0E0F3-77FB-4142-A2BF-3772070C2B5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2B90-528F-4F03-B3E9-03434DD8420A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0E0F3-77FB-4142-A2BF-3772070C2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E2B90-528F-4F03-B3E9-03434DD8420A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0E0F3-77FB-4142-A2BF-3772070C2B5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17E2B90-528F-4F03-B3E9-03434DD8420A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9C0E0F3-77FB-4142-A2BF-3772070C2B5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9241446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RNDr. M.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Knoblochová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VY_62_INOVACE_01A_05 Skonto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Finanční matematika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8.2.2013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Pojmy žáci vyhledávají na internetu ve </a:t>
            </a:r>
          </a:p>
          <a:p>
            <a:pPr>
              <a:buNone/>
            </a:pPr>
            <a:r>
              <a:rPr lang="cs-CZ" dirty="0" smtClean="0"/>
              <a:t>skupinách, upevňují si pojem úrok, úroková</a:t>
            </a:r>
          </a:p>
          <a:p>
            <a:pPr>
              <a:buNone/>
            </a:pPr>
            <a:r>
              <a:rPr lang="cs-CZ" dirty="0" smtClean="0"/>
              <a:t>míra, doba úročení, úrokovací období. Rozhodují </a:t>
            </a:r>
          </a:p>
          <a:p>
            <a:pPr>
              <a:buNone/>
            </a:pPr>
            <a:r>
              <a:rPr lang="cs-CZ" dirty="0" smtClean="0"/>
              <a:t>o výhodnosti nákupu.</a:t>
            </a:r>
          </a:p>
          <a:p>
            <a:pPr>
              <a:buNone/>
            </a:pPr>
            <a:r>
              <a:rPr lang="cs-CZ" dirty="0" smtClean="0"/>
              <a:t>Doplňují na tabuli výsledky elektronickým perem</a:t>
            </a:r>
          </a:p>
          <a:p>
            <a:pPr>
              <a:buNone/>
            </a:pPr>
            <a:r>
              <a:rPr lang="cs-CZ" dirty="0" smtClean="0"/>
              <a:t>nebo </a:t>
            </a:r>
            <a:r>
              <a:rPr lang="cs-CZ" dirty="0" err="1" smtClean="0"/>
              <a:t>fixou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 smtClean="0"/>
              <a:t>Materiál je používán v semináři z finanční </a:t>
            </a:r>
          </a:p>
          <a:p>
            <a:pPr>
              <a:buNone/>
            </a:pPr>
            <a:r>
              <a:rPr lang="cs-CZ" smtClean="0"/>
              <a:t>matematiky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Finanční matematika 5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Skonto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Zboží v ceně 500 000 Kč je splatné za 3 měsíce.</a:t>
            </a:r>
          </a:p>
          <a:p>
            <a:pPr>
              <a:buNone/>
            </a:pPr>
            <a:r>
              <a:rPr lang="cs-CZ" dirty="0" smtClean="0"/>
              <a:t>Při okamžitém zaplacení poskytne firma </a:t>
            </a:r>
          </a:p>
          <a:p>
            <a:pPr>
              <a:buNone/>
            </a:pPr>
            <a:r>
              <a:rPr lang="cs-CZ" dirty="0" smtClean="0"/>
              <a:t>zákazníkovi skonto ve výši 0,25% z ceny.</a:t>
            </a:r>
          </a:p>
          <a:p>
            <a:pPr>
              <a:buNone/>
            </a:pPr>
            <a:r>
              <a:rPr lang="cs-CZ" dirty="0" smtClean="0"/>
              <a:t>Je výhodnější  a) využít skonto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b) uložit částku, kterou by zaplatil </a:t>
            </a:r>
          </a:p>
          <a:p>
            <a:pPr>
              <a:buNone/>
            </a:pPr>
            <a:r>
              <a:rPr lang="cs-CZ" dirty="0" smtClean="0"/>
              <a:t>se slevou, v bance s 3,1% a zaplatit za 3 měsíce</a:t>
            </a:r>
          </a:p>
          <a:p>
            <a:pPr>
              <a:buNone/>
            </a:pPr>
            <a:r>
              <a:rPr lang="cs-CZ" dirty="0" smtClean="0"/>
              <a:t>celou částku</a:t>
            </a:r>
          </a:p>
          <a:p>
            <a:pPr lvl="1"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skonto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skonto </a:t>
            </a:r>
          </a:p>
          <a:p>
            <a:pPr>
              <a:buNone/>
            </a:pPr>
            <a:r>
              <a:rPr lang="cs-CZ" dirty="0" smtClean="0"/>
              <a:t>               </a:t>
            </a:r>
            <a:r>
              <a:rPr lang="cs-CZ" dirty="0" err="1" smtClean="0"/>
              <a:t>sk</a:t>
            </a:r>
            <a:r>
              <a:rPr lang="cs-CZ" dirty="0" smtClean="0"/>
              <a:t> = 500 000. 0,0025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skonto </a:t>
            </a:r>
          </a:p>
          <a:p>
            <a:pPr>
              <a:buNone/>
            </a:pPr>
            <a:r>
              <a:rPr lang="cs-CZ" dirty="0" smtClean="0"/>
              <a:t>               </a:t>
            </a:r>
            <a:r>
              <a:rPr lang="cs-CZ" dirty="0" err="1" smtClean="0"/>
              <a:t>sk</a:t>
            </a:r>
            <a:r>
              <a:rPr lang="cs-CZ" dirty="0" smtClean="0"/>
              <a:t> = 500 000. 0,0025 = 1250,-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skonto </a:t>
            </a:r>
          </a:p>
          <a:p>
            <a:pPr>
              <a:buNone/>
            </a:pPr>
            <a:r>
              <a:rPr lang="cs-CZ" dirty="0" smtClean="0"/>
              <a:t>               </a:t>
            </a:r>
            <a:r>
              <a:rPr lang="cs-CZ" dirty="0" err="1" smtClean="0"/>
              <a:t>sk</a:t>
            </a:r>
            <a:r>
              <a:rPr lang="cs-CZ" dirty="0" smtClean="0"/>
              <a:t> = 500 000. 0,0025 = 1250,-</a:t>
            </a:r>
          </a:p>
          <a:p>
            <a:r>
              <a:rPr lang="cs-CZ" dirty="0" smtClean="0"/>
              <a:t>se slevou  K</a:t>
            </a:r>
            <a:r>
              <a:rPr lang="cs-CZ" dirty="0" smtClean="0">
                <a:latin typeface="Calibri"/>
              </a:rPr>
              <a:t>₀ = C – </a:t>
            </a:r>
            <a:r>
              <a:rPr lang="cs-CZ" dirty="0" err="1" smtClean="0">
                <a:latin typeface="Calibri"/>
              </a:rPr>
              <a:t>sk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skonto </a:t>
            </a:r>
          </a:p>
          <a:p>
            <a:pPr>
              <a:buNone/>
            </a:pPr>
            <a:r>
              <a:rPr lang="cs-CZ" dirty="0" smtClean="0"/>
              <a:t>               </a:t>
            </a:r>
            <a:r>
              <a:rPr lang="cs-CZ" dirty="0" err="1" smtClean="0"/>
              <a:t>sk</a:t>
            </a:r>
            <a:r>
              <a:rPr lang="cs-CZ" dirty="0" smtClean="0"/>
              <a:t> = 500 000. 0,0025 = 1250,-</a:t>
            </a:r>
          </a:p>
          <a:p>
            <a:r>
              <a:rPr lang="cs-CZ" dirty="0" smtClean="0"/>
              <a:t>se slevou  K</a:t>
            </a:r>
            <a:r>
              <a:rPr lang="cs-CZ" dirty="0" smtClean="0">
                <a:latin typeface="Calibri"/>
              </a:rPr>
              <a:t>₀ = C – </a:t>
            </a:r>
            <a:r>
              <a:rPr lang="cs-CZ" dirty="0" err="1" smtClean="0">
                <a:latin typeface="Calibri"/>
              </a:rPr>
              <a:t>sk</a:t>
            </a:r>
            <a:r>
              <a:rPr lang="cs-CZ" dirty="0" smtClean="0">
                <a:latin typeface="Calibri"/>
              </a:rPr>
              <a:t> = 500000 – 1250 = 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                                 498 750,-</a:t>
            </a:r>
          </a:p>
          <a:p>
            <a:endParaRPr lang="cs-CZ" dirty="0" smtClean="0">
              <a:latin typeface="Calibri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skonto </a:t>
            </a:r>
          </a:p>
          <a:p>
            <a:pPr>
              <a:buNone/>
            </a:pPr>
            <a:r>
              <a:rPr lang="cs-CZ" dirty="0" smtClean="0"/>
              <a:t>               </a:t>
            </a:r>
            <a:r>
              <a:rPr lang="cs-CZ" dirty="0" err="1" smtClean="0"/>
              <a:t>sk</a:t>
            </a:r>
            <a:r>
              <a:rPr lang="cs-CZ" dirty="0" smtClean="0"/>
              <a:t> = 500 000. 0,0025 = 1250,-</a:t>
            </a:r>
          </a:p>
          <a:p>
            <a:r>
              <a:rPr lang="cs-CZ" dirty="0" smtClean="0"/>
              <a:t>se slevou  K</a:t>
            </a:r>
            <a:r>
              <a:rPr lang="cs-CZ" dirty="0" smtClean="0">
                <a:latin typeface="Calibri"/>
              </a:rPr>
              <a:t>₀ = C – </a:t>
            </a:r>
            <a:r>
              <a:rPr lang="cs-CZ" dirty="0" err="1" smtClean="0">
                <a:latin typeface="Calibri"/>
              </a:rPr>
              <a:t>sk</a:t>
            </a:r>
            <a:r>
              <a:rPr lang="cs-CZ" dirty="0" smtClean="0">
                <a:latin typeface="Calibri"/>
              </a:rPr>
              <a:t> = 500000 – 1250 = 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                                 498 750,-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naspořená částka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skonto </a:t>
            </a:r>
          </a:p>
          <a:p>
            <a:pPr>
              <a:buNone/>
            </a:pPr>
            <a:r>
              <a:rPr lang="cs-CZ" dirty="0" smtClean="0"/>
              <a:t>               </a:t>
            </a:r>
            <a:r>
              <a:rPr lang="cs-CZ" dirty="0" err="1" smtClean="0"/>
              <a:t>sk</a:t>
            </a:r>
            <a:r>
              <a:rPr lang="cs-CZ" dirty="0" smtClean="0"/>
              <a:t> = 500 000. 0,0025 = 1250,-</a:t>
            </a:r>
          </a:p>
          <a:p>
            <a:r>
              <a:rPr lang="cs-CZ" dirty="0" smtClean="0"/>
              <a:t>se slevou  K</a:t>
            </a:r>
            <a:r>
              <a:rPr lang="cs-CZ" dirty="0" smtClean="0">
                <a:latin typeface="Calibri"/>
              </a:rPr>
              <a:t>₀ = C – </a:t>
            </a:r>
            <a:r>
              <a:rPr lang="cs-CZ" dirty="0" err="1" smtClean="0">
                <a:latin typeface="Calibri"/>
              </a:rPr>
              <a:t>sk</a:t>
            </a:r>
            <a:r>
              <a:rPr lang="cs-CZ" dirty="0" smtClean="0">
                <a:latin typeface="Calibri"/>
              </a:rPr>
              <a:t> = 500000 – 1250 = 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                                 498 750,-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naspořená částka 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                K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₀.( 1 + 0,85.0,031.0,25)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                                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skonto </a:t>
            </a:r>
          </a:p>
          <a:p>
            <a:pPr>
              <a:buNone/>
            </a:pPr>
            <a:r>
              <a:rPr lang="cs-CZ" dirty="0" smtClean="0"/>
              <a:t>               </a:t>
            </a:r>
            <a:r>
              <a:rPr lang="cs-CZ" dirty="0" err="1" smtClean="0"/>
              <a:t>sk</a:t>
            </a:r>
            <a:r>
              <a:rPr lang="cs-CZ" dirty="0" smtClean="0"/>
              <a:t> = 500 000. 0,0025 = 1250,-</a:t>
            </a:r>
          </a:p>
          <a:p>
            <a:r>
              <a:rPr lang="cs-CZ" dirty="0" smtClean="0"/>
              <a:t>se slevou  K</a:t>
            </a:r>
            <a:r>
              <a:rPr lang="cs-CZ" dirty="0" smtClean="0">
                <a:latin typeface="Calibri"/>
              </a:rPr>
              <a:t>₀ = C – </a:t>
            </a:r>
            <a:r>
              <a:rPr lang="cs-CZ" dirty="0" err="1" smtClean="0">
                <a:latin typeface="Calibri"/>
              </a:rPr>
              <a:t>sk</a:t>
            </a:r>
            <a:r>
              <a:rPr lang="cs-CZ" dirty="0" smtClean="0">
                <a:latin typeface="Calibri"/>
              </a:rPr>
              <a:t> = 500000 – 1250 = 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                                 498 750,-</a:t>
            </a:r>
          </a:p>
          <a:p>
            <a:endParaRPr lang="cs-CZ" dirty="0" smtClean="0">
              <a:latin typeface="Calibri"/>
            </a:endParaRPr>
          </a:p>
          <a:p>
            <a:r>
              <a:rPr lang="cs-CZ" dirty="0" smtClean="0">
                <a:latin typeface="Calibri"/>
              </a:rPr>
              <a:t>naspořená částka 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                K = </a:t>
            </a:r>
            <a:r>
              <a:rPr lang="cs-CZ" dirty="0" err="1" smtClean="0">
                <a:latin typeface="Calibri"/>
              </a:rPr>
              <a:t>K</a:t>
            </a:r>
            <a:r>
              <a:rPr lang="cs-CZ" dirty="0" smtClean="0">
                <a:latin typeface="Calibri"/>
              </a:rPr>
              <a:t>₀.( 1 + 0,85.0,031.0,25) =</a:t>
            </a:r>
          </a:p>
          <a:p>
            <a:pPr>
              <a:buNone/>
            </a:pPr>
            <a:r>
              <a:rPr lang="cs-CZ" dirty="0" smtClean="0">
                <a:latin typeface="Calibri"/>
              </a:rPr>
              <a:t>                                 502 035,52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z="2400" dirty="0" smtClean="0"/>
              <a:t>Sleva „ </a:t>
            </a:r>
            <a:r>
              <a:rPr lang="cs-CZ" sz="2400" dirty="0" err="1" smtClean="0"/>
              <a:t>first</a:t>
            </a:r>
            <a:r>
              <a:rPr lang="cs-CZ" sz="2400" dirty="0" smtClean="0"/>
              <a:t> moment“ na zájezd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2400" dirty="0" smtClean="0"/>
              <a:t>Plná cena 47 950Kč</a:t>
            </a:r>
          </a:p>
          <a:p>
            <a:pPr>
              <a:buNone/>
            </a:pPr>
            <a:r>
              <a:rPr lang="cs-CZ" sz="2400" dirty="0" smtClean="0"/>
              <a:t>Chceme si půjčit od strýce, žádá každý měsíc 1% z půjčené částky,</a:t>
            </a:r>
          </a:p>
          <a:p>
            <a:pPr>
              <a:buNone/>
            </a:pPr>
            <a:r>
              <a:rPr lang="cs-CZ" sz="2400" dirty="0" smtClean="0"/>
              <a:t>splatit máme na konci června jednorázově </a:t>
            </a:r>
          </a:p>
          <a:p>
            <a:pPr>
              <a:buNone/>
            </a:pPr>
            <a:r>
              <a:rPr lang="cs-CZ" sz="2400" dirty="0" smtClean="0"/>
              <a:t> </a:t>
            </a:r>
            <a:endParaRPr lang="cs-CZ" sz="2400" dirty="0"/>
          </a:p>
          <a:p>
            <a:pPr>
              <a:buNone/>
            </a:pP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395536" y="2132856"/>
            <a:ext cx="4248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aseline="0" dirty="0" smtClean="0">
                <a:latin typeface="Times New Roman"/>
              </a:rPr>
              <a:t>Zakoupeno do	Sleva	</a:t>
            </a:r>
          </a:p>
          <a:p>
            <a:r>
              <a:rPr lang="cs-CZ" baseline="0" dirty="0" smtClean="0">
                <a:latin typeface="Times New Roman"/>
              </a:rPr>
              <a:t>konce listopadu	15%	</a:t>
            </a:r>
          </a:p>
          <a:p>
            <a:r>
              <a:rPr lang="cs-CZ" baseline="0" dirty="0" smtClean="0">
                <a:latin typeface="Times New Roman"/>
              </a:rPr>
              <a:t>konce ledna	10%	</a:t>
            </a:r>
          </a:p>
          <a:p>
            <a:r>
              <a:rPr lang="cs-CZ" baseline="0" dirty="0" smtClean="0">
                <a:latin typeface="Times New Roman"/>
              </a:rPr>
              <a:t>konce března	  3%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Porovnejte výhodnost platby se slevou a půjčkou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Times New Roman"/>
              </a:rPr>
              <a:t>Zakoupeno do	            sleva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listopadu	15%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ledna	            10%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března	              3%	</a:t>
            </a:r>
          </a:p>
          <a:p>
            <a:pPr>
              <a:buNone/>
            </a:pPr>
            <a:endParaRPr lang="cs-CZ" dirty="0" smtClean="0">
              <a:latin typeface="Times New Roman"/>
            </a:endParaRPr>
          </a:p>
          <a:p>
            <a:pPr>
              <a:buNone/>
            </a:pPr>
            <a:r>
              <a:rPr lang="cs-CZ" dirty="0" smtClean="0"/>
              <a:t>Plná cena 47 950Kč</a:t>
            </a:r>
            <a:endParaRPr lang="cs-CZ" dirty="0" smtClean="0">
              <a:latin typeface="Times New Roman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skonto                cena po slevě</a:t>
            </a:r>
          </a:p>
          <a:p>
            <a:pPr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Times New Roman"/>
              </a:rPr>
              <a:t>Zakoupeno do	            sleva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listopadu	15%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ledna	            10%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března	              3%	</a:t>
            </a:r>
          </a:p>
          <a:p>
            <a:pPr>
              <a:buNone/>
            </a:pPr>
            <a:endParaRPr lang="cs-CZ" dirty="0" smtClean="0">
              <a:latin typeface="Times New Roman"/>
            </a:endParaRPr>
          </a:p>
          <a:p>
            <a:pPr>
              <a:buNone/>
            </a:pPr>
            <a:r>
              <a:rPr lang="cs-CZ" dirty="0" smtClean="0"/>
              <a:t>Plná cena 47 950Kč</a:t>
            </a:r>
            <a:endParaRPr lang="cs-CZ" dirty="0" smtClean="0">
              <a:latin typeface="Times New Roman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skonto                cena po slevě</a:t>
            </a:r>
          </a:p>
          <a:p>
            <a:pPr>
              <a:buNone/>
            </a:pPr>
            <a:r>
              <a:rPr lang="cs-CZ" dirty="0" smtClean="0"/>
              <a:t>   7192,50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Times New Roman"/>
              </a:rPr>
              <a:t>Zakoupeno do	            sleva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listopadu	15%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ledna	            10%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března	              3%	</a:t>
            </a:r>
          </a:p>
          <a:p>
            <a:pPr>
              <a:buNone/>
            </a:pPr>
            <a:endParaRPr lang="cs-CZ" dirty="0" smtClean="0">
              <a:latin typeface="Times New Roman"/>
            </a:endParaRPr>
          </a:p>
          <a:p>
            <a:pPr>
              <a:buNone/>
            </a:pPr>
            <a:r>
              <a:rPr lang="cs-CZ" dirty="0" smtClean="0"/>
              <a:t>Plná cena 47 950Kč</a:t>
            </a:r>
            <a:endParaRPr lang="cs-CZ" dirty="0" smtClean="0">
              <a:latin typeface="Times New Roman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skonto                cena po slevě</a:t>
            </a:r>
          </a:p>
          <a:p>
            <a:pPr>
              <a:buNone/>
            </a:pPr>
            <a:r>
              <a:rPr lang="cs-CZ" dirty="0" smtClean="0"/>
              <a:t>   7192,50              40 757,50</a:t>
            </a:r>
          </a:p>
          <a:p>
            <a:pPr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Times New Roman"/>
              </a:rPr>
              <a:t>Zakoupeno do	            sleva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listopadu	15%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ledna	            10%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března	              3%	</a:t>
            </a:r>
          </a:p>
          <a:p>
            <a:pPr>
              <a:buNone/>
            </a:pPr>
            <a:endParaRPr lang="cs-CZ" dirty="0" smtClean="0">
              <a:latin typeface="Times New Roman"/>
            </a:endParaRPr>
          </a:p>
          <a:p>
            <a:pPr>
              <a:buNone/>
            </a:pPr>
            <a:r>
              <a:rPr lang="cs-CZ" dirty="0" smtClean="0"/>
              <a:t>Plná cena 47 950Kč</a:t>
            </a:r>
            <a:endParaRPr lang="cs-CZ" dirty="0" smtClean="0">
              <a:latin typeface="Times New Roman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skonto                cena po slevě</a:t>
            </a:r>
          </a:p>
          <a:p>
            <a:pPr>
              <a:buNone/>
            </a:pPr>
            <a:r>
              <a:rPr lang="cs-CZ" dirty="0" smtClean="0"/>
              <a:t>   7192,50              40 757,50</a:t>
            </a:r>
          </a:p>
          <a:p>
            <a:pPr>
              <a:buNone/>
            </a:pPr>
            <a:r>
              <a:rPr lang="cs-CZ" dirty="0" smtClean="0"/>
              <a:t>   4795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Times New Roman"/>
              </a:rPr>
              <a:t>Zakoupeno do	            sleva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listopadu	15%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ledna	            10%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března	              3%	</a:t>
            </a:r>
          </a:p>
          <a:p>
            <a:pPr>
              <a:buNone/>
            </a:pPr>
            <a:endParaRPr lang="cs-CZ" dirty="0" smtClean="0">
              <a:latin typeface="Times New Roman"/>
            </a:endParaRPr>
          </a:p>
          <a:p>
            <a:pPr>
              <a:buNone/>
            </a:pPr>
            <a:r>
              <a:rPr lang="cs-CZ" dirty="0" smtClean="0"/>
              <a:t>Plná cena 47 950Kč</a:t>
            </a:r>
            <a:endParaRPr lang="cs-CZ" dirty="0" smtClean="0">
              <a:latin typeface="Times New Roman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skonto                cena po slevě</a:t>
            </a:r>
          </a:p>
          <a:p>
            <a:pPr>
              <a:buNone/>
            </a:pPr>
            <a:r>
              <a:rPr lang="cs-CZ" dirty="0" smtClean="0"/>
              <a:t>   7192,50              40 757,50</a:t>
            </a:r>
          </a:p>
          <a:p>
            <a:pPr>
              <a:buNone/>
            </a:pPr>
            <a:r>
              <a:rPr lang="cs-CZ" dirty="0" smtClean="0"/>
              <a:t>   4795                    43 155</a:t>
            </a:r>
          </a:p>
          <a:p>
            <a:pPr>
              <a:buNone/>
            </a:pPr>
            <a:r>
              <a:rPr lang="cs-CZ" dirty="0" smtClean="0"/>
              <a:t>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Times New Roman"/>
              </a:rPr>
              <a:t>Zakoupeno do	            sleva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listopadu	15%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ledna	            10%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března	              3%	</a:t>
            </a:r>
          </a:p>
          <a:p>
            <a:pPr>
              <a:buNone/>
            </a:pPr>
            <a:endParaRPr lang="cs-CZ" dirty="0" smtClean="0">
              <a:latin typeface="Times New Roman"/>
            </a:endParaRPr>
          </a:p>
          <a:p>
            <a:pPr>
              <a:buNone/>
            </a:pPr>
            <a:r>
              <a:rPr lang="cs-CZ" dirty="0" smtClean="0"/>
              <a:t>Plná cena 47 950Kč</a:t>
            </a:r>
            <a:endParaRPr lang="cs-CZ" dirty="0" smtClean="0">
              <a:latin typeface="Times New Roman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skonto                cena po slevě</a:t>
            </a:r>
          </a:p>
          <a:p>
            <a:pPr>
              <a:buNone/>
            </a:pPr>
            <a:r>
              <a:rPr lang="cs-CZ" dirty="0" smtClean="0"/>
              <a:t>   7192,50              40 757,50</a:t>
            </a:r>
          </a:p>
          <a:p>
            <a:pPr>
              <a:buNone/>
            </a:pPr>
            <a:r>
              <a:rPr lang="cs-CZ" dirty="0" smtClean="0"/>
              <a:t>   4795                    43 155</a:t>
            </a:r>
          </a:p>
          <a:p>
            <a:pPr>
              <a:buNone/>
            </a:pPr>
            <a:r>
              <a:rPr lang="cs-CZ" dirty="0" smtClean="0"/>
              <a:t>   1438,50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>
                <a:latin typeface="Times New Roman"/>
              </a:rPr>
              <a:t>Zakoupeno do	            sleva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listopadu	15%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ledna	            10%	</a:t>
            </a:r>
          </a:p>
          <a:p>
            <a:pPr>
              <a:buNone/>
            </a:pPr>
            <a:r>
              <a:rPr lang="cs-CZ" dirty="0" smtClean="0">
                <a:latin typeface="Times New Roman"/>
              </a:rPr>
              <a:t>konce března	              3%	</a:t>
            </a:r>
          </a:p>
          <a:p>
            <a:pPr>
              <a:buNone/>
            </a:pPr>
            <a:endParaRPr lang="cs-CZ" dirty="0" smtClean="0">
              <a:latin typeface="Times New Roman"/>
            </a:endParaRPr>
          </a:p>
          <a:p>
            <a:pPr>
              <a:buNone/>
            </a:pPr>
            <a:r>
              <a:rPr lang="cs-CZ" dirty="0" smtClean="0"/>
              <a:t>Plná cena 47 950Kč</a:t>
            </a:r>
            <a:endParaRPr lang="cs-CZ" dirty="0" smtClean="0">
              <a:latin typeface="Times New Roman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skonto                cena po slevě</a:t>
            </a:r>
          </a:p>
          <a:p>
            <a:pPr>
              <a:buNone/>
            </a:pPr>
            <a:r>
              <a:rPr lang="cs-CZ" dirty="0" smtClean="0"/>
              <a:t>   7192,50              40 757,50</a:t>
            </a:r>
          </a:p>
          <a:p>
            <a:pPr>
              <a:buNone/>
            </a:pPr>
            <a:r>
              <a:rPr lang="cs-CZ" dirty="0" smtClean="0"/>
              <a:t>   4795                    43 155</a:t>
            </a:r>
          </a:p>
          <a:p>
            <a:pPr>
              <a:buNone/>
            </a:pPr>
            <a:r>
              <a:rPr lang="cs-CZ" dirty="0" smtClean="0"/>
              <a:t>   1438,50              46 511,50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Půjčka od strýce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Zaplatíme strýci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                     měsíců</a:t>
            </a:r>
          </a:p>
          <a:p>
            <a:pPr>
              <a:buNone/>
            </a:pPr>
            <a:r>
              <a:rPr lang="cs-CZ" dirty="0" smtClean="0"/>
              <a:t>40 757,50</a:t>
            </a:r>
          </a:p>
          <a:p>
            <a:pPr>
              <a:buNone/>
            </a:pPr>
            <a:r>
              <a:rPr lang="cs-CZ" dirty="0" smtClean="0"/>
              <a:t>43 155</a:t>
            </a:r>
          </a:p>
          <a:p>
            <a:pPr>
              <a:buNone/>
            </a:pPr>
            <a:r>
              <a:rPr lang="cs-CZ" dirty="0" smtClean="0"/>
              <a:t>46 511,50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Půjčka od strýce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Zaplatíme strýci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                     měsíců</a:t>
            </a:r>
          </a:p>
          <a:p>
            <a:pPr>
              <a:buNone/>
            </a:pPr>
            <a:r>
              <a:rPr lang="cs-CZ" dirty="0" smtClean="0"/>
              <a:t>40 757,50              7</a:t>
            </a:r>
          </a:p>
          <a:p>
            <a:pPr>
              <a:buNone/>
            </a:pPr>
            <a:r>
              <a:rPr lang="cs-CZ" dirty="0" smtClean="0"/>
              <a:t>43 155</a:t>
            </a:r>
          </a:p>
          <a:p>
            <a:pPr>
              <a:buNone/>
            </a:pPr>
            <a:r>
              <a:rPr lang="cs-CZ" dirty="0" smtClean="0"/>
              <a:t>46 511,50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Půjčka od strýce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Zaplatíme strýci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                     měsíců</a:t>
            </a:r>
          </a:p>
          <a:p>
            <a:pPr>
              <a:buNone/>
            </a:pPr>
            <a:r>
              <a:rPr lang="cs-CZ" dirty="0" smtClean="0"/>
              <a:t>40 757,50              7</a:t>
            </a:r>
          </a:p>
          <a:p>
            <a:pPr>
              <a:buNone/>
            </a:pPr>
            <a:r>
              <a:rPr lang="cs-CZ" dirty="0" smtClean="0"/>
              <a:t>43 155                    5</a:t>
            </a:r>
          </a:p>
          <a:p>
            <a:pPr>
              <a:buNone/>
            </a:pPr>
            <a:r>
              <a:rPr lang="cs-CZ" dirty="0" smtClean="0"/>
              <a:t>46 511,50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Půjčka od strýce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Zaplatíme strýci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                     měsíců</a:t>
            </a:r>
          </a:p>
          <a:p>
            <a:pPr>
              <a:buNone/>
            </a:pPr>
            <a:r>
              <a:rPr lang="cs-CZ" dirty="0" smtClean="0"/>
              <a:t>40 757,50              7</a:t>
            </a:r>
          </a:p>
          <a:p>
            <a:pPr>
              <a:buNone/>
            </a:pPr>
            <a:r>
              <a:rPr lang="cs-CZ" dirty="0" smtClean="0"/>
              <a:t>43 155                    5</a:t>
            </a:r>
          </a:p>
          <a:p>
            <a:pPr>
              <a:buNone/>
            </a:pPr>
            <a:r>
              <a:rPr lang="cs-CZ" dirty="0" smtClean="0"/>
              <a:t>46 511,50               3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Půjčka od strýce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Zaplatíme strýci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                     měsíců</a:t>
            </a:r>
          </a:p>
          <a:p>
            <a:pPr>
              <a:buNone/>
            </a:pPr>
            <a:r>
              <a:rPr lang="cs-CZ" dirty="0" smtClean="0"/>
              <a:t>40 757,50              7</a:t>
            </a:r>
          </a:p>
          <a:p>
            <a:pPr>
              <a:buNone/>
            </a:pPr>
            <a:r>
              <a:rPr lang="cs-CZ" dirty="0" smtClean="0"/>
              <a:t>43 155                    5</a:t>
            </a:r>
          </a:p>
          <a:p>
            <a:pPr>
              <a:buNone/>
            </a:pPr>
            <a:r>
              <a:rPr lang="cs-CZ" dirty="0" smtClean="0"/>
              <a:t>46 511,50               3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43 610,50</a:t>
            </a:r>
          </a:p>
          <a:p>
            <a:pPr>
              <a:buNone/>
            </a:pPr>
            <a:r>
              <a:rPr lang="cs-CZ" dirty="0" smtClean="0"/>
              <a:t>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Půjčka od strýce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Zaplatíme strýci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                     měsíců</a:t>
            </a:r>
          </a:p>
          <a:p>
            <a:pPr>
              <a:buNone/>
            </a:pPr>
            <a:r>
              <a:rPr lang="cs-CZ" dirty="0" smtClean="0"/>
              <a:t>40 757,50              7</a:t>
            </a:r>
          </a:p>
          <a:p>
            <a:pPr>
              <a:buNone/>
            </a:pPr>
            <a:r>
              <a:rPr lang="cs-CZ" dirty="0" smtClean="0"/>
              <a:t>43 155                    5</a:t>
            </a:r>
          </a:p>
          <a:p>
            <a:pPr>
              <a:buNone/>
            </a:pPr>
            <a:r>
              <a:rPr lang="cs-CZ" dirty="0" smtClean="0"/>
              <a:t>46 511,50               3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43 610,50</a:t>
            </a:r>
          </a:p>
          <a:p>
            <a:pPr>
              <a:buNone/>
            </a:pPr>
            <a:r>
              <a:rPr lang="cs-CZ" dirty="0" smtClean="0"/>
              <a:t>     45 313,80</a:t>
            </a:r>
          </a:p>
          <a:p>
            <a:pPr>
              <a:buNone/>
            </a:pPr>
            <a:r>
              <a:rPr lang="cs-CZ" dirty="0" smtClean="0"/>
              <a:t>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Půjčka od strýce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Zaplatíme strýci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                     měsíců</a:t>
            </a:r>
          </a:p>
          <a:p>
            <a:pPr>
              <a:buNone/>
            </a:pPr>
            <a:r>
              <a:rPr lang="cs-CZ" dirty="0" smtClean="0"/>
              <a:t>40 757,50              7</a:t>
            </a:r>
          </a:p>
          <a:p>
            <a:pPr>
              <a:buNone/>
            </a:pPr>
            <a:r>
              <a:rPr lang="cs-CZ" dirty="0" smtClean="0"/>
              <a:t>43 155                    5</a:t>
            </a:r>
          </a:p>
          <a:p>
            <a:pPr>
              <a:buNone/>
            </a:pPr>
            <a:r>
              <a:rPr lang="cs-CZ" dirty="0" smtClean="0"/>
              <a:t>46 511,50               3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43 610,50</a:t>
            </a:r>
          </a:p>
          <a:p>
            <a:pPr>
              <a:buNone/>
            </a:pPr>
            <a:r>
              <a:rPr lang="cs-CZ" dirty="0" smtClean="0"/>
              <a:t>     45 313,80</a:t>
            </a:r>
          </a:p>
          <a:p>
            <a:pPr>
              <a:buNone/>
            </a:pPr>
            <a:r>
              <a:rPr lang="cs-CZ" dirty="0" smtClean="0"/>
              <a:t>     47 907,80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Půjčka od strýce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Zaplatíme strýci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                     měsíců</a:t>
            </a:r>
          </a:p>
          <a:p>
            <a:pPr>
              <a:buNone/>
            </a:pPr>
            <a:r>
              <a:rPr lang="cs-CZ" dirty="0" smtClean="0"/>
              <a:t>40 757,50              7</a:t>
            </a:r>
          </a:p>
          <a:p>
            <a:pPr>
              <a:buNone/>
            </a:pPr>
            <a:r>
              <a:rPr lang="cs-CZ" dirty="0" smtClean="0"/>
              <a:t>43 155                    5</a:t>
            </a:r>
          </a:p>
          <a:p>
            <a:pPr>
              <a:buNone/>
            </a:pPr>
            <a:r>
              <a:rPr lang="cs-CZ" dirty="0" smtClean="0"/>
              <a:t>46 511,50               3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43 610,50	     +2 853</a:t>
            </a:r>
          </a:p>
          <a:p>
            <a:pPr>
              <a:buNone/>
            </a:pPr>
            <a:r>
              <a:rPr lang="cs-CZ" dirty="0" smtClean="0"/>
              <a:t>     45 313,80</a:t>
            </a:r>
          </a:p>
          <a:p>
            <a:pPr>
              <a:buNone/>
            </a:pPr>
            <a:r>
              <a:rPr lang="cs-CZ" dirty="0" smtClean="0"/>
              <a:t>     47 907,80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Půjčka od strýce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Zaplatíme strýci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                     měsíců</a:t>
            </a:r>
          </a:p>
          <a:p>
            <a:pPr>
              <a:buNone/>
            </a:pPr>
            <a:r>
              <a:rPr lang="cs-CZ" dirty="0" smtClean="0"/>
              <a:t>40 757,50              7</a:t>
            </a:r>
          </a:p>
          <a:p>
            <a:pPr>
              <a:buNone/>
            </a:pPr>
            <a:r>
              <a:rPr lang="cs-CZ" dirty="0" smtClean="0"/>
              <a:t>43 155                    5</a:t>
            </a:r>
          </a:p>
          <a:p>
            <a:pPr>
              <a:buNone/>
            </a:pPr>
            <a:r>
              <a:rPr lang="cs-CZ" dirty="0" smtClean="0"/>
              <a:t>46 511,50               3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43 610,50	     +2 853</a:t>
            </a:r>
          </a:p>
          <a:p>
            <a:pPr>
              <a:buNone/>
            </a:pPr>
            <a:r>
              <a:rPr lang="cs-CZ" dirty="0" smtClean="0"/>
              <a:t>     45 313,80	     +2 158,80</a:t>
            </a:r>
          </a:p>
          <a:p>
            <a:pPr>
              <a:buNone/>
            </a:pPr>
            <a:r>
              <a:rPr lang="cs-CZ" dirty="0" smtClean="0"/>
              <a:t>     47 907,80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Půjčka od strýce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Zaplatíme </a:t>
            </a:r>
            <a:r>
              <a:rPr lang="cs-CZ" smtClean="0"/>
              <a:t>strýci navíc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                       měsíců</a:t>
            </a:r>
          </a:p>
          <a:p>
            <a:pPr>
              <a:buNone/>
            </a:pPr>
            <a:r>
              <a:rPr lang="cs-CZ" dirty="0" smtClean="0"/>
              <a:t>40 757,50              7</a:t>
            </a:r>
          </a:p>
          <a:p>
            <a:pPr>
              <a:buNone/>
            </a:pPr>
            <a:r>
              <a:rPr lang="cs-CZ" dirty="0" smtClean="0"/>
              <a:t>43 155                    5</a:t>
            </a:r>
          </a:p>
          <a:p>
            <a:pPr>
              <a:buNone/>
            </a:pPr>
            <a:r>
              <a:rPr lang="cs-CZ" dirty="0" smtClean="0"/>
              <a:t>46 511,50               3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43 610,50	     +2 853</a:t>
            </a:r>
          </a:p>
          <a:p>
            <a:pPr>
              <a:buNone/>
            </a:pPr>
            <a:r>
              <a:rPr lang="cs-CZ" dirty="0" smtClean="0"/>
              <a:t>     45 313,80	     +2 158,80</a:t>
            </a:r>
          </a:p>
          <a:p>
            <a:pPr>
              <a:buNone/>
            </a:pPr>
            <a:r>
              <a:rPr lang="cs-CZ" dirty="0" smtClean="0"/>
              <a:t>     47 906,80      +1 395,30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Skonto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dirty="0" smtClean="0"/>
              <a:t>navíc strýci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7192,50</a:t>
            </a:r>
          </a:p>
          <a:p>
            <a:pPr>
              <a:buNone/>
            </a:pPr>
            <a:r>
              <a:rPr lang="cs-CZ" dirty="0" smtClean="0"/>
              <a:t>   4795</a:t>
            </a:r>
          </a:p>
          <a:p>
            <a:pPr>
              <a:buNone/>
            </a:pPr>
            <a:r>
              <a:rPr lang="cs-CZ" dirty="0" smtClean="0"/>
              <a:t>   1438,50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+2 853</a:t>
            </a:r>
          </a:p>
          <a:p>
            <a:pPr>
              <a:buNone/>
            </a:pPr>
            <a:r>
              <a:rPr lang="cs-CZ" dirty="0" smtClean="0"/>
              <a:t>+2 158,80</a:t>
            </a:r>
          </a:p>
          <a:p>
            <a:pPr>
              <a:buNone/>
            </a:pPr>
            <a:r>
              <a:rPr lang="cs-CZ" dirty="0" smtClean="0"/>
              <a:t>+1 395,30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skonto</a:t>
            </a:r>
            <a:endParaRPr lang="cs-CZ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skonto – sleva, poskytovaná prodávajícím, pokud kupující zaplatí ihned nebo </a:t>
            </a:r>
            <a:r>
              <a:rPr lang="cs-CZ" smtClean="0"/>
              <a:t>během dohodnuté doby</a:t>
            </a:r>
            <a:endParaRPr lang="cs-CZ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ODVÁRKO, Oldřich. </a:t>
            </a:r>
            <a:r>
              <a:rPr lang="cs-CZ" i="1" dirty="0" smtClean="0"/>
              <a:t>Úlohy z finanční matematiky pro střední školy</a:t>
            </a:r>
            <a:r>
              <a:rPr lang="cs-CZ" dirty="0" smtClean="0"/>
              <a:t>. Praha: Prometheus, 2005, ISBN 80-7196-303-8</a:t>
            </a:r>
            <a:r>
              <a:rPr lang="cs-CZ" dirty="0"/>
              <a:t>. </a:t>
            </a:r>
            <a:r>
              <a:rPr lang="cs-CZ"/>
              <a:t>– se svolením autora</a:t>
            </a:r>
            <a:endParaRPr lang="cs-CZ" dirty="0" smtClean="0"/>
          </a:p>
          <a:p>
            <a:r>
              <a:rPr lang="cs-CZ" dirty="0" smtClean="0"/>
              <a:t>RADOVÁ, Jarmila; DVOŘÁK, Petr; MÁLEK, Jiří. </a:t>
            </a:r>
            <a:r>
              <a:rPr lang="cs-CZ" i="1" dirty="0" smtClean="0"/>
              <a:t>Finanční matematika pro každého 7. aktualizované vydání</a:t>
            </a:r>
            <a:r>
              <a:rPr lang="cs-CZ" dirty="0" smtClean="0"/>
              <a:t>. Praha: </a:t>
            </a:r>
            <a:r>
              <a:rPr lang="cs-CZ" dirty="0" err="1" smtClean="0"/>
              <a:t>Grada</a:t>
            </a:r>
            <a:r>
              <a:rPr lang="cs-CZ" dirty="0" smtClean="0"/>
              <a:t>, 2009, ISBN 978-80-247-3291-6.</a:t>
            </a:r>
          </a:p>
          <a:p>
            <a:r>
              <a:rPr lang="cs-CZ" dirty="0" smtClean="0"/>
              <a:t>Archiv autora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Materiál je určený pro interaktivní výuku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265</TotalTime>
  <Words>745</Words>
  <Application>Microsoft Office PowerPoint</Application>
  <PresentationFormat>Předvádění na obrazovce (4:3)</PresentationFormat>
  <Paragraphs>250</Paragraphs>
  <Slides>37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37</vt:i4>
      </vt:variant>
    </vt:vector>
  </HeadingPairs>
  <TitlesOfParts>
    <vt:vector size="38" baseType="lpstr">
      <vt:lpstr>Cesta</vt:lpstr>
      <vt:lpstr>Prezentace aplikace PowerPoint</vt:lpstr>
      <vt:lpstr>Anotace</vt:lpstr>
      <vt:lpstr>Finanční matematika 5</vt:lpstr>
      <vt:lpstr>Skonto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Opakování</vt:lpstr>
      <vt:lpstr>Prezentace aplikace PowerPoint</vt:lpstr>
      <vt:lpstr>Literatura</vt:lpstr>
      <vt:lpstr>Prezentace aplikace PowerPoint</vt:lpstr>
    </vt:vector>
  </TitlesOfParts>
  <Company>gymnázium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Finanční matematika 5</dc:title>
  <dc:creator>Mirka Knoblochová</dc:creator>
  <cp:lastModifiedBy>Miroslava Knoblochová</cp:lastModifiedBy>
  <cp:revision>37</cp:revision>
  <dcterms:created xsi:type="dcterms:W3CDTF">2012-10-07T15:53:08Z</dcterms:created>
  <dcterms:modified xsi:type="dcterms:W3CDTF">2013-05-02T05:53:23Z</dcterms:modified>
</cp:coreProperties>
</file>