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2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83A52-0045-4236-B00B-E65ADEC74E3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F3203-FAEC-486A-829E-BDA1839A9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895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83A52-0045-4236-B00B-E65ADEC74E3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F3203-FAEC-486A-829E-BDA1839A9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8256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83A52-0045-4236-B00B-E65ADEC74E3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F3203-FAEC-486A-829E-BDA1839A9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4632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83A52-0045-4236-B00B-E65ADEC74E3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F3203-FAEC-486A-829E-BDA1839A9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690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83A52-0045-4236-B00B-E65ADEC74E3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F3203-FAEC-486A-829E-BDA1839A9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026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83A52-0045-4236-B00B-E65ADEC74E3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F3203-FAEC-486A-829E-BDA1839A9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499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83A52-0045-4236-B00B-E65ADEC74E3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F3203-FAEC-486A-829E-BDA1839A9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297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83A52-0045-4236-B00B-E65ADEC74E3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F3203-FAEC-486A-829E-BDA1839A9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235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83A52-0045-4236-B00B-E65ADEC74E3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F3203-FAEC-486A-829E-BDA1839A9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959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83A52-0045-4236-B00B-E65ADEC74E3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F3203-FAEC-486A-829E-BDA1839A9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7288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83A52-0045-4236-B00B-E65ADEC74E3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F3203-FAEC-486A-829E-BDA1839A9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685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783A52-0045-4236-B00B-E65ADEC74E3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2F3203-FAEC-486A-829E-BDA1839A9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766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tlasceska.cz/images/foto_kat/stredni/s8531_podolske_.jpg" TargetMode="External"/><Relationship Id="rId3" Type="http://schemas.openxmlformats.org/officeDocument/2006/relationships/hyperlink" Target="http://www.atlasceska.cz/images/foto_kat/stredni/s269_vaclavske_.jpg" TargetMode="External"/><Relationship Id="rId7" Type="http://schemas.openxmlformats.org/officeDocument/2006/relationships/hyperlink" Target="http://zhola.com/praha/data/35916063416vitCelyZlutomodry610.jpg" TargetMode="External"/><Relationship Id="rId2" Type="http://schemas.openxmlformats.org/officeDocument/2006/relationships/hyperlink" Target="http://www.people.cz/travel/articles_photo/1123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amky-hrady.eu/img/hrady/1246740388.jpg" TargetMode="External"/><Relationship Id="rId11" Type="http://schemas.openxmlformats.org/officeDocument/2006/relationships/hyperlink" Target="http://www.atlasceska.cz/images/foto_kat/stredni/s8729_vaclavske_.jpg" TargetMode="External"/><Relationship Id="rId5" Type="http://schemas.openxmlformats.org/officeDocument/2006/relationships/hyperlink" Target="http://www.atlasceska.cz/images/foto_kat/stredni/s7853_petrin.jpg" TargetMode="External"/><Relationship Id="rId10" Type="http://schemas.openxmlformats.org/officeDocument/2006/relationships/hyperlink" Target="http://www.1000vecicomeserou.cz/wp-content/uploads/narodni.jpg" TargetMode="External"/><Relationship Id="rId4" Type="http://schemas.openxmlformats.org/officeDocument/2006/relationships/hyperlink" Target="http://www.travelguide.cz/facilities/tg/full/553-praha_karluv_most.jpg" TargetMode="External"/><Relationship Id="rId9" Type="http://schemas.openxmlformats.org/officeDocument/2006/relationships/hyperlink" Target="http://im.novinky.cz/190/221905-original1-tgq5b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11560" y="980728"/>
            <a:ext cx="784887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Název školy: ZŠ a MŠ Zvole, okres Praha - západ</a:t>
            </a:r>
            <a:br>
              <a:rPr lang="cs-CZ" sz="2400" dirty="0" smtClean="0"/>
            </a:br>
            <a:r>
              <a:rPr lang="cs-CZ" sz="2400" dirty="0" smtClean="0"/>
              <a:t>Autor: Mgr. Helena Špinarová</a:t>
            </a:r>
            <a:br>
              <a:rPr lang="cs-CZ" sz="2400" dirty="0" smtClean="0"/>
            </a:br>
            <a:r>
              <a:rPr lang="cs-CZ" sz="2400" dirty="0" smtClean="0"/>
              <a:t>Název: </a:t>
            </a:r>
            <a:r>
              <a:rPr lang="cs-CZ" sz="2400" dirty="0" smtClean="0"/>
              <a:t>VY_52_INOVACE_09 II Znáš </a:t>
            </a:r>
            <a:r>
              <a:rPr lang="cs-CZ" sz="2400" dirty="0" smtClean="0"/>
              <a:t>Prahu? </a:t>
            </a:r>
          </a:p>
          <a:p>
            <a:pPr algn="ctr"/>
            <a:r>
              <a:rPr lang="cs-CZ" sz="2400" dirty="0" smtClean="0"/>
              <a:t>Téma: Člověk a jeho svět –Vlastivěda</a:t>
            </a:r>
          </a:p>
          <a:p>
            <a:pPr algn="ctr"/>
            <a:r>
              <a:rPr lang="cs-CZ" sz="2400" dirty="0" smtClean="0"/>
              <a:t>Číslo projektu: CZ.1.07/1.4.00/21.0305</a:t>
            </a:r>
            <a:endParaRPr lang="cs-CZ" sz="2400" dirty="0"/>
          </a:p>
        </p:txBody>
      </p:sp>
      <p:pic>
        <p:nvPicPr>
          <p:cNvPr id="7" name="Picture 2" descr="C:\Users\Lucka\Pictures\loga_cele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839010"/>
            <a:ext cx="8028384" cy="13023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98310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ANOTACE: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Žákům se postupně odkrývají fotografie z Prahy. </a:t>
            </a:r>
          </a:p>
          <a:p>
            <a:pPr marL="0" indent="0">
              <a:buNone/>
            </a:pPr>
            <a:r>
              <a:rPr lang="cs-CZ" sz="2000" smtClean="0"/>
              <a:t>Děti hádají</a:t>
            </a:r>
            <a:r>
              <a:rPr lang="cs-CZ" sz="2000" dirty="0" smtClean="0"/>
              <a:t>, o kterou památku se jedná.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8589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714357"/>
            <a:ext cx="6644090" cy="5214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14612" y="214290"/>
            <a:ext cx="3543296" cy="582594"/>
          </a:xfrm>
        </p:spPr>
        <p:txBody>
          <a:bodyPr>
            <a:normAutofit/>
          </a:bodyPr>
          <a:lstStyle/>
          <a:p>
            <a:r>
              <a:rPr lang="cs-CZ" sz="3200" b="1" i="1" dirty="0" smtClean="0"/>
              <a:t>ZNÁŠ PRAHU?</a:t>
            </a:r>
            <a:endParaRPr lang="cs-CZ" sz="3200" b="1" i="1" dirty="0"/>
          </a:p>
        </p:txBody>
      </p:sp>
      <p:sp>
        <p:nvSpPr>
          <p:cNvPr id="21" name="Obdélník 20"/>
          <p:cNvSpPr/>
          <p:nvPr/>
        </p:nvSpPr>
        <p:spPr>
          <a:xfrm>
            <a:off x="1142023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142976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142976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42976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142976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50043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50043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50043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50043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50043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57200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57200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57200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57200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57200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7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7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64357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7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64357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71514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71514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71514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71514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71514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214546" y="714356"/>
            <a:ext cx="1285884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214546" y="1857364"/>
            <a:ext cx="1285884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214546" y="4786322"/>
            <a:ext cx="1285884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2214546" y="3786190"/>
            <a:ext cx="1285884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2214546" y="2786058"/>
            <a:ext cx="1285884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717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77556E-17 L -0.34497 0.0185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" y="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33333E-6 L 0.46216 0.02083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" y="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11022E-16 L 0.01146 0.4840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" y="2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4.07407E-6 L 0.82535 0.0145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3" y="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77556E-17 L 0.36858 0.0081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" y="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1.83164E-6 L -0.00156 0.48358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2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11022E-16 L 0.49375 0.0009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" y="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3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0.49375 -0.0169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" y="-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200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4000"/>
                            </p:stCondLst>
                            <p:childTnLst>
                              <p:par>
                                <p:cTn id="4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3.33333E-6 L -0.47396 -0.01065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6000"/>
                            </p:stCondLst>
                            <p:childTnLst>
                              <p:par>
                                <p:cTn id="4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800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00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11022E-16 L 0.37656 0.0009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2000"/>
                            </p:stCondLst>
                            <p:childTnLst>
                              <p:par>
                                <p:cTn id="5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07407E-6 L -0.29775 -0.0064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" y="-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4000"/>
                            </p:stCondLst>
                            <p:childTnLst>
                              <p:par>
                                <p:cTn id="5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07407E-6 L 0.34497 0.06713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2" y="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6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38000"/>
                            </p:stCondLst>
                            <p:childTnLst>
                              <p:par>
                                <p:cTn id="6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0.00093 L -0.34497 -0.00949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0000"/>
                            </p:stCondLst>
                            <p:childTnLst>
                              <p:par>
                                <p:cTn id="6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L 0.58715 -0.01065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4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4200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7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4000"/>
                            </p:stCondLst>
                            <p:childTnLst>
                              <p:par>
                                <p:cTn id="7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L 0.00156 0.65092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3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46000"/>
                            </p:stCondLst>
                            <p:childTnLst>
                              <p:par>
                                <p:cTn id="7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11022E-16 L 0.61093 0.00093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48000"/>
                            </p:stCondLst>
                            <p:childTnLst>
                              <p:par>
                                <p:cTn id="7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07407E-6 L 0.00347 -0.47894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00"/>
                            </p:stCondLst>
                            <p:childTnLst>
                              <p:par>
                                <p:cTn id="8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0.03148 L -0.57917 0.03125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2000"/>
                            </p:stCondLst>
                            <p:childTnLst>
                              <p:par>
                                <p:cTn id="8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48844E-6 L -1.66667E-6 -0.33302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4000"/>
                            </p:stCondLst>
                            <p:childTnLst>
                              <p:par>
                                <p:cTn id="8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07407E-6 L 0.00451 -0.45787 " pathEditMode="relative" rAng="0" ptsTypes="AA">
                                      <p:cBhvr>
                                        <p:cTn id="8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6000"/>
                            </p:stCondLst>
                            <p:childTnLst>
                              <p:par>
                                <p:cTn id="9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33333E-6 L 0.32136 0.01041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0282" y="735850"/>
            <a:ext cx="6632012" cy="5193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1142976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142976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142976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42976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142976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50043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50043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50043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50043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50043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57200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57200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57200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57200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57200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7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7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64357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7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64357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71514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71514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71514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71514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71514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214546" y="714356"/>
            <a:ext cx="1285884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214546" y="1857364"/>
            <a:ext cx="1285884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214546" y="4786322"/>
            <a:ext cx="1285884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2214546" y="3786190"/>
            <a:ext cx="1285884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2214546" y="2786058"/>
            <a:ext cx="1285884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7119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77556E-17 L -0.34497 0.0185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" y="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33333E-6 L 0.46216 0.02083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" y="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11022E-16 L 0.01146 0.4840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" y="2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4.07407E-6 L 0.82535 0.0145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3" y="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77556E-17 L 0.36858 0.0081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" y="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1.83164E-6 L -0.00156 0.48358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2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11022E-16 L 0.49375 0.0009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" y="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3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0.49375 -0.0169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" y="-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200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4000"/>
                            </p:stCondLst>
                            <p:childTnLst>
                              <p:par>
                                <p:cTn id="4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3.33333E-6 L -0.47396 -0.01065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6000"/>
                            </p:stCondLst>
                            <p:childTnLst>
                              <p:par>
                                <p:cTn id="4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800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00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11022E-16 L 0.37656 0.0009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2000"/>
                            </p:stCondLst>
                            <p:childTnLst>
                              <p:par>
                                <p:cTn id="5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07407E-6 L -0.29775 -0.0064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" y="-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4000"/>
                            </p:stCondLst>
                            <p:childTnLst>
                              <p:par>
                                <p:cTn id="5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07407E-6 L 0.34497 0.06713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2" y="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6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38000"/>
                            </p:stCondLst>
                            <p:childTnLst>
                              <p:par>
                                <p:cTn id="6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0.00093 L -0.34497 -0.00949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0000"/>
                            </p:stCondLst>
                            <p:childTnLst>
                              <p:par>
                                <p:cTn id="6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L 0.58715 -0.01065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4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4200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7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4000"/>
                            </p:stCondLst>
                            <p:childTnLst>
                              <p:par>
                                <p:cTn id="7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L 0.00156 0.65092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3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46000"/>
                            </p:stCondLst>
                            <p:childTnLst>
                              <p:par>
                                <p:cTn id="7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11022E-16 L 0.61093 0.00093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48000"/>
                            </p:stCondLst>
                            <p:childTnLst>
                              <p:par>
                                <p:cTn id="7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07407E-6 L 0.00347 -0.47894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00"/>
                            </p:stCondLst>
                            <p:childTnLst>
                              <p:par>
                                <p:cTn id="8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0.03148 L -0.57917 0.03125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2000"/>
                            </p:stCondLst>
                            <p:childTnLst>
                              <p:par>
                                <p:cTn id="8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48844E-6 L -1.66667E-6 -0.33302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4000"/>
                            </p:stCondLst>
                            <p:childTnLst>
                              <p:par>
                                <p:cTn id="8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07407E-6 L 0.00451 -0.45787 " pathEditMode="relative" rAng="0" ptsTypes="AA">
                                      <p:cBhvr>
                                        <p:cTn id="8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6000"/>
                            </p:stCondLst>
                            <p:childTnLst>
                              <p:par>
                                <p:cTn id="9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33333E-6 L 0.32136 0.01041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714356"/>
            <a:ext cx="6643734" cy="5214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1142976" y="7547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142976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142976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42976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142976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50043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50043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50043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50043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50043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57200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57200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57200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57200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57200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7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7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64357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7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64357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71514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71514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71514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71514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71514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214546" y="714356"/>
            <a:ext cx="1285884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214546" y="1857364"/>
            <a:ext cx="1285884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214546" y="4786322"/>
            <a:ext cx="1285884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2214546" y="3786190"/>
            <a:ext cx="1285884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2214546" y="2786058"/>
            <a:ext cx="1285884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7117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77556E-17 L -0.34497 0.0185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" y="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33333E-6 L 0.46216 0.02083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" y="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11022E-16 L 0.01146 0.4840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" y="2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4.07407E-6 L 0.82535 0.0145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3" y="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77556E-17 L 0.36858 0.0081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" y="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1.83164E-6 L -0.00156 0.48358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2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11022E-16 L 0.49375 0.0009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" y="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3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0.49375 -0.0169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" y="-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200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4000"/>
                            </p:stCondLst>
                            <p:childTnLst>
                              <p:par>
                                <p:cTn id="4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3.33333E-6 L -0.47396 -0.01065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6000"/>
                            </p:stCondLst>
                            <p:childTnLst>
                              <p:par>
                                <p:cTn id="4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800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00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11022E-16 L 0.37656 0.0009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2000"/>
                            </p:stCondLst>
                            <p:childTnLst>
                              <p:par>
                                <p:cTn id="5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07407E-6 L -0.29775 -0.0064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" y="-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4000"/>
                            </p:stCondLst>
                            <p:childTnLst>
                              <p:par>
                                <p:cTn id="5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07407E-6 L 0.34497 0.06713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2" y="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6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38000"/>
                            </p:stCondLst>
                            <p:childTnLst>
                              <p:par>
                                <p:cTn id="6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0.00093 L -0.34497 -0.00949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0000"/>
                            </p:stCondLst>
                            <p:childTnLst>
                              <p:par>
                                <p:cTn id="6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L 0.58715 -0.01065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4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4200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7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4000"/>
                            </p:stCondLst>
                            <p:childTnLst>
                              <p:par>
                                <p:cTn id="7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L 0.00156 0.65092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3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46000"/>
                            </p:stCondLst>
                            <p:childTnLst>
                              <p:par>
                                <p:cTn id="7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11022E-16 L 0.61093 0.00093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48000"/>
                            </p:stCondLst>
                            <p:childTnLst>
                              <p:par>
                                <p:cTn id="7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07407E-6 L 0.00347 -0.47894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00"/>
                            </p:stCondLst>
                            <p:childTnLst>
                              <p:par>
                                <p:cTn id="8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0.03148 L -0.57917 0.03125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2000"/>
                            </p:stCondLst>
                            <p:childTnLst>
                              <p:par>
                                <p:cTn id="8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48844E-6 L -1.66667E-6 -0.33302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4000"/>
                            </p:stCondLst>
                            <p:childTnLst>
                              <p:par>
                                <p:cTn id="8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07407E-6 L 0.00451 -0.45787 " pathEditMode="relative" rAng="0" ptsTypes="AA">
                                      <p:cBhvr>
                                        <p:cTn id="8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6000"/>
                            </p:stCondLst>
                            <p:childTnLst>
                              <p:par>
                                <p:cTn id="9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33333E-6 L 0.32136 0.01041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714355"/>
            <a:ext cx="6643733" cy="521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1161704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142976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142976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42976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142976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50043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50043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50043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50043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50043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57200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57200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57200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57200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57200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7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7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64357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7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64357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71514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71514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71514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71514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71514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214546" y="714356"/>
            <a:ext cx="1285884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214546" y="1857364"/>
            <a:ext cx="1285884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214546" y="4786322"/>
            <a:ext cx="1285884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2214546" y="3786190"/>
            <a:ext cx="1285884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2214546" y="2786058"/>
            <a:ext cx="1285884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239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77556E-17 L -0.34497 0.0185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" y="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33333E-6 L 0.46216 0.02083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" y="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11022E-16 L 0.01146 0.4840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" y="2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4.07407E-6 L 0.82535 0.0145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3" y="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77556E-17 L 0.36858 0.0081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" y="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1.83164E-6 L -0.00156 0.48358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2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11022E-16 L 0.49375 0.0009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" y="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3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0.49375 -0.0169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" y="-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200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4000"/>
                            </p:stCondLst>
                            <p:childTnLst>
                              <p:par>
                                <p:cTn id="4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3.33333E-6 L -0.47396 -0.01065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6000"/>
                            </p:stCondLst>
                            <p:childTnLst>
                              <p:par>
                                <p:cTn id="4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800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00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11022E-16 L 0.37656 0.0009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2000"/>
                            </p:stCondLst>
                            <p:childTnLst>
                              <p:par>
                                <p:cTn id="5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07407E-6 L -0.29775 -0.0064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" y="-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4000"/>
                            </p:stCondLst>
                            <p:childTnLst>
                              <p:par>
                                <p:cTn id="5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07407E-6 L 0.34497 0.06713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2" y="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6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38000"/>
                            </p:stCondLst>
                            <p:childTnLst>
                              <p:par>
                                <p:cTn id="6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0.00093 L -0.34497 -0.00949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0000"/>
                            </p:stCondLst>
                            <p:childTnLst>
                              <p:par>
                                <p:cTn id="6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L 0.58715 -0.01065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4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4200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7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4000"/>
                            </p:stCondLst>
                            <p:childTnLst>
                              <p:par>
                                <p:cTn id="7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L 0.00156 0.65092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3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46000"/>
                            </p:stCondLst>
                            <p:childTnLst>
                              <p:par>
                                <p:cTn id="7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11022E-16 L 0.61093 0.00093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48000"/>
                            </p:stCondLst>
                            <p:childTnLst>
                              <p:par>
                                <p:cTn id="7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07407E-6 L 0.00347 -0.47894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00"/>
                            </p:stCondLst>
                            <p:childTnLst>
                              <p:par>
                                <p:cTn id="8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0.03148 L -0.57917 0.03125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2000"/>
                            </p:stCondLst>
                            <p:childTnLst>
                              <p:par>
                                <p:cTn id="8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48844E-6 L -1.66667E-6 -0.33302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4000"/>
                            </p:stCondLst>
                            <p:childTnLst>
                              <p:par>
                                <p:cTn id="8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07407E-6 L 0.00451 -0.45787 " pathEditMode="relative" rAng="0" ptsTypes="AA">
                                      <p:cBhvr>
                                        <p:cTn id="8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6000"/>
                            </p:stCondLst>
                            <p:childTnLst>
                              <p:par>
                                <p:cTn id="9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33333E-6 L 0.32136 0.01041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180" y="714356"/>
            <a:ext cx="6667530" cy="5214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1142976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142976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142976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42976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142976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50043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50043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50043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50043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50043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57200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57200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57200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57200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57200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7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7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64357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7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64357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71514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71514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71514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71514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71514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214546" y="714356"/>
            <a:ext cx="1285884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214546" y="1857364"/>
            <a:ext cx="1285884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214546" y="4786322"/>
            <a:ext cx="1285884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2214546" y="3786190"/>
            <a:ext cx="1285884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2214546" y="2786058"/>
            <a:ext cx="1285884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597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77556E-17 L -0.34497 0.0185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" y="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33333E-6 L 0.46216 0.02083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" y="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11022E-16 L 0.01146 0.4840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" y="2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4.07407E-6 L 0.82535 0.0145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3" y="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77556E-17 L 0.36858 0.0081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" y="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1.83164E-6 L -0.00156 0.48358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2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11022E-16 L 0.49375 0.0009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" y="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3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0.49375 -0.0169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" y="-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200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4000"/>
                            </p:stCondLst>
                            <p:childTnLst>
                              <p:par>
                                <p:cTn id="4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3.33333E-6 L -0.47396 -0.01065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6000"/>
                            </p:stCondLst>
                            <p:childTnLst>
                              <p:par>
                                <p:cTn id="4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800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00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11022E-16 L 0.37656 0.0009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2000"/>
                            </p:stCondLst>
                            <p:childTnLst>
                              <p:par>
                                <p:cTn id="5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07407E-6 L -0.29775 -0.0064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" y="-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4000"/>
                            </p:stCondLst>
                            <p:childTnLst>
                              <p:par>
                                <p:cTn id="5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07407E-6 L 0.34497 0.06713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2" y="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6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38000"/>
                            </p:stCondLst>
                            <p:childTnLst>
                              <p:par>
                                <p:cTn id="6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0.00093 L -0.34497 -0.00949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0000"/>
                            </p:stCondLst>
                            <p:childTnLst>
                              <p:par>
                                <p:cTn id="6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L 0.58715 -0.01065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4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4200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7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4000"/>
                            </p:stCondLst>
                            <p:childTnLst>
                              <p:par>
                                <p:cTn id="7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L 0.00156 0.65092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3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46000"/>
                            </p:stCondLst>
                            <p:childTnLst>
                              <p:par>
                                <p:cTn id="7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11022E-16 L 0.61093 0.00093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48000"/>
                            </p:stCondLst>
                            <p:childTnLst>
                              <p:par>
                                <p:cTn id="7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07407E-6 L 0.00347 -0.47894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00"/>
                            </p:stCondLst>
                            <p:childTnLst>
                              <p:par>
                                <p:cTn id="8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0.03148 L -0.57917 0.03125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2000"/>
                            </p:stCondLst>
                            <p:childTnLst>
                              <p:par>
                                <p:cTn id="8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48844E-6 L -1.66667E-6 -0.33302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4000"/>
                            </p:stCondLst>
                            <p:childTnLst>
                              <p:par>
                                <p:cTn id="8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07407E-6 L 0.00451 -0.45787 " pathEditMode="relative" rAng="0" ptsTypes="AA">
                                      <p:cBhvr>
                                        <p:cTn id="8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6000"/>
                            </p:stCondLst>
                            <p:childTnLst>
                              <p:par>
                                <p:cTn id="9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33333E-6 L 0.32136 0.01041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1090" y="714356"/>
            <a:ext cx="6655620" cy="5214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1142976" y="702849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142976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142976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42976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142976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50043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50043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50043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50043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50043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57200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57200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57200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57200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57200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7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7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64357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7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64357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71514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71514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71514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71514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71514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214546" y="714356"/>
            <a:ext cx="1285884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214546" y="1857364"/>
            <a:ext cx="1285884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214546" y="4786322"/>
            <a:ext cx="1285884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2214546" y="3786190"/>
            <a:ext cx="1285884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2214546" y="2786058"/>
            <a:ext cx="1285884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541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77556E-17 L -0.34497 0.0185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" y="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33333E-6 L 0.46216 0.02083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" y="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11022E-16 L 0.01146 0.4840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" y="2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4.07407E-6 L 0.82535 0.0145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3" y="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77556E-17 L 0.36858 0.0081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" y="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1.83164E-6 L -0.00156 0.48358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2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11022E-16 L 0.49375 0.0009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" y="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3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0.49375 -0.0169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" y="-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200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4000"/>
                            </p:stCondLst>
                            <p:childTnLst>
                              <p:par>
                                <p:cTn id="4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3.33333E-6 L -0.47396 -0.01065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6000"/>
                            </p:stCondLst>
                            <p:childTnLst>
                              <p:par>
                                <p:cTn id="4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800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00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11022E-16 L 0.37656 0.0009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2000"/>
                            </p:stCondLst>
                            <p:childTnLst>
                              <p:par>
                                <p:cTn id="5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07407E-6 L -0.29775 -0.0064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" y="-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4000"/>
                            </p:stCondLst>
                            <p:childTnLst>
                              <p:par>
                                <p:cTn id="5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07407E-6 L 0.34497 0.06713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2" y="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6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38000"/>
                            </p:stCondLst>
                            <p:childTnLst>
                              <p:par>
                                <p:cTn id="6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0.00093 L -0.34497 -0.00949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0000"/>
                            </p:stCondLst>
                            <p:childTnLst>
                              <p:par>
                                <p:cTn id="6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L 0.58715 -0.01065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4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4200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7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4000"/>
                            </p:stCondLst>
                            <p:childTnLst>
                              <p:par>
                                <p:cTn id="7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L 0.00156 0.65092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3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46000"/>
                            </p:stCondLst>
                            <p:childTnLst>
                              <p:par>
                                <p:cTn id="7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11022E-16 L 0.61093 0.00093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48000"/>
                            </p:stCondLst>
                            <p:childTnLst>
                              <p:par>
                                <p:cTn id="7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07407E-6 L 0.00347 -0.47894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00"/>
                            </p:stCondLst>
                            <p:childTnLst>
                              <p:par>
                                <p:cTn id="8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0.03148 L -0.57917 0.03125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2000"/>
                            </p:stCondLst>
                            <p:childTnLst>
                              <p:par>
                                <p:cTn id="8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48844E-6 L -1.66667E-6 -0.33302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4000"/>
                            </p:stCondLst>
                            <p:childTnLst>
                              <p:par>
                                <p:cTn id="8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07407E-6 L 0.00451 -0.45787 " pathEditMode="relative" rAng="0" ptsTypes="AA">
                                      <p:cBhvr>
                                        <p:cTn id="8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6000"/>
                            </p:stCondLst>
                            <p:childTnLst>
                              <p:par>
                                <p:cTn id="9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33333E-6 L 0.32136 0.01041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729116"/>
            <a:ext cx="6643734" cy="520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115005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142976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142976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42976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142976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50043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50043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50043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50043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50043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57200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57200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57200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57200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57200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7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7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64357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7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64357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71514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71514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71514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71514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71514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214546" y="714356"/>
            <a:ext cx="1285884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214546" y="1857364"/>
            <a:ext cx="1285884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214546" y="4786322"/>
            <a:ext cx="1285884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2214546" y="3786190"/>
            <a:ext cx="1285884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2214546" y="2786058"/>
            <a:ext cx="1285884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227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77556E-17 L -0.34497 0.0185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" y="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33333E-6 L 0.46216 0.02083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" y="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11022E-16 L 0.01146 0.4840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" y="2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4.07407E-6 L 0.82535 0.0145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3" y="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77556E-17 L 0.36858 0.0081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" y="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1.83164E-6 L -0.00156 0.48358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2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11022E-16 L 0.49375 0.0009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" y="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3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0.49375 -0.0169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" y="-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200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4000"/>
                            </p:stCondLst>
                            <p:childTnLst>
                              <p:par>
                                <p:cTn id="4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3.33333E-6 L -0.47396 -0.01065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6000"/>
                            </p:stCondLst>
                            <p:childTnLst>
                              <p:par>
                                <p:cTn id="4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800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00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11022E-16 L 0.37656 0.0009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2000"/>
                            </p:stCondLst>
                            <p:childTnLst>
                              <p:par>
                                <p:cTn id="5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07407E-6 L -0.29775 -0.0064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" y="-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4000"/>
                            </p:stCondLst>
                            <p:childTnLst>
                              <p:par>
                                <p:cTn id="5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07407E-6 L 0.34497 0.06713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2" y="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6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38000"/>
                            </p:stCondLst>
                            <p:childTnLst>
                              <p:par>
                                <p:cTn id="6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0.00093 L -0.34497 -0.00949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0000"/>
                            </p:stCondLst>
                            <p:childTnLst>
                              <p:par>
                                <p:cTn id="6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L 0.58715 -0.01065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4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4200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7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4000"/>
                            </p:stCondLst>
                            <p:childTnLst>
                              <p:par>
                                <p:cTn id="7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L 0.00156 0.65092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3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46000"/>
                            </p:stCondLst>
                            <p:childTnLst>
                              <p:par>
                                <p:cTn id="7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11022E-16 L 0.61093 0.00093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48000"/>
                            </p:stCondLst>
                            <p:childTnLst>
                              <p:par>
                                <p:cTn id="7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07407E-6 L 0.00347 -0.47894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00"/>
                            </p:stCondLst>
                            <p:childTnLst>
                              <p:par>
                                <p:cTn id="8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0.03148 L -0.57917 0.03125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2000"/>
                            </p:stCondLst>
                            <p:childTnLst>
                              <p:par>
                                <p:cTn id="8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48844E-6 L -1.66667E-6 -0.33302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4000"/>
                            </p:stCondLst>
                            <p:childTnLst>
                              <p:par>
                                <p:cTn id="8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07407E-6 L 0.00451 -0.45787 " pathEditMode="relative" rAng="0" ptsTypes="AA">
                                      <p:cBhvr>
                                        <p:cTn id="8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6000"/>
                            </p:stCondLst>
                            <p:childTnLst>
                              <p:par>
                                <p:cTn id="9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33333E-6 L 0.32136 0.01041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708140"/>
            <a:ext cx="6643734" cy="52211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1142976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142976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142976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42976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142976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50043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50043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50043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50043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50043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57200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57200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57200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57200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57200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7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7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64357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7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64357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71514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71514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71514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71514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71514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214546" y="714356"/>
            <a:ext cx="1285884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214546" y="1857364"/>
            <a:ext cx="1285884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214546" y="4786322"/>
            <a:ext cx="1285884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2214546" y="3786190"/>
            <a:ext cx="1285884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2214546" y="2786058"/>
            <a:ext cx="1285884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773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77556E-17 L -0.34497 0.0185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" y="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33333E-6 L 0.46216 0.02083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" y="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11022E-16 L 0.01146 0.4840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" y="2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4.07407E-6 L 0.82535 0.0145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3" y="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77556E-17 L 0.36858 0.0081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" y="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1.83164E-6 L -0.00156 0.48358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2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11022E-16 L 0.49375 0.0009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" y="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3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0.49375 -0.0169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" y="-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200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4000"/>
                            </p:stCondLst>
                            <p:childTnLst>
                              <p:par>
                                <p:cTn id="4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3.33333E-6 L -0.47396 -0.01065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6000"/>
                            </p:stCondLst>
                            <p:childTnLst>
                              <p:par>
                                <p:cTn id="4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800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00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11022E-16 L 0.37656 0.0009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2000"/>
                            </p:stCondLst>
                            <p:childTnLst>
                              <p:par>
                                <p:cTn id="5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07407E-6 L -0.29775 -0.0064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" y="-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4000"/>
                            </p:stCondLst>
                            <p:childTnLst>
                              <p:par>
                                <p:cTn id="5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07407E-6 L 0.34497 0.06713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2" y="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6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38000"/>
                            </p:stCondLst>
                            <p:childTnLst>
                              <p:par>
                                <p:cTn id="6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0.00093 L -0.34497 -0.00949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0000"/>
                            </p:stCondLst>
                            <p:childTnLst>
                              <p:par>
                                <p:cTn id="6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L 0.58715 -0.01065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4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4200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7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4000"/>
                            </p:stCondLst>
                            <p:childTnLst>
                              <p:par>
                                <p:cTn id="7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L 0.00156 0.65092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3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46000"/>
                            </p:stCondLst>
                            <p:childTnLst>
                              <p:par>
                                <p:cTn id="7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11022E-16 L 0.61093 0.00093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48000"/>
                            </p:stCondLst>
                            <p:childTnLst>
                              <p:par>
                                <p:cTn id="7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07407E-6 L 0.00347 -0.47894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00"/>
                            </p:stCondLst>
                            <p:childTnLst>
                              <p:par>
                                <p:cTn id="8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0.03148 L -0.57917 0.03125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2000"/>
                            </p:stCondLst>
                            <p:childTnLst>
                              <p:par>
                                <p:cTn id="8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48844E-6 L -1.66667E-6 -0.33302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4000"/>
                            </p:stCondLst>
                            <p:childTnLst>
                              <p:par>
                                <p:cTn id="8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07407E-6 L 0.00451 -0.45787 " pathEditMode="relative" rAng="0" ptsTypes="AA">
                                      <p:cBhvr>
                                        <p:cTn id="8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6000"/>
                            </p:stCondLst>
                            <p:childTnLst>
                              <p:par>
                                <p:cTn id="9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33333E-6 L 0.32136 0.01041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407" y="714356"/>
            <a:ext cx="6642303" cy="5214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1144407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142976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142976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42976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142976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50043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50043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50043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50043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50043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57200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57200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57200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57200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57200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7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7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64357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7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64357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71514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71514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71514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71514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71514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214546" y="714356"/>
            <a:ext cx="1285884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214546" y="1857364"/>
            <a:ext cx="1285884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214546" y="4786322"/>
            <a:ext cx="1285884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2214546" y="3786190"/>
            <a:ext cx="1285884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2214546" y="2786058"/>
            <a:ext cx="1285884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581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77556E-17 L -0.34497 0.0185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" y="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33333E-6 L 0.46216 0.02083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" y="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11022E-16 L 0.01146 0.4840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" y="2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4.07407E-6 L 0.82535 0.0145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3" y="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77556E-17 L 0.36858 0.0081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" y="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1.83164E-6 L -0.00156 0.48358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2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11022E-16 L 0.49375 0.0009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" y="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3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0.49375 -0.0169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" y="-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200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4000"/>
                            </p:stCondLst>
                            <p:childTnLst>
                              <p:par>
                                <p:cTn id="4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3.33333E-6 L -0.47396 -0.01065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6000"/>
                            </p:stCondLst>
                            <p:childTnLst>
                              <p:par>
                                <p:cTn id="4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800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00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11022E-16 L 0.37656 0.0009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2000"/>
                            </p:stCondLst>
                            <p:childTnLst>
                              <p:par>
                                <p:cTn id="5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07407E-6 L -0.29775 -0.0064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" y="-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4000"/>
                            </p:stCondLst>
                            <p:childTnLst>
                              <p:par>
                                <p:cTn id="5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07407E-6 L 0.34497 0.06713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2" y="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6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38000"/>
                            </p:stCondLst>
                            <p:childTnLst>
                              <p:par>
                                <p:cTn id="6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0.00093 L -0.34497 -0.00949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0000"/>
                            </p:stCondLst>
                            <p:childTnLst>
                              <p:par>
                                <p:cTn id="6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L 0.58715 -0.01065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4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4200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7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4000"/>
                            </p:stCondLst>
                            <p:childTnLst>
                              <p:par>
                                <p:cTn id="7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L 0.00156 0.65092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3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46000"/>
                            </p:stCondLst>
                            <p:childTnLst>
                              <p:par>
                                <p:cTn id="7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11022E-16 L 0.61093 0.00093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48000"/>
                            </p:stCondLst>
                            <p:childTnLst>
                              <p:par>
                                <p:cTn id="7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07407E-6 L 0.00347 -0.47894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00"/>
                            </p:stCondLst>
                            <p:childTnLst>
                              <p:par>
                                <p:cTn id="8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0.03148 L -0.57917 0.03125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2000"/>
                            </p:stCondLst>
                            <p:childTnLst>
                              <p:par>
                                <p:cTn id="8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48844E-6 L -1.66667E-6 -0.33302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4000"/>
                            </p:stCondLst>
                            <p:childTnLst>
                              <p:par>
                                <p:cTn id="8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07407E-6 L 0.00451 -0.45787 " pathEditMode="relative" rAng="0" ptsTypes="AA">
                                      <p:cBhvr>
                                        <p:cTn id="8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6000"/>
                            </p:stCondLst>
                            <p:childTnLst>
                              <p:par>
                                <p:cTn id="9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33333E-6 L 0.32136 0.01041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714356"/>
            <a:ext cx="6635490" cy="5214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1142976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142976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142976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42976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142976" y="2768956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50043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50043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50043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50043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50043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57200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57200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57200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57200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57200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7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7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64357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7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64357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715140" y="714356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715140" y="1857364"/>
            <a:ext cx="107157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715140" y="4786322"/>
            <a:ext cx="107157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715140" y="3786190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715140" y="2786058"/>
            <a:ext cx="1071570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214546" y="714356"/>
            <a:ext cx="1285884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214546" y="1857364"/>
            <a:ext cx="1285884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214546" y="4786322"/>
            <a:ext cx="1285884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2214546" y="3786190"/>
            <a:ext cx="1285884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2214546" y="2786058"/>
            <a:ext cx="1285884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626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77556E-17 L -0.34497 0.0185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" y="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33333E-6 L 0.46216 0.02083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" y="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11022E-16 L 0.01146 0.4840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" y="2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4.07407E-6 L 0.82535 0.0145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3" y="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77556E-17 L 0.36858 0.0081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" y="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1.83164E-6 L -0.00156 0.48358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2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11022E-16 L 0.49375 0.0009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" y="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3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0.49375 -0.0169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" y="-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200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4000"/>
                            </p:stCondLst>
                            <p:childTnLst>
                              <p:par>
                                <p:cTn id="4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3.33333E-6 L -0.47396 -0.01065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6000"/>
                            </p:stCondLst>
                            <p:childTnLst>
                              <p:par>
                                <p:cTn id="4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800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00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11022E-16 L 0.37656 0.0009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2000"/>
                            </p:stCondLst>
                            <p:childTnLst>
                              <p:par>
                                <p:cTn id="5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07407E-6 L -0.29775 -0.0064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" y="-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4000"/>
                            </p:stCondLst>
                            <p:childTnLst>
                              <p:par>
                                <p:cTn id="5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07407E-6 L 0.34497 0.06713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2" y="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6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38000"/>
                            </p:stCondLst>
                            <p:childTnLst>
                              <p:par>
                                <p:cTn id="6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0.00093 L -0.34497 -0.00949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0000"/>
                            </p:stCondLst>
                            <p:childTnLst>
                              <p:par>
                                <p:cTn id="6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L 0.58715 -0.01065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4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4200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7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4000"/>
                            </p:stCondLst>
                            <p:childTnLst>
                              <p:par>
                                <p:cTn id="7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3333E-6 L 0.00156 0.65092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3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46000"/>
                            </p:stCondLst>
                            <p:childTnLst>
                              <p:par>
                                <p:cTn id="7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11022E-16 L 0.61093 0.00093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48000"/>
                            </p:stCondLst>
                            <p:childTnLst>
                              <p:par>
                                <p:cTn id="7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07407E-6 L 0.00347 -0.47894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00"/>
                            </p:stCondLst>
                            <p:childTnLst>
                              <p:par>
                                <p:cTn id="8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0.03148 L -0.57917 0.03125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2000"/>
                            </p:stCondLst>
                            <p:childTnLst>
                              <p:par>
                                <p:cTn id="8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48844E-6 L -1.66667E-6 -0.33302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4000"/>
                            </p:stCondLst>
                            <p:childTnLst>
                              <p:par>
                                <p:cTn id="8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07407E-6 L 0.00451 -0.45787 " pathEditMode="relative" rAng="0" ptsTypes="AA">
                                      <p:cBhvr>
                                        <p:cTn id="8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6000"/>
                            </p:stCondLst>
                            <p:childTnLst>
                              <p:par>
                                <p:cTn id="9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33333E-6 L 0.32136 0.01041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Řešení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AutoNum type="arabicPeriod"/>
            </a:pPr>
            <a:r>
              <a:rPr lang="cs-CZ" sz="1600" dirty="0" smtClean="0"/>
              <a:t>Staroměstské náměstí</a:t>
            </a:r>
          </a:p>
          <a:p>
            <a:pPr>
              <a:buAutoNum type="arabicPeriod"/>
            </a:pPr>
            <a:r>
              <a:rPr lang="cs-CZ" sz="1600" dirty="0" smtClean="0"/>
              <a:t>Václavské náměstí</a:t>
            </a:r>
          </a:p>
          <a:p>
            <a:pPr>
              <a:buAutoNum type="arabicPeriod"/>
            </a:pPr>
            <a:r>
              <a:rPr lang="cs-CZ" sz="1600" dirty="0" smtClean="0"/>
              <a:t>Karlův most</a:t>
            </a:r>
          </a:p>
          <a:p>
            <a:pPr>
              <a:buAutoNum type="arabicPeriod"/>
            </a:pPr>
            <a:r>
              <a:rPr lang="cs-CZ" sz="1600" dirty="0" smtClean="0"/>
              <a:t>Petřín</a:t>
            </a:r>
          </a:p>
          <a:p>
            <a:pPr>
              <a:buAutoNum type="arabicPeriod"/>
            </a:pPr>
            <a:r>
              <a:rPr lang="cs-CZ" sz="1600" dirty="0" smtClean="0"/>
              <a:t>Pražský hrad</a:t>
            </a:r>
          </a:p>
          <a:p>
            <a:pPr>
              <a:buAutoNum type="arabicPeriod"/>
            </a:pPr>
            <a:r>
              <a:rPr lang="cs-CZ" sz="1600" dirty="0" smtClean="0"/>
              <a:t>Chrám sv. Víta</a:t>
            </a:r>
          </a:p>
          <a:p>
            <a:pPr>
              <a:buAutoNum type="arabicPeriod"/>
            </a:pPr>
            <a:r>
              <a:rPr lang="cs-CZ" sz="1600" dirty="0" smtClean="0"/>
              <a:t>Vyšehrad</a:t>
            </a:r>
          </a:p>
          <a:p>
            <a:pPr>
              <a:buAutoNum type="arabicPeriod"/>
            </a:pPr>
            <a:r>
              <a:rPr lang="cs-CZ" sz="1600" dirty="0" smtClean="0"/>
              <a:t>Týnský chrám a pomník Jana Husa</a:t>
            </a:r>
          </a:p>
          <a:p>
            <a:pPr>
              <a:buAutoNum type="arabicPeriod"/>
            </a:pPr>
            <a:r>
              <a:rPr lang="cs-CZ" sz="1600" dirty="0" smtClean="0"/>
              <a:t>Národní divadlo</a:t>
            </a:r>
          </a:p>
          <a:p>
            <a:pPr>
              <a:buAutoNum type="arabicPeriod"/>
            </a:pPr>
            <a:r>
              <a:rPr lang="cs-CZ" sz="1600" dirty="0" smtClean="0"/>
              <a:t>Národní muzeum</a:t>
            </a:r>
          </a:p>
          <a:p>
            <a:pPr>
              <a:buAutoNum type="arabicPeriod"/>
            </a:pPr>
            <a:endParaRPr lang="cs-CZ" sz="1600" dirty="0" smtClean="0"/>
          </a:p>
          <a:p>
            <a:pPr>
              <a:buAutoNum type="arabicPeriod"/>
            </a:pPr>
            <a:endParaRPr lang="cs-CZ" sz="1600" dirty="0" smtClean="0"/>
          </a:p>
          <a:p>
            <a:pPr>
              <a:buAutoNum type="arabicPeriod"/>
            </a:pPr>
            <a:endParaRPr lang="cs-CZ" sz="1600" dirty="0" smtClean="0"/>
          </a:p>
          <a:p>
            <a:pPr>
              <a:buAutoNum type="arabicPeriod"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637478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100" dirty="0" smtClean="0"/>
              <a:t>Obrázky převzaty z:</a:t>
            </a:r>
          </a:p>
          <a:p>
            <a:pPr marL="0" indent="0">
              <a:buNone/>
            </a:pPr>
            <a:r>
              <a:rPr lang="cs-CZ" sz="1100" dirty="0" smtClean="0">
                <a:hlinkClick r:id="rId2"/>
              </a:rPr>
              <a:t>http://www.people.cz/travel/articles_photo/11234.jpg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>
                <a:hlinkClick r:id="rId3"/>
              </a:rPr>
              <a:t>http://www.atlasceska.cz/images/foto_kat/stredni/s269_vaclavske_.jpg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>
                <a:hlinkClick r:id="rId4"/>
              </a:rPr>
              <a:t>http://www.travelguide.cz/facilities/tg/full/553-praha_karluv_most.jpg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>
                <a:hlinkClick r:id="rId5"/>
              </a:rPr>
              <a:t>http://www.atlasceska.cz/images/foto_kat/stredni/s7853_petrin.jpg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>
                <a:hlinkClick r:id="rId6"/>
              </a:rPr>
              <a:t>http://www.zamky-hrady.eu/img/hrady/1246740388.jpg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>
                <a:hlinkClick r:id="rId7"/>
              </a:rPr>
              <a:t>http://zhola.com/praha/data/35916063416vitCelyZlutomodry610.jpg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>
                <a:hlinkClick r:id="rId8"/>
              </a:rPr>
              <a:t>http://www.atlasceska.cz/images/foto_kat/stredni/s8531_podolske_.jpg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>
                <a:hlinkClick r:id="rId9"/>
              </a:rPr>
              <a:t>http://im.novinky.cz/190/221905-original1-tgq5b.jpg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>
                <a:hlinkClick r:id="rId10"/>
              </a:rPr>
              <a:t>http://www.1000vecicomeserou.cz/wp-content/uploads/narodni.jpg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>
                <a:hlinkClick r:id="rId11"/>
              </a:rPr>
              <a:t>http://www.atlasceska.cz/images/foto_kat/stredni/s8729_vaclavske_.jpg</a:t>
            </a:r>
            <a:endParaRPr lang="cs-CZ" sz="1100" dirty="0" smtClean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406769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99</Words>
  <Application>Microsoft Office PowerPoint</Application>
  <PresentationFormat>Předvádění na obrazovce (4:3)</PresentationFormat>
  <Paragraphs>36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ZNÁŠ PRAHU?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Heli</dc:creator>
  <cp:lastModifiedBy>Reditelna</cp:lastModifiedBy>
  <cp:revision>4</cp:revision>
  <dcterms:created xsi:type="dcterms:W3CDTF">2011-10-31T16:38:18Z</dcterms:created>
  <dcterms:modified xsi:type="dcterms:W3CDTF">2011-11-07T10:48:32Z</dcterms:modified>
</cp:coreProperties>
</file>