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045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054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710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5460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782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165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145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210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521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741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4056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DA99C-0DD1-4DA1-8AAE-07FEB9B68783}" type="datetimeFigureOut">
              <a:rPr lang="cs-CZ" smtClean="0"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5995A-735C-4A3A-9258-CBD1A8A32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178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roskop.cz/51/1102/1491/clanek/audio/statni-hymny-clenskych-statu/" TargetMode="External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uroskop.cz/51/1102/1491/clanek/audio/statni-hymny-clenskych-statu/" TargetMode="External"/><Relationship Id="rId3" Type="http://schemas.openxmlformats.org/officeDocument/2006/relationships/hyperlink" Target="http://portal.uur.cz/images/mapa-EU.jpg" TargetMode="External"/><Relationship Id="rId7" Type="http://schemas.openxmlformats.org/officeDocument/2006/relationships/hyperlink" Target="http://www.dvorek.eu/dwn/1003/25234cs_CZI_euro.jpg" TargetMode="External"/><Relationship Id="rId2" Type="http://schemas.openxmlformats.org/officeDocument/2006/relationships/hyperlink" Target="http://www.aryja.cz/obrazky_fotogalerie/detail/mapa-evropy-v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m.denik.cz/64/d1/brusel_eu_parlament_denik_clanek_solo.jpg" TargetMode="External"/><Relationship Id="rId5" Type="http://schemas.openxmlformats.org/officeDocument/2006/relationships/hyperlink" Target="http://i3.cn.cz/14/1167994155_200701050204_EEEEUR_1.jpg" TargetMode="External"/><Relationship Id="rId4" Type="http://schemas.openxmlformats.org/officeDocument/2006/relationships/hyperlink" Target="http://nd01.jxs.cz/808/773/6cb39cedcd_13362998_o2.jpg" TargetMode="External"/><Relationship Id="rId9" Type="http://schemas.openxmlformats.org/officeDocument/2006/relationships/hyperlink" Target="http://ec.europa.eu/ceskarepublika/abc/symbols/index_cs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980728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Název školy: ZŠ a MŠ Zvole, okres Praha - západ</a:t>
            </a:r>
            <a:br>
              <a:rPr lang="cs-CZ" sz="2400" dirty="0" smtClean="0"/>
            </a:br>
            <a:r>
              <a:rPr lang="cs-CZ" sz="2400" dirty="0" smtClean="0"/>
              <a:t>Autor: Mgr. Helena Špinarová</a:t>
            </a:r>
            <a:br>
              <a:rPr lang="cs-CZ" sz="2400" dirty="0" smtClean="0"/>
            </a:br>
            <a:r>
              <a:rPr lang="cs-CZ" sz="2400" dirty="0" smtClean="0"/>
              <a:t>Název: </a:t>
            </a:r>
            <a:r>
              <a:rPr lang="cs-CZ" sz="2400" dirty="0" smtClean="0"/>
              <a:t>VY_52_INOVACE_11 </a:t>
            </a:r>
            <a:r>
              <a:rPr lang="cs-CZ" sz="2400" smtClean="0"/>
              <a:t>II EU</a:t>
            </a:r>
            <a:endParaRPr lang="cs-CZ" sz="2400" dirty="0" smtClean="0"/>
          </a:p>
          <a:p>
            <a:pPr algn="ctr"/>
            <a:r>
              <a:rPr lang="cs-CZ" sz="2400" dirty="0" smtClean="0"/>
              <a:t>Téma: Člověk a jeho svět –Vlastivěda</a:t>
            </a:r>
          </a:p>
          <a:p>
            <a:pPr algn="ctr"/>
            <a:r>
              <a:rPr lang="cs-CZ" sz="2400" dirty="0" smtClean="0"/>
              <a:t>Číslo projektu: CZ.1.07/1.4.00/21.0305</a:t>
            </a:r>
            <a:endParaRPr lang="cs-CZ" sz="2400" dirty="0"/>
          </a:p>
        </p:txBody>
      </p:sp>
      <p:pic>
        <p:nvPicPr>
          <p:cNvPr id="5" name="Picture 2" descr="C:\Users\Lucka\Pictures\loga_cele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839010"/>
            <a:ext cx="8028384" cy="1302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101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051720" y="548680"/>
            <a:ext cx="5540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/>
              <a:t>Proč vznikla Evropská unie (EU)?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51520" y="1135563"/>
            <a:ext cx="8422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Evropské státy usilují o vytvoření jednotné Evropy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8" y="1844824"/>
            <a:ext cx="4962525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074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51520" y="620688"/>
            <a:ext cx="88581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EU si státy navzájem pomáhají, spolupracují</a:t>
            </a:r>
          </a:p>
          <a:p>
            <a:r>
              <a:rPr lang="cs-CZ" sz="3200" dirty="0" smtClean="0"/>
              <a:t>při ochraně životního prostředí, snaží se o vzrůstající</a:t>
            </a:r>
          </a:p>
          <a:p>
            <a:r>
              <a:rPr lang="cs-CZ" sz="3200" dirty="0" smtClean="0"/>
              <a:t>životní úroveň, apod.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41623" y="3429000"/>
            <a:ext cx="823975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I v EU si přesto každý stát zachovává své tradice, </a:t>
            </a:r>
          </a:p>
          <a:p>
            <a:r>
              <a:rPr lang="cs-CZ" sz="3200" dirty="0" smtClean="0"/>
              <a:t>kulturu, řeč atd.</a:t>
            </a:r>
          </a:p>
        </p:txBody>
      </p:sp>
      <p:pic>
        <p:nvPicPr>
          <p:cNvPr id="3074" name="Picture 2" descr="C:\Users\Heli\AppData\Local\Microsoft\Windows\Temporary Internet Files\Content.IE5\0VF2Y3SL\MM90029699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633300"/>
            <a:ext cx="1512168" cy="179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eli\AppData\Local\Microsoft\Windows\Temporary Internet Files\Content.IE5\LKZKB43M\MP9004265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213779"/>
            <a:ext cx="2326568" cy="232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195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524525" y="270115"/>
            <a:ext cx="79437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roce 2007 do EU patřilo 27 evropských států.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5436156" cy="534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24525" y="854890"/>
            <a:ext cx="65664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ČR se stala členem EU 1. května 2004.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36912"/>
            <a:ext cx="2857500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725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39552" y="328300"/>
            <a:ext cx="772487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Sídlo evropského parlamentu EU je v Bruselu </a:t>
            </a:r>
          </a:p>
          <a:p>
            <a:r>
              <a:rPr lang="cs-CZ" sz="3200" dirty="0" smtClean="0"/>
              <a:t>(v Belgii).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4506185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215" y="3573016"/>
            <a:ext cx="3333750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300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22769" y="351800"/>
            <a:ext cx="2245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Symboly EU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3568" y="1196752"/>
            <a:ext cx="11827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Vlajka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123728" y="1624859"/>
            <a:ext cx="55997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  <a:r>
              <a:rPr lang="cs-CZ" sz="3200" dirty="0" smtClean="0"/>
              <a:t>odrá barva jako symbol naděje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123728" y="2362034"/>
            <a:ext cx="59600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12 hvězd jako symbol dokonalosti</a:t>
            </a:r>
          </a:p>
          <a:p>
            <a:r>
              <a:rPr lang="cs-CZ" sz="3200" dirty="0" smtClean="0"/>
              <a:t>(12 je měsíců v roce, 12 je hodin…)</a:t>
            </a:r>
          </a:p>
        </p:txBody>
      </p:sp>
      <p:pic>
        <p:nvPicPr>
          <p:cNvPr id="6146" name="Picture 2" descr="C:\Users\Heli\AppData\Local\Microsoft\Windows\Temporary Internet Files\Content.IE5\P86XPFIC\MP90036267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797" y="3742750"/>
            <a:ext cx="3657600" cy="24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653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22769" y="351800"/>
            <a:ext cx="2245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Symboly EU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3568" y="1196752"/>
            <a:ext cx="13692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Hymna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123728" y="1624859"/>
            <a:ext cx="668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Ludwig van Beethoven – Óda na radost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123728" y="2362034"/>
            <a:ext cx="49945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myšlenka rovnosti, bratrství</a:t>
            </a:r>
          </a:p>
        </p:txBody>
      </p:sp>
      <p:pic>
        <p:nvPicPr>
          <p:cNvPr id="7170" name="Picture 2" descr="C:\Users\Heli\AppData\Local\Microsoft\Windows\Temporary Internet Files\Content.IE5\WYR77MSW\MC900370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284" y="2946809"/>
            <a:ext cx="1882961" cy="265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ound">
            <a:hlinkClick r:id="rId3"/>
          </p:cNvPr>
          <p:cNvSpPr>
            <a:spLocks noEditPoints="1" noChangeArrowheads="1"/>
          </p:cNvSpPr>
          <p:nvPr/>
        </p:nvSpPr>
        <p:spPr bwMode="auto">
          <a:xfrm>
            <a:off x="6701866" y="3977760"/>
            <a:ext cx="832867" cy="1048891"/>
          </a:xfrm>
          <a:custGeom>
            <a:avLst/>
            <a:gdLst>
              <a:gd name="T0" fmla="*/ 11164 w 21600"/>
              <a:gd name="T1" fmla="*/ 21159 h 21600"/>
              <a:gd name="T2" fmla="*/ 11164 w 21600"/>
              <a:gd name="T3" fmla="*/ 0 h 21600"/>
              <a:gd name="T4" fmla="*/ 0 w 21600"/>
              <a:gd name="T5" fmla="*/ 10800 h 21600"/>
              <a:gd name="T6" fmla="*/ 21600 w 21600"/>
              <a:gd name="T7" fmla="*/ 10800 h 21600"/>
              <a:gd name="T8" fmla="*/ 761 w 21600"/>
              <a:gd name="T9" fmla="*/ 22454 h 21600"/>
              <a:gd name="T10" fmla="*/ 21069 w 21600"/>
              <a:gd name="T11" fmla="*/ 28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7273"/>
                </a:moveTo>
                <a:lnTo>
                  <a:pt x="5824" y="7273"/>
                </a:lnTo>
                <a:lnTo>
                  <a:pt x="11164" y="0"/>
                </a:lnTo>
                <a:lnTo>
                  <a:pt x="11164" y="21159"/>
                </a:lnTo>
                <a:lnTo>
                  <a:pt x="5824" y="13885"/>
                </a:lnTo>
                <a:lnTo>
                  <a:pt x="0" y="13885"/>
                </a:lnTo>
                <a:lnTo>
                  <a:pt x="0" y="7273"/>
                </a:lnTo>
                <a:close/>
              </a:path>
              <a:path w="21600" h="21600">
                <a:moveTo>
                  <a:pt x="13024" y="7273"/>
                </a:moveTo>
                <a:lnTo>
                  <a:pt x="13591" y="6722"/>
                </a:lnTo>
                <a:lnTo>
                  <a:pt x="13833" y="7548"/>
                </a:lnTo>
                <a:lnTo>
                  <a:pt x="14076" y="8485"/>
                </a:lnTo>
                <a:lnTo>
                  <a:pt x="14157" y="9367"/>
                </a:lnTo>
                <a:lnTo>
                  <a:pt x="14197" y="10524"/>
                </a:lnTo>
                <a:lnTo>
                  <a:pt x="14197" y="11406"/>
                </a:lnTo>
                <a:lnTo>
                  <a:pt x="14116" y="12012"/>
                </a:lnTo>
                <a:lnTo>
                  <a:pt x="13995" y="12728"/>
                </a:lnTo>
                <a:lnTo>
                  <a:pt x="13833" y="13444"/>
                </a:lnTo>
                <a:lnTo>
                  <a:pt x="13712" y="14106"/>
                </a:lnTo>
                <a:lnTo>
                  <a:pt x="13591" y="14546"/>
                </a:lnTo>
                <a:lnTo>
                  <a:pt x="13065" y="13885"/>
                </a:lnTo>
                <a:lnTo>
                  <a:pt x="13307" y="12893"/>
                </a:lnTo>
                <a:lnTo>
                  <a:pt x="13469" y="11791"/>
                </a:lnTo>
                <a:lnTo>
                  <a:pt x="13550" y="10910"/>
                </a:lnTo>
                <a:lnTo>
                  <a:pt x="13591" y="10138"/>
                </a:lnTo>
                <a:lnTo>
                  <a:pt x="13469" y="9367"/>
                </a:lnTo>
                <a:lnTo>
                  <a:pt x="13388" y="8595"/>
                </a:lnTo>
                <a:lnTo>
                  <a:pt x="13267" y="7934"/>
                </a:lnTo>
                <a:lnTo>
                  <a:pt x="13024" y="7273"/>
                </a:lnTo>
                <a:close/>
              </a:path>
              <a:path w="21600" h="21600">
                <a:moveTo>
                  <a:pt x="16382" y="3967"/>
                </a:moveTo>
                <a:lnTo>
                  <a:pt x="16786" y="5179"/>
                </a:lnTo>
                <a:lnTo>
                  <a:pt x="17150" y="6612"/>
                </a:lnTo>
                <a:lnTo>
                  <a:pt x="17474" y="8651"/>
                </a:lnTo>
                <a:lnTo>
                  <a:pt x="17595" y="9753"/>
                </a:lnTo>
                <a:lnTo>
                  <a:pt x="17635" y="12012"/>
                </a:lnTo>
                <a:lnTo>
                  <a:pt x="17393" y="13665"/>
                </a:lnTo>
                <a:lnTo>
                  <a:pt x="17150" y="15208"/>
                </a:lnTo>
                <a:lnTo>
                  <a:pt x="16786" y="16310"/>
                </a:lnTo>
                <a:lnTo>
                  <a:pt x="16341" y="17687"/>
                </a:lnTo>
                <a:lnTo>
                  <a:pt x="15815" y="17081"/>
                </a:lnTo>
                <a:lnTo>
                  <a:pt x="16503" y="14602"/>
                </a:lnTo>
                <a:lnTo>
                  <a:pt x="16786" y="13169"/>
                </a:lnTo>
                <a:lnTo>
                  <a:pt x="16867" y="12012"/>
                </a:lnTo>
                <a:lnTo>
                  <a:pt x="16867" y="9642"/>
                </a:lnTo>
                <a:lnTo>
                  <a:pt x="16705" y="7989"/>
                </a:lnTo>
                <a:lnTo>
                  <a:pt x="16422" y="6612"/>
                </a:lnTo>
                <a:lnTo>
                  <a:pt x="16220" y="5675"/>
                </a:lnTo>
                <a:lnTo>
                  <a:pt x="15856" y="4518"/>
                </a:lnTo>
                <a:lnTo>
                  <a:pt x="16382" y="3967"/>
                </a:lnTo>
                <a:close/>
              </a:path>
              <a:path w="21600" h="21600">
                <a:moveTo>
                  <a:pt x="18889" y="1377"/>
                </a:moveTo>
                <a:lnTo>
                  <a:pt x="19415" y="826"/>
                </a:lnTo>
                <a:lnTo>
                  <a:pt x="20194" y="2576"/>
                </a:lnTo>
                <a:lnTo>
                  <a:pt x="20831" y="4683"/>
                </a:lnTo>
                <a:lnTo>
                  <a:pt x="21357" y="7204"/>
                </a:lnTo>
                <a:lnTo>
                  <a:pt x="21650" y="9450"/>
                </a:lnTo>
                <a:lnTo>
                  <a:pt x="21600" y="12301"/>
                </a:lnTo>
                <a:lnTo>
                  <a:pt x="21215" y="15938"/>
                </a:lnTo>
                <a:lnTo>
                  <a:pt x="20629" y="18348"/>
                </a:lnTo>
                <a:lnTo>
                  <a:pt x="19415" y="21655"/>
                </a:lnTo>
                <a:lnTo>
                  <a:pt x="18889" y="21159"/>
                </a:lnTo>
                <a:lnTo>
                  <a:pt x="19901" y="18404"/>
                </a:lnTo>
                <a:lnTo>
                  <a:pt x="20467" y="15593"/>
                </a:lnTo>
                <a:lnTo>
                  <a:pt x="20791" y="12342"/>
                </a:lnTo>
                <a:lnTo>
                  <a:pt x="20871" y="9532"/>
                </a:lnTo>
                <a:lnTo>
                  <a:pt x="20629" y="7411"/>
                </a:lnTo>
                <a:lnTo>
                  <a:pt x="20062" y="4628"/>
                </a:lnTo>
                <a:lnTo>
                  <a:pt x="19415" y="2810"/>
                </a:lnTo>
                <a:lnTo>
                  <a:pt x="18889" y="1377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3949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22769" y="351800"/>
            <a:ext cx="2245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Symboly EU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3568" y="1196752"/>
            <a:ext cx="45791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Státní svátek – Den Evropy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04319" y="2709618"/>
            <a:ext cx="28957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Evropské motto:</a:t>
            </a:r>
          </a:p>
        </p:txBody>
      </p:sp>
      <p:pic>
        <p:nvPicPr>
          <p:cNvPr id="9218" name="Picture 2" descr="C:\Users\Heli\AppData\Local\Microsoft\Windows\Temporary Internet Files\Content.IE5\DYU4RJ5O\MM900283190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707" y="1616086"/>
            <a:ext cx="132397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804248" y="1971398"/>
            <a:ext cx="1710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9. května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815050" y="3668512"/>
            <a:ext cx="45247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„Jednotná v rozmanitosti“</a:t>
            </a:r>
          </a:p>
        </p:txBody>
      </p:sp>
      <p:pic>
        <p:nvPicPr>
          <p:cNvPr id="9219" name="Picture 3" descr="C:\Users\Heli\AppData\Local\Microsoft\Windows\Temporary Internet Files\Content.IE5\0VF2Y3SL\MP90043943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900" y="3365183"/>
            <a:ext cx="2060566" cy="3073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8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22769" y="351800"/>
            <a:ext cx="2245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Symboly EU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3568" y="1196752"/>
            <a:ext cx="11392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EURO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922769" y="1489139"/>
            <a:ext cx="42489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</a:t>
            </a:r>
            <a:r>
              <a:rPr lang="cs-CZ" sz="3200" dirty="0"/>
              <a:t>n</a:t>
            </a:r>
            <a:r>
              <a:rPr lang="cs-CZ" sz="3200" dirty="0" smtClean="0"/>
              <a:t>a líci: členské státy EU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999136" y="1933926"/>
            <a:ext cx="43391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</a:t>
            </a:r>
            <a:r>
              <a:rPr lang="cs-CZ" sz="3200" dirty="0"/>
              <a:t>n</a:t>
            </a:r>
            <a:r>
              <a:rPr lang="cs-CZ" sz="3200" dirty="0" smtClean="0"/>
              <a:t>a rubu: národní výjevy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44" y="2536391"/>
            <a:ext cx="5256584" cy="394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4080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03848" y="548680"/>
            <a:ext cx="28357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Kvíz - opakování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88900" y="1628800"/>
            <a:ext cx="49740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Kolik členských států má EU?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95536" y="2506141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27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764293" y="2498767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7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564873" y="2498766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25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98806" y="3783170"/>
            <a:ext cx="58934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Od kterého roku je ČR členem EU?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05442" y="4660511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1995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874199" y="4653137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2004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674779" y="4653136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2007</a:t>
            </a:r>
          </a:p>
        </p:txBody>
      </p:sp>
    </p:spTree>
    <p:extLst>
      <p:ext uri="{BB962C8B-B14F-4D97-AF65-F5344CB8AC3E}">
        <p14:creationId xmlns:p14="http://schemas.microsoft.com/office/powerpoint/2010/main" val="1899891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EC1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EC11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398806" y="2791153"/>
            <a:ext cx="5755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Kolik je hvězd na evropské vlajce?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05442" y="3668494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12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874199" y="3661120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4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674779" y="3661119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1</a:t>
            </a:r>
            <a:r>
              <a:rPr lang="cs-CZ" sz="3200" dirty="0" smtClean="0"/>
              <a:t>5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98806" y="4660511"/>
            <a:ext cx="72133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Čeho je modrá barva na vlajce symbolem?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05442" y="5537852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lásky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874199" y="5530478"/>
            <a:ext cx="178603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naděje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674778" y="5530477"/>
            <a:ext cx="1609189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rovnosti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974644"/>
            <a:ext cx="6401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jaké zemi sídlí evropský parlament?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02172" y="1851985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 ČR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4870928" y="1844611"/>
            <a:ext cx="1789303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Ve Francii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2669486" y="1844610"/>
            <a:ext cx="1686490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 Belgii</a:t>
            </a:r>
          </a:p>
        </p:txBody>
      </p:sp>
    </p:spTree>
    <p:extLst>
      <p:ext uri="{BB962C8B-B14F-4D97-AF65-F5344CB8AC3E}">
        <p14:creationId xmlns:p14="http://schemas.microsoft.com/office/powerpoint/2010/main" val="905147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EC11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EC11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EC11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398806" y="2791153"/>
            <a:ext cx="4506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Jaký je název této hymny?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05441" y="3668494"/>
            <a:ext cx="2920859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Píseň pro radost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36992" y="3674770"/>
            <a:ext cx="267441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Hymna radosti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289293" y="3661119"/>
            <a:ext cx="2531177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Óda na radost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98806" y="4660511"/>
            <a:ext cx="30694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Jaká je měna EU?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05442" y="5537852"/>
            <a:ext cx="12961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euro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874199" y="5530478"/>
            <a:ext cx="178603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dolar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674778" y="5530477"/>
            <a:ext cx="1609189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koruna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974644"/>
            <a:ext cx="60615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Kdo složil melodii evropské hymny?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02172" y="1851985"/>
            <a:ext cx="154954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Mozart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148064" y="1844611"/>
            <a:ext cx="1789303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Svěrák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2669486" y="1844610"/>
            <a:ext cx="2046530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Beethoven</a:t>
            </a:r>
          </a:p>
        </p:txBody>
      </p:sp>
    </p:spTree>
    <p:extLst>
      <p:ext uri="{BB962C8B-B14F-4D97-AF65-F5344CB8AC3E}">
        <p14:creationId xmlns:p14="http://schemas.microsoft.com/office/powerpoint/2010/main" val="269827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EC11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EC11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EC11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Heli\AppData\Local\Microsoft\Windows\Temporary Internet Files\Content.IE5\WYR77MSW\MP900423686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20"/>
          <a:stretch/>
        </p:blipFill>
        <p:spPr bwMode="auto">
          <a:xfrm>
            <a:off x="1142976" y="714356"/>
            <a:ext cx="6643734" cy="5207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52867" y="131763"/>
            <a:ext cx="5072098" cy="582594"/>
          </a:xfrm>
        </p:spPr>
        <p:txBody>
          <a:bodyPr>
            <a:normAutofit/>
          </a:bodyPr>
          <a:lstStyle/>
          <a:p>
            <a:r>
              <a:rPr lang="cs-CZ" sz="3200" b="1" i="1" dirty="0" smtClean="0"/>
              <a:t>Poznáš, co je na obrázku?</a:t>
            </a:r>
            <a:endParaRPr lang="cs-CZ" sz="3200" b="1" i="1" dirty="0"/>
          </a:p>
        </p:txBody>
      </p:sp>
      <p:sp>
        <p:nvSpPr>
          <p:cNvPr id="21" name="Obdélník 20"/>
          <p:cNvSpPr/>
          <p:nvPr/>
        </p:nvSpPr>
        <p:spPr>
          <a:xfrm>
            <a:off x="1142976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142976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142976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142976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142976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350043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50043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50043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350043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350043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57200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57200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57200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57200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57200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64357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64357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564357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564357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564357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671514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671514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671514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671514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671514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2214546" y="714356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2214546" y="1857364"/>
            <a:ext cx="128588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2214546" y="4786322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2214546" y="3786190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2214546" y="278605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8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7556E-17 L -0.34497 0.0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46216 0.020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0.01146 0.4840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7407E-6 L 0.82535 0.014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" y="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77556E-17 L 0.36858 0.008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3164E-6 L -0.00156 0.4835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0.49375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49375 -0.016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33333E-6 L -0.47396 -0.0106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37656 0.0009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29775 -0.0064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000"/>
                            </p:stCondLst>
                            <p:childTnLst>
                              <p:par>
                                <p:cTn id="5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34497 0.0671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000"/>
                            </p:stCondLst>
                            <p:childTnLst>
                              <p:par>
                                <p:cTn id="6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93 L -0.34497 -0.0094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58715 -0.0106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0156 0.6509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6000"/>
                            </p:stCondLst>
                            <p:childTnLst>
                              <p:par>
                                <p:cTn id="76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0.61093 0.00093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00347 -0.4789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82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3148 L -0.57917 0.0312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0"/>
                            </p:stCondLst>
                            <p:childTnLst>
                              <p:par>
                                <p:cTn id="8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48844E-6 L -1.66667E-6 -0.3330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4000"/>
                            </p:stCondLst>
                            <p:childTnLst>
                              <p:par>
                                <p:cTn id="8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00451 -0.4578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600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2136 0.0104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Heli\AppData\Local\Microsoft\Windows\Temporary Internet Files\Content.IE5\0VF2Y3SL\MC9004235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824" y="714356"/>
            <a:ext cx="4871101" cy="5214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bdélník 20"/>
          <p:cNvSpPr/>
          <p:nvPr/>
        </p:nvSpPr>
        <p:spPr>
          <a:xfrm>
            <a:off x="1142976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142976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142976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142976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142976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350043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50043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50043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350043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350043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57200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57200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57200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57200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57200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64357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64357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564357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564357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564357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671514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671514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671514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671514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671514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2214546" y="714356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2214546" y="1857364"/>
            <a:ext cx="128588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2214546" y="4786322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2214546" y="3786190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2214546" y="278605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131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7556E-17 L -0.34497 0.0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46216 0.020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0.01146 0.4840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7407E-6 L 0.82535 0.014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" y="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77556E-17 L 0.36858 0.008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3164E-6 L -0.00156 0.4835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0.49375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49375 -0.016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33333E-6 L -0.47396 -0.0106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37656 0.0009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29775 -0.0064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000"/>
                            </p:stCondLst>
                            <p:childTnLst>
                              <p:par>
                                <p:cTn id="5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34497 0.0671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000"/>
                            </p:stCondLst>
                            <p:childTnLst>
                              <p:par>
                                <p:cTn id="6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93 L -0.34497 -0.0094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58715 -0.0106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0156 0.6509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6000"/>
                            </p:stCondLst>
                            <p:childTnLst>
                              <p:par>
                                <p:cTn id="76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0.61093 0.00093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00347 -0.4789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82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3148 L -0.57917 0.0312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0"/>
                            </p:stCondLst>
                            <p:childTnLst>
                              <p:par>
                                <p:cTn id="8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48844E-6 L -1.66667E-6 -0.3330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4000"/>
                            </p:stCondLst>
                            <p:childTnLst>
                              <p:par>
                                <p:cTn id="8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00451 -0.4578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600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2136 0.0104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851" y="714356"/>
            <a:ext cx="6500844" cy="5214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Obdélník 20"/>
          <p:cNvSpPr/>
          <p:nvPr/>
        </p:nvSpPr>
        <p:spPr>
          <a:xfrm>
            <a:off x="1142976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142976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142976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142976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142976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350043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50043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50043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350043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350043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57200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57200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57200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57200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57200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64357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64357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564357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564357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564357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671514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671514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671514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671514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671514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2214546" y="714356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2214546" y="1857364"/>
            <a:ext cx="128588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2214546" y="4786322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2214546" y="3786190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2214546" y="278605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12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7556E-17 L -0.34497 0.0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46216 0.020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0.01146 0.4840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7407E-6 L 0.82535 0.014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" y="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77556E-17 L 0.36858 0.008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3164E-6 L -0.00156 0.4835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0.49375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49375 -0.016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33333E-6 L -0.47396 -0.0106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37656 0.0009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29775 -0.0064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000"/>
                            </p:stCondLst>
                            <p:childTnLst>
                              <p:par>
                                <p:cTn id="5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34497 0.0671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000"/>
                            </p:stCondLst>
                            <p:childTnLst>
                              <p:par>
                                <p:cTn id="6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93 L -0.34497 -0.0094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58715 -0.0106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0156 0.6509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6000"/>
                            </p:stCondLst>
                            <p:childTnLst>
                              <p:par>
                                <p:cTn id="76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0.61093 0.00093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00347 -0.4789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82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3148 L -0.57917 0.0312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0"/>
                            </p:stCondLst>
                            <p:childTnLst>
                              <p:par>
                                <p:cTn id="8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48844E-6 L -1.66667E-6 -0.3330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4000"/>
                            </p:stCondLst>
                            <p:childTnLst>
                              <p:par>
                                <p:cTn id="8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00451 -0.4578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600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2136 0.0104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smtClean="0"/>
              <a:t>Použité obrázky: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>
                <a:hlinkClick r:id="rId2"/>
              </a:rPr>
              <a:t>http://www.aryja.cz/obrazky_fotogalerie/detail/mapa-evropy-v.jpg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3"/>
              </a:rPr>
              <a:t>http://portal.uur.cz/images/mapa-EU.jpg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4"/>
              </a:rPr>
              <a:t>http://nd01.jxs.cz/808/773/6cb39cedcd_13362998_o2.jpg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5"/>
              </a:rPr>
              <a:t>http://i3.cn.cz/14/1167994155_200701050204_EEEEUR_1.jpg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6"/>
              </a:rPr>
              <a:t>http://mm.denik.cz/64/d1/brusel_eu_parlament_denik_clanek_solo.jpg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7"/>
              </a:rPr>
              <a:t>http://www.dvorek.eu/dwn/1003/25234cs_CZI_euro.jpg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Použité zdroje:</a:t>
            </a:r>
          </a:p>
          <a:p>
            <a:pPr marL="0" indent="0">
              <a:buNone/>
            </a:pPr>
            <a:r>
              <a:rPr lang="cs-CZ" sz="1200" dirty="0" smtClean="0">
                <a:hlinkClick r:id="rId8"/>
              </a:rPr>
              <a:t>http://www.euroskop.cz/51/1102/1491/clanek/audio/statni-hymny-clenskych-statu/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Chalupa, P. Vlastivěda 5 – ČR jako součást Evropy. Brno: Nová škola, 2006. 79 s.</a:t>
            </a:r>
          </a:p>
          <a:p>
            <a:pPr marL="0" indent="0">
              <a:buNone/>
            </a:pPr>
            <a:r>
              <a:rPr lang="cs-CZ" sz="1200" dirty="0" smtClean="0">
                <a:hlinkClick r:id="rId9"/>
              </a:rPr>
              <a:t>http://ec.europa.eu/ceskarepublika/abc/symbols/index_cs.htm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25032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316</Words>
  <Application>Microsoft Office PowerPoint</Application>
  <PresentationFormat>Předvádění na obrazovce (4:3)</PresentationFormat>
  <Paragraphs>86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Poznáš, co je na obrázku?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Evropská unie</dc:title>
  <dc:creator>Heli</dc:creator>
  <cp:lastModifiedBy>Reditelna</cp:lastModifiedBy>
  <cp:revision>11</cp:revision>
  <dcterms:created xsi:type="dcterms:W3CDTF">2011-11-06T11:16:05Z</dcterms:created>
  <dcterms:modified xsi:type="dcterms:W3CDTF">2011-11-07T10:50:12Z</dcterms:modified>
</cp:coreProperties>
</file>