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4" r:id="rId3"/>
    <p:sldId id="256" r:id="rId4"/>
    <p:sldId id="258" r:id="rId5"/>
    <p:sldId id="259" r:id="rId6"/>
    <p:sldId id="260" r:id="rId7"/>
    <p:sldId id="261" r:id="rId8"/>
    <p:sldId id="263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77DF9-67D3-4FAD-9184-329C78E42487}" type="datetimeFigureOut">
              <a:rPr lang="cs-CZ" smtClean="0"/>
              <a:pPr/>
              <a:t>28.2.2012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BBF02-F342-4DF7-A1AF-BBB08F196C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77DF9-67D3-4FAD-9184-329C78E42487}" type="datetimeFigureOut">
              <a:rPr lang="cs-CZ" smtClean="0"/>
              <a:pPr/>
              <a:t>28.2.2012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BBF02-F342-4DF7-A1AF-BBB08F196C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77DF9-67D3-4FAD-9184-329C78E42487}" type="datetimeFigureOut">
              <a:rPr lang="cs-CZ" smtClean="0"/>
              <a:pPr/>
              <a:t>28.2.2012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BBF02-F342-4DF7-A1AF-BBB08F196C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77DF9-67D3-4FAD-9184-329C78E42487}" type="datetimeFigureOut">
              <a:rPr lang="cs-CZ" smtClean="0"/>
              <a:pPr/>
              <a:t>28.2.2012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BBF02-F342-4DF7-A1AF-BBB08F196C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77DF9-67D3-4FAD-9184-329C78E42487}" type="datetimeFigureOut">
              <a:rPr lang="cs-CZ" smtClean="0"/>
              <a:pPr/>
              <a:t>28.2.2012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BBF02-F342-4DF7-A1AF-BBB08F196C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77DF9-67D3-4FAD-9184-329C78E42487}" type="datetimeFigureOut">
              <a:rPr lang="cs-CZ" smtClean="0"/>
              <a:pPr/>
              <a:t>28.2.2012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BBF02-F342-4DF7-A1AF-BBB08F196C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77DF9-67D3-4FAD-9184-329C78E42487}" type="datetimeFigureOut">
              <a:rPr lang="cs-CZ" smtClean="0"/>
              <a:pPr/>
              <a:t>28.2.2012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BBF02-F342-4DF7-A1AF-BBB08F196C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77DF9-67D3-4FAD-9184-329C78E42487}" type="datetimeFigureOut">
              <a:rPr lang="cs-CZ" smtClean="0"/>
              <a:pPr/>
              <a:t>28.2.2012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BBF02-F342-4DF7-A1AF-BBB08F196C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77DF9-67D3-4FAD-9184-329C78E42487}" type="datetimeFigureOut">
              <a:rPr lang="cs-CZ" smtClean="0"/>
              <a:pPr/>
              <a:t>28.2.2012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BBF02-F342-4DF7-A1AF-BBB08F196C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77DF9-67D3-4FAD-9184-329C78E42487}" type="datetimeFigureOut">
              <a:rPr lang="cs-CZ" smtClean="0"/>
              <a:pPr/>
              <a:t>28.2.2012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BBF02-F342-4DF7-A1AF-BBB08F196C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77DF9-67D3-4FAD-9184-329C78E42487}" type="datetimeFigureOut">
              <a:rPr lang="cs-CZ" smtClean="0"/>
              <a:pPr/>
              <a:t>28.2.2012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BBF02-F342-4DF7-A1AF-BBB08F196C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877DF9-67D3-4FAD-9184-329C78E42487}" type="datetimeFigureOut">
              <a:rPr lang="cs-CZ" smtClean="0"/>
              <a:pPr/>
              <a:t>28.2.2012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2BBF02-F342-4DF7-A1AF-BBB08F196CA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60648"/>
            <a:ext cx="7776864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1647190" y="2514600"/>
          <a:ext cx="5849620" cy="2570585"/>
        </p:xfrm>
        <a:graphic>
          <a:graphicData uri="http://schemas.openxmlformats.org/drawingml/2006/table">
            <a:tbl>
              <a:tblPr/>
              <a:tblGrid>
                <a:gridCol w="1598930"/>
                <a:gridCol w="4250690"/>
              </a:tblGrid>
              <a:tr h="42843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Times New Roman"/>
                          <a:ea typeface="Times New Roman"/>
                        </a:rPr>
                        <a:t>Název školy</a:t>
                      </a:r>
                      <a:endParaRPr lang="cs-CZ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>
                          <a:latin typeface="Times New Roman"/>
                          <a:ea typeface="Times New Roman"/>
                        </a:rPr>
                        <a:t>ZŠ a ZUŠ J. E. Purkyně Libochovice</a:t>
                      </a:r>
                      <a:endParaRPr lang="cs-CZ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43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>
                          <a:latin typeface="Times New Roman"/>
                          <a:ea typeface="Times New Roman"/>
                        </a:rPr>
                        <a:t>Autor</a:t>
                      </a:r>
                      <a:endParaRPr lang="cs-CZ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>
                          <a:latin typeface="Times New Roman"/>
                          <a:ea typeface="Times New Roman"/>
                        </a:rPr>
                        <a:t>Bc. Jiří Grüner</a:t>
                      </a:r>
                      <a:endParaRPr lang="cs-CZ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68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>
                          <a:latin typeface="Times New Roman"/>
                          <a:ea typeface="Times New Roman"/>
                        </a:rPr>
                        <a:t>Název</a:t>
                      </a:r>
                      <a:endParaRPr lang="cs-CZ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smtClean="0">
                          <a:latin typeface="Times New Roman"/>
                          <a:ea typeface="Times New Roman"/>
                        </a:rPr>
                        <a:t>VY_32_INOVACE_06_Symfonický</a:t>
                      </a:r>
                      <a:r>
                        <a:rPr lang="cs-CZ" sz="2000" baseline="0" smtClean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cs-CZ" sz="2000" baseline="0" dirty="0" smtClean="0">
                          <a:latin typeface="Times New Roman"/>
                          <a:ea typeface="Times New Roman"/>
                        </a:rPr>
                        <a:t>orchestr a jeho obsazení</a:t>
                      </a:r>
                      <a:endParaRPr lang="cs-CZ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43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>
                          <a:latin typeface="Times New Roman"/>
                          <a:ea typeface="Times New Roman"/>
                        </a:rPr>
                        <a:t>Téma</a:t>
                      </a:r>
                      <a:endParaRPr lang="cs-CZ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Times New Roman"/>
                        </a:rPr>
                        <a:t>Symfonický</a:t>
                      </a:r>
                      <a:r>
                        <a:rPr lang="cs-CZ" sz="2000" baseline="0" dirty="0" smtClean="0">
                          <a:latin typeface="Times New Roman"/>
                          <a:ea typeface="Times New Roman"/>
                        </a:rPr>
                        <a:t> orchestr a jeho obsazení</a:t>
                      </a:r>
                      <a:endParaRPr lang="cs-CZ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43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>
                          <a:latin typeface="Times New Roman"/>
                          <a:ea typeface="Times New Roman"/>
                        </a:rPr>
                        <a:t>Číslo projektu</a:t>
                      </a:r>
                      <a:endParaRPr lang="cs-CZ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Times New Roman"/>
                          <a:ea typeface="Times New Roman"/>
                        </a:rPr>
                        <a:t>CZ.1.07/1.4.00/21.2803 </a:t>
                      </a:r>
                      <a:endParaRPr lang="cs-CZ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je určena žákům I. a II. stupně základní školy. </a:t>
            </a:r>
          </a:p>
          <a:p>
            <a:r>
              <a:rPr lang="cs-CZ" dirty="0" smtClean="0"/>
              <a:t>Je zaměřena na složení velkého symfonického orchestru a jeho využití v hudbě. Prezentace je obohacena obrázkem složení tohoto orchestru a přiřazen návrh, kdy si učitel může s žáky na klasickou hudbu zahrát na </a:t>
            </a:r>
            <a:r>
              <a:rPr lang="cs-CZ" smtClean="0"/>
              <a:t>dirigenta orchestru.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Orchestr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Jeho obsazení a posazení z pohledu dirigenta (hra na dirigenta orchestru)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60648"/>
            <a:ext cx="7776864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rozdělujeme orchestr???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Orchestr rozdělujeme na dva typy: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a) </a:t>
            </a:r>
            <a:r>
              <a:rPr lang="cs-CZ" u="sng" dirty="0" smtClean="0"/>
              <a:t>orchestr smyčcový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všechny druhy smyčcových nástrojů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b) </a:t>
            </a:r>
            <a:r>
              <a:rPr lang="cs-CZ" u="sng" dirty="0" smtClean="0"/>
              <a:t>orchestr symfonický, čili velký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všechny druhy nástrojů – smyčce jsou jádrem</a:t>
            </a:r>
          </a:p>
          <a:p>
            <a:pPr>
              <a:buNone/>
            </a:pPr>
            <a:r>
              <a:rPr lang="cs-CZ" dirty="0" smtClean="0"/>
              <a:t>    c) </a:t>
            </a:r>
            <a:r>
              <a:rPr lang="cs-CZ" u="sng" dirty="0" smtClean="0"/>
              <a:t>orchestr dechový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pouze nástroje dechové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d) </a:t>
            </a:r>
            <a:r>
              <a:rPr lang="cs-CZ" u="sng" dirty="0" smtClean="0"/>
              <a:t>orchestr jazzový (džez-)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nástroje dechové, klavír, saxofony, bicí nástroje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je to orchestr???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Název je z řeckého slova a znamená půlkruhový prostor mezi hledištěm a proscéniem (předscénou) – místo před oponou.</a:t>
            </a:r>
          </a:p>
          <a:p>
            <a:r>
              <a:rPr lang="cs-CZ" dirty="0" smtClean="0"/>
              <a:t>Poprvé se orchestr objevil v barokním období, </a:t>
            </a:r>
            <a:r>
              <a:rPr lang="cs-CZ" i="1" dirty="0" smtClean="0"/>
              <a:t>v renesanci se používalo a </a:t>
            </a:r>
            <a:r>
              <a:rPr lang="cs-CZ" i="1" dirty="0" err="1" smtClean="0"/>
              <a:t>capella</a:t>
            </a:r>
            <a:r>
              <a:rPr lang="cs-CZ" i="1" dirty="0" smtClean="0"/>
              <a:t> – bez doprovodu</a:t>
            </a:r>
          </a:p>
          <a:p>
            <a:r>
              <a:rPr lang="cs-CZ" dirty="0" smtClean="0"/>
              <a:t>Největšího rozkvětu dosáhl orchestr až v klasicismu (Haydn, Mozart, Beethoven)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Symfonický orchestr a jeho nástrojové složení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Říká se mu </a:t>
            </a:r>
            <a:r>
              <a:rPr lang="cs-CZ" i="1" dirty="0" smtClean="0"/>
              <a:t>velký, </a:t>
            </a:r>
            <a:r>
              <a:rPr lang="cs-CZ" dirty="0" smtClean="0"/>
              <a:t>jsou zde obsaženy všechny typy hudebních nástrojů.</a:t>
            </a:r>
          </a:p>
          <a:p>
            <a:r>
              <a:rPr lang="cs-CZ" u="sng" dirty="0" smtClean="0"/>
              <a:t>Nástroje</a:t>
            </a:r>
            <a:r>
              <a:rPr lang="cs-CZ" dirty="0" smtClean="0"/>
              <a:t>: flétny, pikola, hoboj, klarinet, fagot, lesní roh, trubka, pozoun, tuba, kotle, triangl, činely, bubny, harfa, housle I. a II., viola, violoncello, kontrabas</a:t>
            </a:r>
          </a:p>
          <a:p>
            <a:r>
              <a:rPr lang="cs-CZ" dirty="0" smtClean="0"/>
              <a:t>Všechny tyto nástroje použil  v symfonické básni Má Vlast B. Smetana (ukázka: Vyšehrad, </a:t>
            </a:r>
            <a:r>
              <a:rPr lang="cs-CZ" dirty="0" err="1" smtClean="0"/>
              <a:t>Vlatava</a:t>
            </a:r>
            <a:r>
              <a:rPr lang="cs-CZ" dirty="0" smtClean="0"/>
              <a:t>, Šárka, Z českých luhů a hájů, Tábor, Blaník)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Nástrojové obsazení symfonického orchestru z pohledu dirigenta</a:t>
            </a:r>
            <a:endParaRPr lang="cs-CZ" dirty="0"/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600200"/>
            <a:ext cx="7560839" cy="4997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Hra na dirigenta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Učitel pustí žákům hudbu napsanou pro velký symfonický orchestr a žáci se snaží podle obrázku velkého </a:t>
            </a:r>
            <a:r>
              <a:rPr lang="cs-CZ" smtClean="0"/>
              <a:t>symfonického orchestru, postupně </a:t>
            </a:r>
            <a:r>
              <a:rPr lang="cs-CZ" dirty="0" smtClean="0"/>
              <a:t>ukazovat na nástroje, které </a:t>
            </a:r>
            <a:r>
              <a:rPr lang="cs-CZ" smtClean="0"/>
              <a:t>právě znějí (hrají).</a:t>
            </a:r>
            <a:endParaRPr lang="cs-CZ" dirty="0" smtClean="0"/>
          </a:p>
          <a:p>
            <a:r>
              <a:rPr lang="cs-CZ" dirty="0" smtClean="0"/>
              <a:t>Nejlepší ukázkou se v hodinách osvědčila </a:t>
            </a:r>
            <a:r>
              <a:rPr lang="cs-CZ" u="sng" dirty="0" smtClean="0"/>
              <a:t>Vltava</a:t>
            </a:r>
            <a:r>
              <a:rPr lang="cs-CZ" dirty="0" smtClean="0"/>
              <a:t> z cyklu symfonických básní Má Vlast od Bedřicha Smetany. 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Seznam odborné literatury a internetové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000" dirty="0" smtClean="0"/>
              <a:t>CMÍRAL</a:t>
            </a:r>
            <a:r>
              <a:rPr lang="cs-CZ" sz="2000" dirty="0" smtClean="0"/>
              <a:t>, Adolf. </a:t>
            </a:r>
            <a:r>
              <a:rPr lang="cs-CZ" sz="2000" i="1" dirty="0" smtClean="0"/>
              <a:t>Orchestr. In: Základní pojmy hudební. </a:t>
            </a:r>
            <a:r>
              <a:rPr lang="cs-CZ" sz="2000" dirty="0" smtClean="0"/>
              <a:t>Praha: Státní nakladatelství krásné literatury, </a:t>
            </a:r>
            <a:r>
              <a:rPr lang="cs-CZ" sz="2000" dirty="0" smtClean="0"/>
              <a:t>hudby </a:t>
            </a:r>
            <a:r>
              <a:rPr lang="cs-CZ" sz="2000" dirty="0" smtClean="0"/>
              <a:t>a umění, n. p., 1957. str. 114 </a:t>
            </a:r>
            <a:r>
              <a:rPr lang="cs-CZ" sz="2000" dirty="0" smtClean="0"/>
              <a:t>– 129</a:t>
            </a:r>
          </a:p>
          <a:p>
            <a:pPr>
              <a:buNone/>
            </a:pPr>
            <a:endParaRPr lang="cs-CZ" sz="2000" dirty="0"/>
          </a:p>
          <a:p>
            <a:pPr>
              <a:buNone/>
            </a:pPr>
            <a:r>
              <a:rPr lang="en-US" sz="2000" dirty="0"/>
              <a:t>PETE. </a:t>
            </a:r>
            <a:r>
              <a:rPr lang="en-US" sz="2000" i="1" dirty="0"/>
              <a:t>Wikipedia</a:t>
            </a:r>
            <a:r>
              <a:rPr lang="en-US" sz="2000" dirty="0"/>
              <a:t>: </a:t>
            </a:r>
            <a:r>
              <a:rPr lang="en-US" sz="2000" i="1" dirty="0"/>
              <a:t>the free encyclopedia</a:t>
            </a:r>
            <a:r>
              <a:rPr lang="en-US" sz="2000" dirty="0"/>
              <a:t> [online]. San Francisco (CA): Wikimedia Foundation, </a:t>
            </a:r>
            <a:r>
              <a:rPr lang="cs-CZ" sz="2000" dirty="0" smtClean="0"/>
              <a:t>16. 2. 2008 20:53 </a:t>
            </a:r>
            <a:r>
              <a:rPr lang="en-US" sz="2000" dirty="0" smtClean="0"/>
              <a:t>- </a:t>
            </a:r>
            <a:r>
              <a:rPr lang="en-US" sz="2000" dirty="0"/>
              <a:t>[cit. </a:t>
            </a:r>
            <a:r>
              <a:rPr lang="en-US" sz="2000" dirty="0" smtClean="0"/>
              <a:t>201</a:t>
            </a:r>
            <a:r>
              <a:rPr lang="cs-CZ" sz="2000" dirty="0" smtClean="0"/>
              <a:t>1</a:t>
            </a:r>
            <a:r>
              <a:rPr lang="en-US" sz="2000" dirty="0" smtClean="0"/>
              <a:t>-</a:t>
            </a:r>
            <a:r>
              <a:rPr lang="cs-CZ" sz="2000" dirty="0" smtClean="0"/>
              <a:t>10</a:t>
            </a:r>
            <a:r>
              <a:rPr lang="en-US" sz="2000" dirty="0" smtClean="0"/>
              <a:t>-2</a:t>
            </a:r>
            <a:r>
              <a:rPr lang="cs-CZ" sz="2000" dirty="0" smtClean="0"/>
              <a:t>3</a:t>
            </a:r>
            <a:r>
              <a:rPr lang="en-US" sz="2000" dirty="0" smtClean="0"/>
              <a:t>]. </a:t>
            </a:r>
            <a:r>
              <a:rPr lang="en-US" sz="2000" dirty="0" err="1"/>
              <a:t>Dostupné</a:t>
            </a:r>
            <a:r>
              <a:rPr lang="en-US" sz="2000" dirty="0"/>
              <a:t> z: http://cs.wikipedia.org/wiki/Soubor:Orchestr.png 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448</Words>
  <Application>Microsoft Office PowerPoint</Application>
  <PresentationFormat>Předvádění na obrazovce (4:3)</PresentationFormat>
  <Paragraphs>42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Prezentace aplikace PowerPoint</vt:lpstr>
      <vt:lpstr>Anotace</vt:lpstr>
      <vt:lpstr>Orchestr</vt:lpstr>
      <vt:lpstr>Jak rozdělujeme orchestr???</vt:lpstr>
      <vt:lpstr>Co je to orchestr???</vt:lpstr>
      <vt:lpstr>Symfonický orchestr a jeho nástrojové složení</vt:lpstr>
      <vt:lpstr>Nástrojové obsazení symfonického orchestru z pohledu dirigenta</vt:lpstr>
      <vt:lpstr>Hra na dirigenta</vt:lpstr>
      <vt:lpstr>Seznam odborné literatury a internetové odkazy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Jirka</dc:creator>
  <cp:lastModifiedBy>Škola</cp:lastModifiedBy>
  <cp:revision>15</cp:revision>
  <dcterms:created xsi:type="dcterms:W3CDTF">2012-01-24T14:21:43Z</dcterms:created>
  <dcterms:modified xsi:type="dcterms:W3CDTF">2012-02-28T16:14:36Z</dcterms:modified>
</cp:coreProperties>
</file>