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59"/>
  </p:notesMasterIdLst>
  <p:sldIdLst>
    <p:sldId id="271" r:id="rId2"/>
    <p:sldId id="273" r:id="rId3"/>
    <p:sldId id="256" r:id="rId4"/>
    <p:sldId id="257" r:id="rId5"/>
    <p:sldId id="277" r:id="rId6"/>
    <p:sldId id="276" r:id="rId7"/>
    <p:sldId id="275" r:id="rId8"/>
    <p:sldId id="258" r:id="rId9"/>
    <p:sldId id="295" r:id="rId10"/>
    <p:sldId id="278" r:id="rId11"/>
    <p:sldId id="340" r:id="rId12"/>
    <p:sldId id="345" r:id="rId13"/>
    <p:sldId id="344" r:id="rId14"/>
    <p:sldId id="343" r:id="rId15"/>
    <p:sldId id="342" r:id="rId16"/>
    <p:sldId id="259" r:id="rId17"/>
    <p:sldId id="296" r:id="rId18"/>
    <p:sldId id="285" r:id="rId19"/>
    <p:sldId id="284" r:id="rId20"/>
    <p:sldId id="283" r:id="rId21"/>
    <p:sldId id="282" r:id="rId22"/>
    <p:sldId id="281" r:id="rId23"/>
    <p:sldId id="280" r:id="rId24"/>
    <p:sldId id="279" r:id="rId25"/>
    <p:sldId id="297" r:id="rId26"/>
    <p:sldId id="260" r:id="rId27"/>
    <p:sldId id="286" r:id="rId28"/>
    <p:sldId id="290" r:id="rId29"/>
    <p:sldId id="289" r:id="rId30"/>
    <p:sldId id="287" r:id="rId31"/>
    <p:sldId id="294" r:id="rId32"/>
    <p:sldId id="293" r:id="rId33"/>
    <p:sldId id="292" r:id="rId34"/>
    <p:sldId id="291" r:id="rId35"/>
    <p:sldId id="274" r:id="rId36"/>
    <p:sldId id="302" r:id="rId37"/>
    <p:sldId id="301" r:id="rId38"/>
    <p:sldId id="300" r:id="rId39"/>
    <p:sldId id="299" r:id="rId40"/>
    <p:sldId id="262" r:id="rId41"/>
    <p:sldId id="310" r:id="rId42"/>
    <p:sldId id="309" r:id="rId43"/>
    <p:sldId id="307" r:id="rId44"/>
    <p:sldId id="306" r:id="rId45"/>
    <p:sldId id="305" r:id="rId46"/>
    <p:sldId id="304" r:id="rId47"/>
    <p:sldId id="356" r:id="rId48"/>
    <p:sldId id="352" r:id="rId49"/>
    <p:sldId id="361" r:id="rId50"/>
    <p:sldId id="355" r:id="rId51"/>
    <p:sldId id="353" r:id="rId52"/>
    <p:sldId id="357" r:id="rId53"/>
    <p:sldId id="358" r:id="rId54"/>
    <p:sldId id="359" r:id="rId55"/>
    <p:sldId id="360" r:id="rId56"/>
    <p:sldId id="268" r:id="rId57"/>
    <p:sldId id="269" r:id="rId5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F520E59-1651-4637-86EB-4E14A46BE785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3F9084-0744-409C-8C53-F36B712FB6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98982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AE1BA-E977-4ECD-A9B0-F2A8E34E0825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EA009CD-1B5A-4C8D-93BB-674DBDBD6E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AE1BA-E977-4ECD-A9B0-F2A8E34E0825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EA009CD-1B5A-4C8D-93BB-674DBDBD6E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AE1BA-E977-4ECD-A9B0-F2A8E34E0825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009CD-1B5A-4C8D-93BB-674DBDBD6E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AE1BA-E977-4ECD-A9B0-F2A8E34E0825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009CD-1B5A-4C8D-93BB-674DBDBD6E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AE1BA-E977-4ECD-A9B0-F2A8E34E0825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EEA009CD-1B5A-4C8D-93BB-674DBDBD6E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AE1BA-E977-4ECD-A9B0-F2A8E34E0825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009CD-1B5A-4C8D-93BB-674DBDBD6E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AE1BA-E977-4ECD-A9B0-F2A8E34E0825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009CD-1B5A-4C8D-93BB-674DBDBD6E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AE1BA-E977-4ECD-A9B0-F2A8E34E0825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009CD-1B5A-4C8D-93BB-674DBDBD6E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AE1BA-E977-4ECD-A9B0-F2A8E34E0825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009CD-1B5A-4C8D-93BB-674DBDBD6E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AE1BA-E977-4ECD-A9B0-F2A8E34E0825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009CD-1B5A-4C8D-93BB-674DBDBD6E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AE1BA-E977-4ECD-A9B0-F2A8E34E0825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009CD-1B5A-4C8D-93BB-674DBDBD6E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30AE1BA-E977-4ECD-A9B0-F2A8E34E0825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EA009CD-1B5A-4C8D-93BB-674DBDBD6E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81392294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RNDr. M.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Knoblochová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VY_62_INOVACE_01A_07 Finanční produkty 1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Finanční matematika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1.2.2013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Pojmy žáci vyhledávají na internetu ve </a:t>
            </a:r>
          </a:p>
          <a:p>
            <a:pPr>
              <a:buNone/>
            </a:pPr>
            <a:r>
              <a:rPr lang="cs-CZ" dirty="0" smtClean="0"/>
              <a:t>skupinách.Rozhodují o výhodnosti produktu.</a:t>
            </a:r>
          </a:p>
          <a:p>
            <a:pPr>
              <a:buNone/>
            </a:pPr>
            <a:r>
              <a:rPr lang="cs-CZ" dirty="0" smtClean="0"/>
              <a:t>Doplňují na tabuli elektronickým perem</a:t>
            </a:r>
          </a:p>
          <a:p>
            <a:pPr>
              <a:buNone/>
            </a:pPr>
            <a:r>
              <a:rPr lang="cs-CZ" dirty="0" smtClean="0"/>
              <a:t>nebo </a:t>
            </a:r>
            <a:r>
              <a:rPr lang="cs-CZ" dirty="0" err="1" smtClean="0"/>
              <a:t>fixou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Materiál je používán v semináři z finanční </a:t>
            </a:r>
          </a:p>
          <a:p>
            <a:pPr>
              <a:buNone/>
            </a:pPr>
            <a:r>
              <a:rPr lang="cs-CZ" dirty="0" smtClean="0"/>
              <a:t>matematiky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Finanční matematika 7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Finanční produkty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Produkty pro spoření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Vklady na bankovní účty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Produkty pro spoření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Vklady na bankovní účty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Stavební spoření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Produkty pro spoření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Vklady na bankovní účty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Stavební spoření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Investice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1) Vklady na bankovní účty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1) Vklady na bankovní účty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pojištění až do výše 100 000 EUR (dle aktuálního kurzu)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1) Vklady na bankovní účty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pojištění až do výše 100 000 EUR (dle aktuálního kurzu)</a:t>
            </a:r>
          </a:p>
          <a:p>
            <a:r>
              <a:rPr lang="cs-CZ" dirty="0" smtClean="0"/>
              <a:t>z úroků - srážková daň 15% do státního rozpočtu (odvádí banka při každém připsání úroků za nás)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1) Vklady na bankovní účty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1) Vklady na bankovní účty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A) Běžný účet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1) Vklady na bankovní účty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A) Běžný účet</a:t>
            </a:r>
          </a:p>
          <a:p>
            <a:r>
              <a:rPr lang="cs-CZ" dirty="0" smtClean="0"/>
              <a:t>B) Termínovaný vklad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1) Vklady na bankovní účty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A) Běžný účet</a:t>
            </a:r>
          </a:p>
          <a:p>
            <a:r>
              <a:rPr lang="cs-CZ" dirty="0" smtClean="0"/>
              <a:t>B) Termínovaný vklad</a:t>
            </a:r>
          </a:p>
          <a:p>
            <a:r>
              <a:rPr lang="cs-CZ" dirty="0" smtClean="0"/>
              <a:t>C)  Spořící účet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1) Vklady na bankovní účty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A) Běžný účet</a:t>
            </a:r>
          </a:p>
          <a:p>
            <a:r>
              <a:rPr lang="cs-CZ" dirty="0" smtClean="0"/>
              <a:t>B) Termínovaný vklad</a:t>
            </a:r>
          </a:p>
          <a:p>
            <a:r>
              <a:rPr lang="cs-CZ" dirty="0" smtClean="0"/>
              <a:t>C)  Spořící účet</a:t>
            </a:r>
          </a:p>
          <a:p>
            <a:r>
              <a:rPr lang="cs-CZ" dirty="0" smtClean="0"/>
              <a:t>D) Vkladní knížky</a:t>
            </a:r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A) Běžný účet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A) Běžný účet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vedení za poplatek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A) Běžný účet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vedení za poplatek</a:t>
            </a:r>
          </a:p>
          <a:p>
            <a:r>
              <a:rPr lang="cs-CZ" sz="2400" dirty="0" smtClean="0"/>
              <a:t>transakce za poplatek (vklady, výběry, jednorázové a trvalé příkazy)</a:t>
            </a:r>
          </a:p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A) Běžný účet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vedení za poplatek</a:t>
            </a:r>
          </a:p>
          <a:p>
            <a:r>
              <a:rPr lang="cs-CZ" sz="2400" dirty="0" smtClean="0"/>
              <a:t>transakce za poplatek (vklady, výběry, jednorázové a trvalé příkazy)</a:t>
            </a:r>
          </a:p>
          <a:p>
            <a:r>
              <a:rPr lang="cs-CZ" sz="2400" dirty="0" smtClean="0"/>
              <a:t>malé nebo žádné úrokové sazby – nepokrývají  inflaci</a:t>
            </a:r>
          </a:p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A) Běžný účet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vedení za poplatek</a:t>
            </a:r>
          </a:p>
          <a:p>
            <a:r>
              <a:rPr lang="cs-CZ" sz="2400" dirty="0" smtClean="0"/>
              <a:t>transakce za poplatek (vklady, výběry, jednorázové a trvalé příkazy)</a:t>
            </a:r>
          </a:p>
          <a:p>
            <a:r>
              <a:rPr lang="cs-CZ" sz="2400" dirty="0" smtClean="0"/>
              <a:t>malé nebo žádné úrokové sazby – nepokrývají  inflaci</a:t>
            </a:r>
          </a:p>
          <a:p>
            <a:r>
              <a:rPr lang="cs-CZ" sz="2400" dirty="0" smtClean="0"/>
              <a:t>platební karta</a:t>
            </a:r>
          </a:p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A) Běžný účet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vedení za poplatek</a:t>
            </a:r>
          </a:p>
          <a:p>
            <a:r>
              <a:rPr lang="cs-CZ" sz="2400" dirty="0" smtClean="0"/>
              <a:t>transakce za poplatek (vklady, výběry, jednorázové a trvalé příkazy)</a:t>
            </a:r>
          </a:p>
          <a:p>
            <a:r>
              <a:rPr lang="cs-CZ" sz="2400" dirty="0" smtClean="0"/>
              <a:t>malé nebo žádné úrokové sazby – nepokrývají  inflaci</a:t>
            </a:r>
          </a:p>
          <a:p>
            <a:r>
              <a:rPr lang="cs-CZ" sz="2400" dirty="0" smtClean="0"/>
              <a:t>platební karta</a:t>
            </a:r>
          </a:p>
          <a:p>
            <a:r>
              <a:rPr lang="cs-CZ" sz="2400" dirty="0" smtClean="0"/>
              <a:t>internetové bankovnictví</a:t>
            </a:r>
          </a:p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A) Běžný účet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vedení za poplatek</a:t>
            </a:r>
          </a:p>
          <a:p>
            <a:r>
              <a:rPr lang="cs-CZ" sz="2400" dirty="0" smtClean="0"/>
              <a:t>transakce za poplatek (vklady, výběry, jednorázové a trvalé příkazy)</a:t>
            </a:r>
          </a:p>
          <a:p>
            <a:r>
              <a:rPr lang="cs-CZ" sz="2400" dirty="0" smtClean="0"/>
              <a:t>malé nebo žádné úrokové sazby – nepokrývají  inflaci</a:t>
            </a:r>
          </a:p>
          <a:p>
            <a:r>
              <a:rPr lang="cs-CZ" sz="2400" dirty="0" smtClean="0"/>
              <a:t>platební karta</a:t>
            </a:r>
          </a:p>
          <a:p>
            <a:r>
              <a:rPr lang="cs-CZ" sz="2400" dirty="0" smtClean="0"/>
              <a:t>internetové bankovnictví</a:t>
            </a:r>
          </a:p>
          <a:p>
            <a:r>
              <a:rPr lang="cs-CZ" sz="2400" dirty="0" smtClean="0"/>
              <a:t>vhodný pro základní běžné hospodaření ( mzda, sociální a důchodové dávky, pravidelné platby, krytí nákupů debetní platební kartou, výběr z bankomatu</a:t>
            </a:r>
          </a:p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A) Běžný účet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vedení za poplatek</a:t>
            </a:r>
          </a:p>
          <a:p>
            <a:r>
              <a:rPr lang="cs-CZ" sz="2400" dirty="0" smtClean="0"/>
              <a:t>transakce za poplatek (vklady, výběry, jednorázové a trvalé příkazy)</a:t>
            </a:r>
          </a:p>
          <a:p>
            <a:r>
              <a:rPr lang="cs-CZ" sz="2400" dirty="0" smtClean="0"/>
              <a:t>malé nebo žádné úrokové sazby – nepokrývají  inflaci</a:t>
            </a:r>
          </a:p>
          <a:p>
            <a:r>
              <a:rPr lang="cs-CZ" sz="2400" dirty="0" smtClean="0"/>
              <a:t>platební karta</a:t>
            </a:r>
          </a:p>
          <a:p>
            <a:r>
              <a:rPr lang="cs-CZ" sz="2400" dirty="0" smtClean="0"/>
              <a:t>internetové bankovnictví</a:t>
            </a:r>
          </a:p>
          <a:p>
            <a:r>
              <a:rPr lang="cs-CZ" sz="2400" dirty="0" smtClean="0"/>
              <a:t>vhodný pro základní běžné hospodaření ( mzda, sociální a důchodové dávky, pravidelné platby, krytí nákupů debetní platební kartou, výběr z bankomatu</a:t>
            </a:r>
          </a:p>
          <a:p>
            <a:r>
              <a:rPr lang="cs-CZ" sz="2400" dirty="0" smtClean="0"/>
              <a:t>nehodí se ke spoření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A) Běžný účet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 smtClean="0"/>
              <a:t>vedení za poplatek</a:t>
            </a:r>
          </a:p>
          <a:p>
            <a:r>
              <a:rPr lang="cs-CZ" sz="2400" dirty="0" smtClean="0"/>
              <a:t>transakce za poplatek (vklady, výběry, jednorázové a trvalé příkazy)</a:t>
            </a:r>
          </a:p>
          <a:p>
            <a:r>
              <a:rPr lang="cs-CZ" sz="2400" dirty="0" smtClean="0"/>
              <a:t>malé nebo žádné úrokové sazby – nepokrývají  inflaci</a:t>
            </a:r>
          </a:p>
          <a:p>
            <a:r>
              <a:rPr lang="cs-CZ" sz="2400" dirty="0" smtClean="0"/>
              <a:t>platební karta</a:t>
            </a:r>
          </a:p>
          <a:p>
            <a:r>
              <a:rPr lang="cs-CZ" sz="2400" dirty="0" smtClean="0"/>
              <a:t>internetové bankovnictví</a:t>
            </a:r>
          </a:p>
          <a:p>
            <a:r>
              <a:rPr lang="cs-CZ" sz="2400" dirty="0" smtClean="0"/>
              <a:t>vhodný pro základní běžné hospodaření ( mzda, sociální a důchodové dávky, pravidelné platby, krytí nákupů debetní platební kartou, výběr z bankomatu</a:t>
            </a:r>
          </a:p>
          <a:p>
            <a:r>
              <a:rPr lang="cs-CZ" sz="2400" dirty="0" smtClean="0"/>
              <a:t>nehodí se ke spoření</a:t>
            </a:r>
          </a:p>
          <a:p>
            <a:r>
              <a:rPr lang="cs-CZ" sz="2400" dirty="0" smtClean="0"/>
              <a:t>vhodný zůstatek – měsíční spotřeba + cca50%</a:t>
            </a:r>
          </a:p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B) Termínovaný vklad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B) Termínovaný vklad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vyšší úroková míra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B) Termínovaný vklad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vyšší úroková míra</a:t>
            </a:r>
          </a:p>
          <a:p>
            <a:r>
              <a:rPr lang="cs-CZ" dirty="0" smtClean="0"/>
              <a:t>po dobu dohodnutého běhu vkladu nelze s penězi manipulovat (absolutně nebo 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B) Termínovaný vklad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vyšší úroková míra</a:t>
            </a:r>
          </a:p>
          <a:p>
            <a:r>
              <a:rPr lang="cs-CZ" dirty="0" smtClean="0"/>
              <a:t>po dobu dohodnutého běhu vkladu nelze s penězi manipulovat (absolutně nebo </a:t>
            </a:r>
          </a:p>
          <a:p>
            <a:r>
              <a:rPr lang="cs-CZ" dirty="0" smtClean="0"/>
              <a:t>sankce, nižší úroková míra)</a:t>
            </a:r>
          </a:p>
          <a:p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B) Termínovaný vklad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vyšší úroková míra</a:t>
            </a:r>
          </a:p>
          <a:p>
            <a:r>
              <a:rPr lang="cs-CZ" dirty="0" smtClean="0"/>
              <a:t>po dobu dohodnutého běhu vkladu nelze s penězi manipulovat (absolutně nebo </a:t>
            </a:r>
          </a:p>
          <a:p>
            <a:r>
              <a:rPr lang="cs-CZ" dirty="0" smtClean="0"/>
              <a:t>sankce, nižší úroková míra)</a:t>
            </a:r>
          </a:p>
          <a:p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jednorázový-vklad po vypršení termínu a po odečtení daně z úroků převeden na běžný účet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B) Termínovaný vklad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vyšší úroková míra</a:t>
            </a:r>
          </a:p>
          <a:p>
            <a:r>
              <a:rPr lang="cs-CZ" dirty="0" smtClean="0"/>
              <a:t>po dobu dohodnutého běhu vkladu nelze s penězi manipulovat (absolutně nebo </a:t>
            </a:r>
          </a:p>
          <a:p>
            <a:r>
              <a:rPr lang="cs-CZ" dirty="0" smtClean="0"/>
              <a:t>sankce, nižší úroková míra)</a:t>
            </a:r>
          </a:p>
          <a:p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jednorázový-vklad po vypršení termínu a po odečtení daně z úroků převeden na běžný účet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opakovaný, zpravidla s kapitalizací úroku – po odečtení daně z úroků je celý kapitál znovu uložen na stejnou dobu -  s </a:t>
            </a:r>
            <a:r>
              <a:rPr lang="cs-CZ" dirty="0" err="1" smtClean="0"/>
              <a:t>revolvingem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C) Spořící účet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C) Spořící účet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ukládání – pravidelné nebo nepravidelné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C) Spořící účet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ukládání – pravidelné nebo nepravidelné</a:t>
            </a:r>
          </a:p>
          <a:p>
            <a:r>
              <a:rPr lang="cs-CZ" dirty="0" smtClean="0"/>
              <a:t>výběr v hotovosti zpravidla není možný pouze převod na běžný účet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C) Spořící účet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ukládání – pravidelné nebo nepravidelné</a:t>
            </a:r>
          </a:p>
          <a:p>
            <a:r>
              <a:rPr lang="cs-CZ" dirty="0" smtClean="0"/>
              <a:t>výběr v hotovosti zpravidla není možný pouze převod na běžný účet</a:t>
            </a:r>
          </a:p>
          <a:p>
            <a:r>
              <a:rPr lang="cs-CZ" dirty="0" smtClean="0"/>
              <a:t>nižší úroková míra než u termínovaných vkladů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D) VKLADNÍ KNÍŽKY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D) VKLADNÍ KNÍŽKY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jméno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D) VKLADNÍ KNÍŽKY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jméno</a:t>
            </a:r>
          </a:p>
          <a:p>
            <a:r>
              <a:rPr lang="cs-CZ" dirty="0" smtClean="0"/>
              <a:t>s výpovědní lhůtou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D) VKLADNÍ KNÍŽKY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jméno</a:t>
            </a:r>
          </a:p>
          <a:p>
            <a:r>
              <a:rPr lang="cs-CZ" dirty="0" smtClean="0"/>
              <a:t>s výpovědní lhůtou</a:t>
            </a:r>
          </a:p>
          <a:p>
            <a:r>
              <a:rPr lang="cs-CZ" dirty="0" smtClean="0"/>
              <a:t>bez výpovědní lhůty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D) VKLADNÍ KNÍŽKY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jméno</a:t>
            </a:r>
          </a:p>
          <a:p>
            <a:r>
              <a:rPr lang="cs-CZ" dirty="0" smtClean="0"/>
              <a:t>s výpovědní lhůtou</a:t>
            </a:r>
          </a:p>
          <a:p>
            <a:r>
              <a:rPr lang="cs-CZ" dirty="0" smtClean="0"/>
              <a:t>bez výpovědní lhůty</a:t>
            </a:r>
          </a:p>
          <a:p>
            <a:r>
              <a:rPr lang="cs-CZ" dirty="0" smtClean="0"/>
              <a:t>výherní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2) Stavební spoření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2) Stavební spoření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státní příspěvek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2) Stavební spoření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státní příspěvek</a:t>
            </a:r>
          </a:p>
          <a:p>
            <a:r>
              <a:rPr lang="cs-CZ" dirty="0" smtClean="0"/>
              <a:t>pravidelné měsíční splátky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2) Stavební spoření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státní příspěvek</a:t>
            </a:r>
          </a:p>
          <a:p>
            <a:r>
              <a:rPr lang="cs-CZ" dirty="0" smtClean="0"/>
              <a:t>pravidelné měsíční splátky</a:t>
            </a:r>
          </a:p>
          <a:p>
            <a:r>
              <a:rPr lang="cs-CZ" dirty="0" smtClean="0"/>
              <a:t>doba spoření 6 let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2) Stavební spoření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státní příspěvek</a:t>
            </a:r>
          </a:p>
          <a:p>
            <a:r>
              <a:rPr lang="cs-CZ" dirty="0" smtClean="0"/>
              <a:t>pravidelné měsíční splátky</a:t>
            </a:r>
          </a:p>
          <a:p>
            <a:r>
              <a:rPr lang="cs-CZ" dirty="0" smtClean="0"/>
              <a:t>doba spoření 6 let</a:t>
            </a:r>
          </a:p>
          <a:p>
            <a:r>
              <a:rPr lang="cs-CZ" dirty="0" smtClean="0"/>
              <a:t>stanovení cílové naspořené částky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2) Stavební spoření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státní příspěvek</a:t>
            </a:r>
          </a:p>
          <a:p>
            <a:r>
              <a:rPr lang="cs-CZ" dirty="0" smtClean="0"/>
              <a:t>pravidelné měsíční splátky</a:t>
            </a:r>
          </a:p>
          <a:p>
            <a:r>
              <a:rPr lang="cs-CZ" dirty="0" smtClean="0"/>
              <a:t>doba spoření 6 let</a:t>
            </a:r>
          </a:p>
          <a:p>
            <a:r>
              <a:rPr lang="cs-CZ" dirty="0" smtClean="0"/>
              <a:t>stanovení cílové naspořené částky</a:t>
            </a:r>
          </a:p>
          <a:p>
            <a:r>
              <a:rPr lang="cs-CZ" dirty="0" smtClean="0"/>
              <a:t>pro podporu vlastního bydlení - možnost výhodného úvěru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2) Stavební spoření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státní příspěvek</a:t>
            </a:r>
          </a:p>
          <a:p>
            <a:r>
              <a:rPr lang="cs-CZ" dirty="0" smtClean="0"/>
              <a:t>pravidelné měsíční splátky</a:t>
            </a:r>
          </a:p>
          <a:p>
            <a:r>
              <a:rPr lang="cs-CZ" dirty="0" smtClean="0"/>
              <a:t>doba spoření 6 let</a:t>
            </a:r>
          </a:p>
          <a:p>
            <a:r>
              <a:rPr lang="cs-CZ" dirty="0" smtClean="0"/>
              <a:t>stanovení cílové naspořené částky</a:t>
            </a:r>
          </a:p>
          <a:p>
            <a:r>
              <a:rPr lang="cs-CZ" dirty="0" smtClean="0"/>
              <a:t>pro podporu vlastního bydlení - možnost výhodného úvěru</a:t>
            </a:r>
          </a:p>
          <a:p>
            <a:r>
              <a:rPr lang="cs-CZ" dirty="0" smtClean="0"/>
              <a:t>za nezletilé mohou spořit rodiče nebo zákonní opatrovníci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1381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71700"/>
                <a:gridCol w="2171700"/>
                <a:gridCol w="2171700"/>
                <a:gridCol w="21717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Finanční produkt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Výhody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Nevýhody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Očekávaný </a:t>
                      </a:r>
                    </a:p>
                    <a:p>
                      <a:r>
                        <a:rPr lang="cs-CZ" dirty="0" smtClean="0"/>
                        <a:t>výnos v % </a:t>
                      </a:r>
                      <a:r>
                        <a:rPr lang="cs-CZ" dirty="0" err="1" smtClean="0"/>
                        <a:t>p.a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1381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71700"/>
                <a:gridCol w="2171700"/>
                <a:gridCol w="2171700"/>
                <a:gridCol w="21717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Finanční produkt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Výhody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Nevýhody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Očekávaný </a:t>
                      </a:r>
                    </a:p>
                    <a:p>
                      <a:r>
                        <a:rPr lang="cs-CZ" dirty="0" smtClean="0"/>
                        <a:t>výnos v % </a:t>
                      </a:r>
                      <a:r>
                        <a:rPr lang="cs-CZ" dirty="0" err="1" smtClean="0"/>
                        <a:t>p.a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Spořící účet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1381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71700"/>
                <a:gridCol w="2171700"/>
                <a:gridCol w="2171700"/>
                <a:gridCol w="21717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Finanční produkt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Výhody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Nevýhody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Očekávaný </a:t>
                      </a:r>
                    </a:p>
                    <a:p>
                      <a:r>
                        <a:rPr lang="cs-CZ" dirty="0" smtClean="0"/>
                        <a:t>výnos v % </a:t>
                      </a:r>
                      <a:r>
                        <a:rPr lang="cs-CZ" dirty="0" err="1" smtClean="0"/>
                        <a:t>p.a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Spořící účet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Stavební spoření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18364018"/>
              </p:ext>
            </p:extLst>
          </p:nvPr>
        </p:nvGraphicFramePr>
        <p:xfrm>
          <a:off x="304800" y="1554163"/>
          <a:ext cx="8686800" cy="1381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71700"/>
                <a:gridCol w="2171700"/>
                <a:gridCol w="2171700"/>
                <a:gridCol w="21717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Finanční produkt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Výhody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Nevýhody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Očekávaný </a:t>
                      </a:r>
                    </a:p>
                    <a:p>
                      <a:r>
                        <a:rPr lang="cs-CZ" dirty="0" smtClean="0"/>
                        <a:t>výnos v % </a:t>
                      </a:r>
                      <a:r>
                        <a:rPr lang="cs-CZ" dirty="0" err="1" smtClean="0"/>
                        <a:t>p.a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Spořící účet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Jistota, likvidita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Stavební spoření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51359280"/>
              </p:ext>
            </p:extLst>
          </p:nvPr>
        </p:nvGraphicFramePr>
        <p:xfrm>
          <a:off x="304800" y="1554163"/>
          <a:ext cx="8686800" cy="1381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71700"/>
                <a:gridCol w="2171700"/>
                <a:gridCol w="2171700"/>
                <a:gridCol w="21717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Finanční produkt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Výhody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Nevýhody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Očekávaný </a:t>
                      </a:r>
                    </a:p>
                    <a:p>
                      <a:r>
                        <a:rPr lang="cs-CZ" dirty="0" smtClean="0"/>
                        <a:t>výnos v % </a:t>
                      </a:r>
                      <a:r>
                        <a:rPr lang="cs-CZ" dirty="0" err="1" smtClean="0"/>
                        <a:t>p.a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Spořící účet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Jistota, likvidita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Nízký výnos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Stavební spoření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05576712"/>
              </p:ext>
            </p:extLst>
          </p:nvPr>
        </p:nvGraphicFramePr>
        <p:xfrm>
          <a:off x="304800" y="1554163"/>
          <a:ext cx="8686800" cy="1381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71700"/>
                <a:gridCol w="2171700"/>
                <a:gridCol w="2171700"/>
                <a:gridCol w="21717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Finanční produkt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Výhody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Nevýhody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Očekávaný </a:t>
                      </a:r>
                    </a:p>
                    <a:p>
                      <a:r>
                        <a:rPr lang="cs-CZ" dirty="0" smtClean="0"/>
                        <a:t>výnos v % </a:t>
                      </a:r>
                      <a:r>
                        <a:rPr lang="cs-CZ" dirty="0" err="1" smtClean="0"/>
                        <a:t>p.a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Spořící účet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Jistota, likvidita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Nízký výnos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2%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Stavební spoření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36390905"/>
              </p:ext>
            </p:extLst>
          </p:nvPr>
        </p:nvGraphicFramePr>
        <p:xfrm>
          <a:off x="304800" y="1554163"/>
          <a:ext cx="8686800" cy="1381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71700"/>
                <a:gridCol w="2171700"/>
                <a:gridCol w="2171700"/>
                <a:gridCol w="21717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Finanční produkt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Výhody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Nevýhody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Očekávaný </a:t>
                      </a:r>
                    </a:p>
                    <a:p>
                      <a:r>
                        <a:rPr lang="cs-CZ" dirty="0" smtClean="0"/>
                        <a:t>výnos v % </a:t>
                      </a:r>
                      <a:r>
                        <a:rPr lang="cs-CZ" dirty="0" err="1" smtClean="0"/>
                        <a:t>p.a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Spořící účet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Jistota, likvidita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Nízký výnos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2%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Stavební spoření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Jistota, vyšší výnos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3154860"/>
              </p:ext>
            </p:extLst>
          </p:nvPr>
        </p:nvGraphicFramePr>
        <p:xfrm>
          <a:off x="304800" y="1554163"/>
          <a:ext cx="8686800" cy="1651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71700"/>
                <a:gridCol w="2171700"/>
                <a:gridCol w="2171700"/>
                <a:gridCol w="21717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Finanční produkt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Výhody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Nevýhody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Očekávaný </a:t>
                      </a:r>
                    </a:p>
                    <a:p>
                      <a:r>
                        <a:rPr lang="cs-CZ" dirty="0" smtClean="0"/>
                        <a:t>výnos v % </a:t>
                      </a:r>
                      <a:r>
                        <a:rPr lang="cs-CZ" dirty="0" err="1" smtClean="0"/>
                        <a:t>p.a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Spořící účet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Jistota, likvidita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Nízký výnos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2%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Stavební spoření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Jistota, vyšší výnos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Omezená likvidita</a:t>
                      </a:r>
                    </a:p>
                    <a:p>
                      <a:r>
                        <a:rPr lang="cs-CZ" dirty="0" smtClean="0"/>
                        <a:t>(cyklus 6 let)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04750763"/>
              </p:ext>
            </p:extLst>
          </p:nvPr>
        </p:nvGraphicFramePr>
        <p:xfrm>
          <a:off x="304800" y="1554163"/>
          <a:ext cx="8686800" cy="1651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71700"/>
                <a:gridCol w="2171700"/>
                <a:gridCol w="2171700"/>
                <a:gridCol w="21717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Finanční produkt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Výhody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Nevýhody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Očekávaný </a:t>
                      </a:r>
                    </a:p>
                    <a:p>
                      <a:r>
                        <a:rPr lang="cs-CZ" dirty="0" smtClean="0"/>
                        <a:t>výnos v % </a:t>
                      </a:r>
                      <a:r>
                        <a:rPr lang="cs-CZ" dirty="0" err="1" smtClean="0"/>
                        <a:t>p.a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Spořící účet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Jistota, likvidita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Nízký výnos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2%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Stavební spoření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Jistota, vyšší výnos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Omezená likvidita</a:t>
                      </a:r>
                    </a:p>
                    <a:p>
                      <a:r>
                        <a:rPr lang="cs-CZ" dirty="0" smtClean="0"/>
                        <a:t>(cyklus 6 let)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3%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ODVÁRKO, Oldřich. </a:t>
            </a:r>
            <a:r>
              <a:rPr lang="cs-CZ" i="1" dirty="0" smtClean="0"/>
              <a:t>Úlohy z finanční matematiky pro střední školy</a:t>
            </a:r>
            <a:r>
              <a:rPr lang="cs-CZ" dirty="0" smtClean="0"/>
              <a:t>. Praha: Prometheus, 2005, ISBN 80-7196-303-8</a:t>
            </a:r>
            <a:r>
              <a:rPr lang="cs-CZ" dirty="0"/>
              <a:t>. </a:t>
            </a:r>
            <a:r>
              <a:rPr lang="cs-CZ"/>
              <a:t>– se svolením autora</a:t>
            </a:r>
            <a:endParaRPr lang="cs-CZ" dirty="0" smtClean="0"/>
          </a:p>
          <a:p>
            <a:r>
              <a:rPr lang="cs-CZ" dirty="0" smtClean="0"/>
              <a:t>RADOVÁ, Jarmila; DVOŘÁK, Petr; MÁLEK, Jiří. </a:t>
            </a:r>
            <a:r>
              <a:rPr lang="cs-CZ" i="1" dirty="0" smtClean="0"/>
              <a:t>Finanční matematika pro každého 7. aktualizované vydání</a:t>
            </a:r>
            <a:r>
              <a:rPr lang="cs-CZ" dirty="0" smtClean="0"/>
              <a:t>. Praha: </a:t>
            </a:r>
            <a:r>
              <a:rPr lang="cs-CZ" dirty="0" err="1" smtClean="0"/>
              <a:t>Grada</a:t>
            </a:r>
            <a:r>
              <a:rPr lang="cs-CZ" dirty="0" smtClean="0"/>
              <a:t>, 2009, ISBN 978-80-247-3291-6.</a:t>
            </a:r>
          </a:p>
          <a:p>
            <a:r>
              <a:rPr lang="cs-CZ" dirty="0" smtClean="0"/>
              <a:t>BRABEC, Jiří. </a:t>
            </a:r>
            <a:r>
              <a:rPr lang="cs-CZ" i="1" dirty="0" smtClean="0"/>
              <a:t>Finanční gramotnost</a:t>
            </a:r>
            <a:r>
              <a:rPr lang="cs-CZ" dirty="0" smtClean="0"/>
              <a:t>. Plzeň: ABC Finančního vzdělávání, 2011, ISBN 978-80-905057-04. </a:t>
            </a:r>
          </a:p>
          <a:p>
            <a:r>
              <a:rPr lang="cs-CZ" dirty="0" smtClean="0"/>
              <a:t>Archiv autora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Materiál je určený pro interaktivní výuku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233</TotalTime>
  <Words>1170</Words>
  <Application>Microsoft Office PowerPoint</Application>
  <PresentationFormat>Předvádění na obrazovce (4:3)</PresentationFormat>
  <Paragraphs>263</Paragraphs>
  <Slides>57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57</vt:i4>
      </vt:variant>
    </vt:vector>
  </HeadingPairs>
  <TitlesOfParts>
    <vt:vector size="58" baseType="lpstr">
      <vt:lpstr>Cesta</vt:lpstr>
      <vt:lpstr>Prezentace aplikace PowerPoint</vt:lpstr>
      <vt:lpstr>Anotace</vt:lpstr>
      <vt:lpstr>Finanční matematika 7</vt:lpstr>
      <vt:lpstr>Finanční produkty</vt:lpstr>
      <vt:lpstr>Produkty pro spoření</vt:lpstr>
      <vt:lpstr>Produkty pro spoření</vt:lpstr>
      <vt:lpstr>Produkty pro spoření</vt:lpstr>
      <vt:lpstr>1) Vklady na bankovní účty</vt:lpstr>
      <vt:lpstr>1) Vklady na bankovní účty</vt:lpstr>
      <vt:lpstr>1) Vklady na bankovní účty</vt:lpstr>
      <vt:lpstr>1) Vklady na bankovní účty</vt:lpstr>
      <vt:lpstr>1) Vklady na bankovní účty</vt:lpstr>
      <vt:lpstr>1) Vklady na bankovní účty</vt:lpstr>
      <vt:lpstr>1) Vklady na bankovní účty</vt:lpstr>
      <vt:lpstr>1) Vklady na bankovní účty</vt:lpstr>
      <vt:lpstr>A) Běžný účet</vt:lpstr>
      <vt:lpstr>A) Běžný účet</vt:lpstr>
      <vt:lpstr>A) Běžný účet</vt:lpstr>
      <vt:lpstr>A) Běžný účet</vt:lpstr>
      <vt:lpstr>A) Běžný účet</vt:lpstr>
      <vt:lpstr>A) Běžný účet</vt:lpstr>
      <vt:lpstr>A) Běžný účet</vt:lpstr>
      <vt:lpstr>A) Běžný účet</vt:lpstr>
      <vt:lpstr>A) Běžný účet</vt:lpstr>
      <vt:lpstr>B) Termínovaný vklad</vt:lpstr>
      <vt:lpstr>B) Termínovaný vklad</vt:lpstr>
      <vt:lpstr>B) Termínovaný vklad</vt:lpstr>
      <vt:lpstr>B) Termínovaný vklad</vt:lpstr>
      <vt:lpstr>B) Termínovaný vklad</vt:lpstr>
      <vt:lpstr>B) Termínovaný vklad</vt:lpstr>
      <vt:lpstr>C) Spořící účet</vt:lpstr>
      <vt:lpstr>C) Spořící účet</vt:lpstr>
      <vt:lpstr>C) Spořící účet</vt:lpstr>
      <vt:lpstr>C) Spořící účet</vt:lpstr>
      <vt:lpstr>D) VKLADNÍ KNÍŽKY</vt:lpstr>
      <vt:lpstr>D) VKLADNÍ KNÍŽKY</vt:lpstr>
      <vt:lpstr>D) VKLADNÍ KNÍŽKY</vt:lpstr>
      <vt:lpstr>D) VKLADNÍ KNÍŽKY</vt:lpstr>
      <vt:lpstr>D) VKLADNÍ KNÍŽKY</vt:lpstr>
      <vt:lpstr>2) Stavební spoření</vt:lpstr>
      <vt:lpstr>2) Stavební spoření</vt:lpstr>
      <vt:lpstr>2) Stavební spoření</vt:lpstr>
      <vt:lpstr>2) Stavební spoření</vt:lpstr>
      <vt:lpstr>2) Stavební spoření</vt:lpstr>
      <vt:lpstr>2) Stavební spoření</vt:lpstr>
      <vt:lpstr>2) Stavební spoření</vt:lpstr>
      <vt:lpstr>Doplňte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Literatura</vt:lpstr>
      <vt:lpstr>Prezentace aplikace PowerPoint</vt:lpstr>
    </vt:vector>
  </TitlesOfParts>
  <Company>gymnázium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Finanční matematika 7</dc:title>
  <dc:creator>Mirka Knoblochová</dc:creator>
  <cp:lastModifiedBy>Miroslava Knoblochová</cp:lastModifiedBy>
  <cp:revision>30</cp:revision>
  <dcterms:created xsi:type="dcterms:W3CDTF">2012-10-14T15:38:58Z</dcterms:created>
  <dcterms:modified xsi:type="dcterms:W3CDTF">2013-05-02T06:00:18Z</dcterms:modified>
</cp:coreProperties>
</file>