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A7CD9-B508-4495-B113-BC7790AA815F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0FAAB-5F0E-4B70-A90D-E3FD678C95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2320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A7CD9-B508-4495-B113-BC7790AA815F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0FAAB-5F0E-4B70-A90D-E3FD678C95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7368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A7CD9-B508-4495-B113-BC7790AA815F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0FAAB-5F0E-4B70-A90D-E3FD678C95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2296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A7CD9-B508-4495-B113-BC7790AA815F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0FAAB-5F0E-4B70-A90D-E3FD678C95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0022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A7CD9-B508-4495-B113-BC7790AA815F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0FAAB-5F0E-4B70-A90D-E3FD678C95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9665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A7CD9-B508-4495-B113-BC7790AA815F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0FAAB-5F0E-4B70-A90D-E3FD678C95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6157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A7CD9-B508-4495-B113-BC7790AA815F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0FAAB-5F0E-4B70-A90D-E3FD678C95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16293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A7CD9-B508-4495-B113-BC7790AA815F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0FAAB-5F0E-4B70-A90D-E3FD678C95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38338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A7CD9-B508-4495-B113-BC7790AA815F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0FAAB-5F0E-4B70-A90D-E3FD678C95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45082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A7CD9-B508-4495-B113-BC7790AA815F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0FAAB-5F0E-4B70-A90D-E3FD678C95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5392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A7CD9-B508-4495-B113-BC7790AA815F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0FAAB-5F0E-4B70-A90D-E3FD678C95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517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FA7CD9-B508-4495-B113-BC7790AA815F}" type="datetimeFigureOut">
              <a:rPr lang="cs-CZ" smtClean="0"/>
              <a:t>25.11.2012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E0FAAB-5F0E-4B70-A90D-E3FD678C955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048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VELKOMORAVSKÁ ŘÍŠE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021288"/>
            <a:ext cx="8568952" cy="406896"/>
          </a:xfrm>
        </p:spPr>
        <p:txBody>
          <a:bodyPr>
            <a:normAutofit/>
          </a:bodyPr>
          <a:lstStyle/>
          <a:p>
            <a:endParaRPr lang="cs-CZ" sz="1000" dirty="0"/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391" y="5050175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62068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Základní škola a Mateřská škola, Liberec, Barvířská 38/6, příspěvková organizace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4660103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Anotace: Seznámení se s životem a panovníky Velkomoravské říše</a:t>
            </a:r>
            <a:r>
              <a:rPr lang="cs-CZ" sz="1600" dirty="0" smtClean="0"/>
              <a:t>.</a:t>
            </a:r>
            <a:endParaRPr lang="cs-CZ" sz="1600" dirty="0"/>
          </a:p>
        </p:txBody>
      </p:sp>
      <p:sp>
        <p:nvSpPr>
          <p:cNvPr id="4" name="Obdélník 3"/>
          <p:cNvSpPr/>
          <p:nvPr/>
        </p:nvSpPr>
        <p:spPr>
          <a:xfrm>
            <a:off x="1331640" y="3225125"/>
            <a:ext cx="583264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Název: </a:t>
            </a:r>
            <a:r>
              <a:rPr lang="cs-CZ" dirty="0" smtClean="0"/>
              <a:t>VY_32_inovace_06 </a:t>
            </a:r>
            <a:r>
              <a:rPr lang="cs-CZ" dirty="0"/>
              <a:t>Vlastivěda-starší české dějiny</a:t>
            </a:r>
          </a:p>
          <a:p>
            <a:r>
              <a:rPr lang="cs-CZ" dirty="0"/>
              <a:t>Autor: Mgr. Martina Šímová</a:t>
            </a:r>
          </a:p>
          <a:p>
            <a:r>
              <a:rPr lang="cs-CZ" dirty="0"/>
              <a:t>Období: Leden 2012</a:t>
            </a:r>
          </a:p>
          <a:p>
            <a:r>
              <a:rPr lang="cs-CZ" dirty="0"/>
              <a:t>Věková skupina: 4.ročník</a:t>
            </a:r>
          </a:p>
          <a:p>
            <a:r>
              <a:rPr lang="cs-CZ" dirty="0"/>
              <a:t>Tematická oblast: Vlastivěda</a:t>
            </a:r>
          </a:p>
        </p:txBody>
      </p:sp>
    </p:spTree>
    <p:extLst>
      <p:ext uri="{BB962C8B-B14F-4D97-AF65-F5344CB8AC3E}">
        <p14:creationId xmlns:p14="http://schemas.microsoft.com/office/powerpoint/2010/main" val="1805779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VELKOMORAVSKÁ ŘÍŠE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39"/>
          </a:xfrm>
        </p:spPr>
        <p:txBody>
          <a:bodyPr/>
          <a:lstStyle/>
          <a:p>
            <a:r>
              <a:rPr lang="cs-CZ" dirty="0" smtClean="0"/>
              <a:t>Počátek v průběhu </a:t>
            </a:r>
            <a:r>
              <a:rPr lang="cs-CZ" dirty="0" smtClean="0">
                <a:solidFill>
                  <a:srgbClr val="00B0F0"/>
                </a:solidFill>
              </a:rPr>
              <a:t>9. století</a:t>
            </a:r>
          </a:p>
          <a:p>
            <a:r>
              <a:rPr lang="cs-CZ" dirty="0" smtClean="0"/>
              <a:t>Rozvoj řemesel jako: </a:t>
            </a:r>
            <a:r>
              <a:rPr lang="cs-CZ" dirty="0" smtClean="0">
                <a:solidFill>
                  <a:srgbClr val="00B0F0"/>
                </a:solidFill>
              </a:rPr>
              <a:t>šperkařství, sklářství, řezbářství, kovářství, hrnčířství</a:t>
            </a:r>
          </a:p>
          <a:p>
            <a:r>
              <a:rPr lang="cs-CZ" dirty="0" smtClean="0"/>
              <a:t>Velký význam měl obchod</a:t>
            </a:r>
          </a:p>
          <a:p>
            <a:r>
              <a:rPr lang="cs-CZ" dirty="0" smtClean="0"/>
              <a:t>Velká Morava zanikla po nájezdech kočovných Maďarů kolem </a:t>
            </a:r>
            <a:r>
              <a:rPr lang="cs-CZ" dirty="0" smtClean="0">
                <a:solidFill>
                  <a:srgbClr val="00B0F0"/>
                </a:solidFill>
              </a:rPr>
              <a:t>roku 906</a:t>
            </a: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384834"/>
            <a:ext cx="2763391" cy="2451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00562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0"/>
            <a:ext cx="936104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9034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PANOVNÍCI VELKOMORAVSKÉ ŘÍŠE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Kníže Mojmír</a:t>
            </a:r>
          </a:p>
          <a:p>
            <a:r>
              <a:rPr lang="cs-CZ" dirty="0" smtClean="0"/>
              <a:t>Kníže Rastislav</a:t>
            </a:r>
          </a:p>
          <a:p>
            <a:r>
              <a:rPr lang="cs-CZ" dirty="0" smtClean="0"/>
              <a:t>Kníže Bořivoj</a:t>
            </a:r>
          </a:p>
          <a:p>
            <a:r>
              <a:rPr lang="cs-CZ" dirty="0" smtClean="0"/>
              <a:t>Kníže Svatopluk</a:t>
            </a:r>
          </a:p>
          <a:p>
            <a:r>
              <a:rPr lang="cs-CZ" dirty="0" smtClean="0"/>
              <a:t>Kníže Mojmír II.</a:t>
            </a:r>
          </a:p>
          <a:p>
            <a:r>
              <a:rPr lang="cs-CZ" dirty="0" smtClean="0"/>
              <a:t>Kníže Spytihněv I.</a:t>
            </a:r>
            <a:endParaRPr lang="cs-CZ" dirty="0"/>
          </a:p>
        </p:txBody>
      </p:sp>
      <p:pic>
        <p:nvPicPr>
          <p:cNvPr id="9219" name="Picture 3" descr="C:\Users\Uživatel\AppData\Local\Microsoft\Windows\Temporary Internet Files\Content.IE5\LMPN2MD2\MC900434411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149080"/>
            <a:ext cx="16256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5738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KNÍŽE MOJMÍR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468760"/>
          </a:xfrm>
        </p:spPr>
        <p:txBody>
          <a:bodyPr/>
          <a:lstStyle/>
          <a:p>
            <a:r>
              <a:rPr lang="cs-CZ" dirty="0" smtClean="0"/>
              <a:t>Zakladatel Velkomoravské říše</a:t>
            </a:r>
          </a:p>
          <a:p>
            <a:r>
              <a:rPr lang="cs-CZ" dirty="0" smtClean="0"/>
              <a:t>Dokázal vyhnat knížete </a:t>
            </a:r>
            <a:r>
              <a:rPr lang="cs-CZ" dirty="0" err="1" smtClean="0"/>
              <a:t>Pribinu</a:t>
            </a:r>
            <a:r>
              <a:rPr lang="cs-CZ" dirty="0" smtClean="0"/>
              <a:t> z </a:t>
            </a:r>
            <a:r>
              <a:rPr lang="cs-CZ" dirty="0" err="1" smtClean="0"/>
              <a:t>Nitranska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105171"/>
            <a:ext cx="3096344" cy="3425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77535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KNÍŽE RASTISLAV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828800"/>
          </a:xfrm>
        </p:spPr>
        <p:txBody>
          <a:bodyPr/>
          <a:lstStyle/>
          <a:p>
            <a:r>
              <a:rPr lang="cs-CZ" dirty="0" smtClean="0"/>
              <a:t>Přivedl Konstantina a Metoděje, aby zde sestavili první slovanské písmo </a:t>
            </a:r>
            <a:r>
              <a:rPr lang="cs-CZ" b="1" dirty="0" smtClean="0">
                <a:solidFill>
                  <a:srgbClr val="00B0F0"/>
                </a:solidFill>
              </a:rPr>
              <a:t>HLAHOLICI</a:t>
            </a:r>
            <a:r>
              <a:rPr lang="cs-CZ" dirty="0" smtClean="0"/>
              <a:t> a církevní jazyk </a:t>
            </a:r>
            <a:r>
              <a:rPr lang="cs-CZ" b="1" dirty="0" smtClean="0">
                <a:solidFill>
                  <a:srgbClr val="00B0F0"/>
                </a:solidFill>
              </a:rPr>
              <a:t>STAROSLOVĚNŠTINU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356993"/>
            <a:ext cx="3102352" cy="3284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39318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KONSTANTIN (CYRIL) A METODĚJ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260848"/>
          </a:xfrm>
        </p:spPr>
        <p:txBody>
          <a:bodyPr/>
          <a:lstStyle/>
          <a:p>
            <a:r>
              <a:rPr lang="cs-CZ" dirty="0" smtClean="0"/>
              <a:t>Bratři z řecké Soluně</a:t>
            </a:r>
          </a:p>
          <a:p>
            <a:r>
              <a:rPr lang="cs-CZ" dirty="0" smtClean="0"/>
              <a:t>Počátek dnešního písma a řeči</a:t>
            </a:r>
          </a:p>
          <a:p>
            <a:r>
              <a:rPr lang="cs-CZ" dirty="0" smtClean="0"/>
              <a:t>Každý rok je na jejich počest vyhlášen státní svátek a to </a:t>
            </a:r>
            <a:r>
              <a:rPr lang="cs-CZ" dirty="0" smtClean="0">
                <a:solidFill>
                  <a:srgbClr val="00B0F0"/>
                </a:solidFill>
              </a:rPr>
              <a:t>5. července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428999"/>
            <a:ext cx="2232248" cy="33037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2616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212976"/>
            <a:ext cx="2950641" cy="3487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KNÍŽE BOŘIVOJ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První historicky doložený člen rodu Přemyslovců</a:t>
            </a:r>
          </a:p>
          <a:p>
            <a:r>
              <a:rPr lang="cs-CZ" dirty="0" smtClean="0"/>
              <a:t>Měl za manželku Ludmilu, která je chronologicky první českou svatou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2098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748236"/>
            <a:ext cx="2520280" cy="2936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KNÍŽE SVATOPLUK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6"/>
          </a:xfrm>
        </p:spPr>
        <p:txBody>
          <a:bodyPr/>
          <a:lstStyle/>
          <a:p>
            <a:r>
              <a:rPr lang="cs-CZ" dirty="0" smtClean="0"/>
              <a:t>Nejmocnější velkomoravský kníže</a:t>
            </a:r>
          </a:p>
          <a:p>
            <a:r>
              <a:rPr lang="cs-CZ" dirty="0" smtClean="0"/>
              <a:t>Za jeho panování zahrnovala Velká Morava i oblast Slovenska, část dnešního Maďarska i Rakouska a nejspíš také </a:t>
            </a:r>
            <a:r>
              <a:rPr lang="cs-CZ" dirty="0" err="1" smtClean="0"/>
              <a:t>Krakovska</a:t>
            </a:r>
            <a:r>
              <a:rPr lang="cs-CZ" dirty="0" smtClean="0"/>
              <a:t>, Lužice a </a:t>
            </a:r>
            <a:r>
              <a:rPr lang="cs-CZ" dirty="0" err="1" smtClean="0"/>
              <a:t>Slezka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1460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KNÍŽE MOJMÍR II.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772816"/>
            <a:ext cx="4343400" cy="476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67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469966"/>
            <a:ext cx="3312368" cy="38283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KNÍŽE SPYTIHNĚV I. 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324744"/>
          </a:xfrm>
        </p:spPr>
        <p:txBody>
          <a:bodyPr/>
          <a:lstStyle/>
          <a:p>
            <a:r>
              <a:rPr lang="cs-CZ" dirty="0" smtClean="0"/>
              <a:t>Přiznal nadřazenost východofrancké říši a tak se Velká Morava rozpadla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8241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1916832"/>
            <a:ext cx="7351240" cy="43396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/>
              <a:t>Obr. 1 </a:t>
            </a:r>
            <a:r>
              <a:rPr lang="cs-CZ" sz="1200" dirty="0" smtClean="0"/>
              <a:t>- Http://drakkaria.cz [online]. 2011 [cit. 2011-10-14]. SOKOLNÍK, NÁSTĚNNÁ PLASTIKA - VELKÁ MORAV. Dostupné z WWW: &lt;http://drakkaria.cz/plastiky/</a:t>
            </a:r>
            <a:r>
              <a:rPr lang="cs-CZ" sz="1200" dirty="0" err="1" smtClean="0"/>
              <a:t>evropa</a:t>
            </a:r>
            <a:r>
              <a:rPr lang="cs-CZ" sz="1200" dirty="0" smtClean="0"/>
              <a:t>/cechy-a-</a:t>
            </a:r>
            <a:r>
              <a:rPr lang="cs-CZ" sz="1200" dirty="0" err="1" smtClean="0"/>
              <a:t>morava</a:t>
            </a:r>
            <a:r>
              <a:rPr lang="cs-CZ" sz="1200" dirty="0" smtClean="0"/>
              <a:t>/</a:t>
            </a:r>
            <a:r>
              <a:rPr lang="cs-CZ" sz="1200" dirty="0" err="1" smtClean="0"/>
              <a:t>sokolnik</a:t>
            </a:r>
            <a:r>
              <a:rPr lang="cs-CZ" sz="1200" dirty="0" smtClean="0"/>
              <a:t>-</a:t>
            </a:r>
            <a:r>
              <a:rPr lang="cs-CZ" sz="1200" dirty="0" err="1" smtClean="0"/>
              <a:t>nastenna</a:t>
            </a:r>
            <a:r>
              <a:rPr lang="cs-CZ" sz="1200" dirty="0" smtClean="0"/>
              <a:t>-plastika---velka-morava.html&gt;.</a:t>
            </a:r>
          </a:p>
          <a:p>
            <a:r>
              <a:rPr lang="cs-CZ" sz="1200" b="1" dirty="0" smtClean="0"/>
              <a:t>Obr. 2 </a:t>
            </a:r>
            <a:r>
              <a:rPr lang="cs-CZ" sz="1200" dirty="0" smtClean="0"/>
              <a:t>- </a:t>
            </a:r>
            <a:r>
              <a:rPr lang="cs-CZ" sz="1200" i="1" dirty="0" smtClean="0"/>
              <a:t>Http://p-numismatika.cz</a:t>
            </a:r>
            <a:r>
              <a:rPr lang="cs-CZ" sz="1200" dirty="0" smtClean="0"/>
              <a:t> [online]. 2011 [cit. 2011-10-14]. Velká Morava aneb mincová doba železná. Dostupné z WWW: &lt;http://p-numismatika.cz/</a:t>
            </a:r>
            <a:r>
              <a:rPr lang="cs-CZ" sz="1200" dirty="0" err="1" smtClean="0"/>
              <a:t>index.php?get</a:t>
            </a:r>
            <a:r>
              <a:rPr lang="cs-CZ" sz="1200" dirty="0" smtClean="0"/>
              <a:t>=kapitola6&gt;.</a:t>
            </a:r>
          </a:p>
          <a:p>
            <a:r>
              <a:rPr lang="cs-CZ" sz="1200" b="1" dirty="0" smtClean="0"/>
              <a:t>Obr. 3 </a:t>
            </a:r>
            <a:r>
              <a:rPr lang="cs-CZ" sz="1200" dirty="0" smtClean="0"/>
              <a:t>– klipart-</a:t>
            </a:r>
            <a:r>
              <a:rPr lang="it-IT" sz="1200" dirty="0"/>
              <a:t>Smajlici. [online]. [cit. 2012-11-25]. </a:t>
            </a:r>
            <a:r>
              <a:rPr lang="it-IT" sz="1200"/>
              <a:t>Dostupné z: http://www.celysvet.cz/smajlici-ke-stazeni-smajlik?pg=1</a:t>
            </a:r>
            <a:endParaRPr lang="cs-CZ" sz="1200" dirty="0" smtClean="0"/>
          </a:p>
          <a:p>
            <a:r>
              <a:rPr lang="cs-CZ" sz="1200" b="1" dirty="0" smtClean="0"/>
              <a:t>Obr. 4 </a:t>
            </a:r>
            <a:r>
              <a:rPr lang="cs-CZ" sz="1200" dirty="0" smtClean="0"/>
              <a:t>- </a:t>
            </a:r>
            <a:r>
              <a:rPr lang="cs-CZ" sz="1200" i="1" dirty="0" smtClean="0"/>
              <a:t>Www.gamepark.cz</a:t>
            </a:r>
            <a:r>
              <a:rPr lang="cs-CZ" sz="1200" dirty="0" smtClean="0"/>
              <a:t> [online]. 2011 [cit. 2011-10-14]. Velkomoravská říše. Dostupné z WWW: http://www.gamepark.cz/velkomoravska_rise_408241.htm&gt;.</a:t>
            </a:r>
          </a:p>
          <a:p>
            <a:r>
              <a:rPr lang="cs-CZ" sz="1200" b="1" dirty="0" smtClean="0"/>
              <a:t>Obr. 5 </a:t>
            </a:r>
            <a:r>
              <a:rPr lang="cs-CZ" sz="1200" dirty="0" smtClean="0"/>
              <a:t>- </a:t>
            </a:r>
            <a:r>
              <a:rPr lang="cs-CZ" sz="1200" i="1" dirty="0" smtClean="0"/>
              <a:t>Www.wikipedia.cz</a:t>
            </a:r>
            <a:r>
              <a:rPr lang="cs-CZ" sz="1200" dirty="0" smtClean="0"/>
              <a:t> [online]. 2011 [cit. 2011-10-14]. Rostislav. Dostupné z WWW: &lt;http://cs.wikipedia.org/wiki/Rostislav&gt;.</a:t>
            </a:r>
          </a:p>
          <a:p>
            <a:r>
              <a:rPr lang="cs-CZ" sz="1200" b="1" dirty="0" smtClean="0"/>
              <a:t>Obr. 6 </a:t>
            </a:r>
            <a:r>
              <a:rPr lang="cs-CZ" sz="1200" dirty="0" smtClean="0"/>
              <a:t>- Http://prazskychytrak.cz [online]. 2011 [cit. 2011-10-14]. Historie Prahy krok za krokem (rozcestník. Dostupné z WWW: &lt;http://prazskychytrak.cz/?p=443&gt;.</a:t>
            </a:r>
          </a:p>
          <a:p>
            <a:r>
              <a:rPr lang="cs-CZ" sz="1200" b="1" dirty="0" smtClean="0"/>
              <a:t>Obr. 7 </a:t>
            </a:r>
            <a:r>
              <a:rPr lang="cs-CZ" sz="1200" dirty="0" smtClean="0"/>
              <a:t>- Http://www.facebook.com [online]. 2011 [cit. 2011-10-14]. Svatopluk byl kníže Velké Moravy, ne král Slováků!. Dostupné z WWW: &lt;http://www.facebook.com/</a:t>
            </a:r>
            <a:r>
              <a:rPr lang="cs-CZ" sz="1200" dirty="0" err="1" smtClean="0"/>
              <a:t>group.php?gid</a:t>
            </a:r>
            <a:r>
              <a:rPr lang="cs-CZ" sz="1200" dirty="0" smtClean="0"/>
              <a:t>=123550707683027&gt;.</a:t>
            </a:r>
          </a:p>
          <a:p>
            <a:r>
              <a:rPr lang="cs-CZ" sz="1200" b="1" dirty="0" smtClean="0"/>
              <a:t>Obr. 8 </a:t>
            </a:r>
            <a:r>
              <a:rPr lang="cs-CZ" sz="1200" dirty="0" smtClean="0"/>
              <a:t>- </a:t>
            </a:r>
            <a:r>
              <a:rPr lang="cs-CZ" sz="1200" i="1" dirty="0" smtClean="0"/>
              <a:t>Http://promoravia.blog.cz</a:t>
            </a:r>
            <a:r>
              <a:rPr lang="cs-CZ" sz="1200" dirty="0" smtClean="0"/>
              <a:t> [online]. 2011 [cit. 2011-10-14]. </a:t>
            </a:r>
            <a:r>
              <a:rPr lang="cs-CZ" sz="1200" dirty="0" err="1" smtClean="0"/>
              <a:t>Mojímr</a:t>
            </a:r>
            <a:r>
              <a:rPr lang="cs-CZ" sz="1200" dirty="0" smtClean="0"/>
              <a:t> II. Dostupné z WWW: &lt;http://promoravia.blog.cz/1004/</a:t>
            </a:r>
            <a:r>
              <a:rPr lang="cs-CZ" sz="1200" dirty="0" err="1" smtClean="0"/>
              <a:t>mojmir-ii</a:t>
            </a:r>
            <a:r>
              <a:rPr lang="cs-CZ" sz="1200" dirty="0" smtClean="0"/>
              <a:t>&gt;.</a:t>
            </a:r>
          </a:p>
          <a:p>
            <a:r>
              <a:rPr lang="cs-CZ" sz="1200" b="1" dirty="0" smtClean="0"/>
              <a:t>Obr. 9 </a:t>
            </a:r>
            <a:r>
              <a:rPr lang="cs-CZ" sz="1200" i="1" dirty="0" smtClean="0"/>
              <a:t>- Http://www.panovnici.estranky.cz</a:t>
            </a:r>
            <a:r>
              <a:rPr lang="cs-CZ" sz="1200" dirty="0" smtClean="0"/>
              <a:t> [online]. 2011 [cit. 2011-10-14]. Spytihněv I. Dostupné z WWW: &lt;http://www.panovnici.estranky.cz/fotoalbum/</a:t>
            </a:r>
            <a:r>
              <a:rPr lang="cs-CZ" sz="1200" dirty="0" err="1" smtClean="0"/>
              <a:t>premyslovci</a:t>
            </a:r>
            <a:r>
              <a:rPr lang="cs-CZ" sz="1200" dirty="0" smtClean="0"/>
              <a:t>/</a:t>
            </a:r>
            <a:r>
              <a:rPr lang="cs-CZ" sz="1200" dirty="0" err="1" smtClean="0"/>
              <a:t>premyslovci</a:t>
            </a:r>
            <a:r>
              <a:rPr lang="cs-CZ" sz="1200" dirty="0" smtClean="0"/>
              <a:t>/</a:t>
            </a:r>
            <a:r>
              <a:rPr lang="cs-CZ" sz="1200" dirty="0" err="1" smtClean="0"/>
              <a:t>spytihnev</a:t>
            </a:r>
            <a:r>
              <a:rPr lang="cs-CZ" sz="1200" dirty="0" smtClean="0"/>
              <a:t>-</a:t>
            </a:r>
            <a:r>
              <a:rPr lang="cs-CZ" sz="1200" dirty="0" err="1" smtClean="0"/>
              <a:t>i..jpg.html</a:t>
            </a:r>
            <a:r>
              <a:rPr lang="cs-CZ" sz="1200" dirty="0" smtClean="0"/>
              <a:t>&gt;.</a:t>
            </a:r>
          </a:p>
          <a:p>
            <a:r>
              <a:rPr lang="cs-CZ" sz="1200" b="1" dirty="0" smtClean="0"/>
              <a:t>Obr. 10 </a:t>
            </a:r>
            <a:r>
              <a:rPr lang="cs-CZ" sz="1200" dirty="0" smtClean="0"/>
              <a:t>- </a:t>
            </a:r>
            <a:r>
              <a:rPr lang="cs-CZ" sz="1200" i="1" dirty="0" smtClean="0"/>
              <a:t>Http://www.ceskyduchodce.cz</a:t>
            </a:r>
            <a:r>
              <a:rPr lang="cs-CZ" sz="1200" dirty="0" smtClean="0"/>
              <a:t> [online]. 2011 [cit. 2011-10-14]. Svatí Cyril a Metoděj, </a:t>
            </a:r>
            <a:r>
              <a:rPr lang="cs-CZ" sz="1200" dirty="0" err="1" smtClean="0"/>
              <a:t>apoštolé</a:t>
            </a:r>
            <a:r>
              <a:rPr lang="cs-CZ" sz="1200" dirty="0" smtClean="0"/>
              <a:t> a učitelé Slovanů. Dostupné z WWW: &lt;http://www.ceskyduchodce.cz/pro-seniory/</a:t>
            </a:r>
            <a:r>
              <a:rPr lang="cs-CZ" sz="1200" dirty="0" err="1" smtClean="0"/>
              <a:t>svati</a:t>
            </a:r>
            <a:r>
              <a:rPr lang="cs-CZ" sz="1200" dirty="0" smtClean="0"/>
              <a:t>-</a:t>
            </a:r>
            <a:r>
              <a:rPr lang="cs-CZ" sz="1200" dirty="0" err="1" smtClean="0"/>
              <a:t>cyril</a:t>
            </a:r>
            <a:r>
              <a:rPr lang="cs-CZ" sz="1200" dirty="0" smtClean="0"/>
              <a:t>-a-</a:t>
            </a:r>
            <a:r>
              <a:rPr lang="cs-CZ" sz="1200" dirty="0" err="1" smtClean="0"/>
              <a:t>metodej</a:t>
            </a:r>
            <a:r>
              <a:rPr lang="cs-CZ" sz="1200" dirty="0" smtClean="0"/>
              <a:t>-</a:t>
            </a:r>
            <a:r>
              <a:rPr lang="cs-CZ" sz="1200" dirty="0" err="1" smtClean="0"/>
              <a:t>apostole</a:t>
            </a:r>
            <a:r>
              <a:rPr lang="cs-CZ" sz="1200" dirty="0" smtClean="0"/>
              <a:t>-a-</a:t>
            </a:r>
            <a:r>
              <a:rPr lang="cs-CZ" sz="1200" dirty="0" err="1" smtClean="0"/>
              <a:t>ucitele</a:t>
            </a:r>
            <a:r>
              <a:rPr lang="cs-CZ" sz="1200" dirty="0" smtClean="0"/>
              <a:t>-</a:t>
            </a:r>
            <a:r>
              <a:rPr lang="cs-CZ" sz="1200" dirty="0" err="1" smtClean="0"/>
              <a:t>slovanu</a:t>
            </a:r>
            <a:r>
              <a:rPr lang="cs-CZ" sz="1200" dirty="0" smtClean="0"/>
              <a:t>/&gt;.</a:t>
            </a:r>
          </a:p>
          <a:p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61886" y="476671"/>
            <a:ext cx="4680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Použité prameny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126876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Dostupné z internetu: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82867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3285" y="1196752"/>
            <a:ext cx="80648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Vlastivěda </a:t>
            </a:r>
            <a:r>
              <a:rPr lang="cs-CZ" i="1" dirty="0"/>
              <a:t>4</a:t>
            </a:r>
            <a:r>
              <a:rPr lang="cs-CZ" dirty="0"/>
              <a:t>. Brno : NOVÁ ŠKOLA, s.r.o., 2009. Autor: PaeDr. Iva Stříbrná a kolektiv, Velkomoravská </a:t>
            </a:r>
            <a:r>
              <a:rPr lang="cs-CZ" dirty="0" smtClean="0"/>
              <a:t>říše, </a:t>
            </a:r>
            <a:r>
              <a:rPr lang="cs-CZ" dirty="0"/>
              <a:t>s. 47</a:t>
            </a:r>
            <a:r>
              <a:rPr lang="cs-CZ" dirty="0" smtClean="0"/>
              <a:t>.</a:t>
            </a:r>
          </a:p>
          <a:p>
            <a:r>
              <a:rPr lang="cs-CZ" dirty="0" smtClean="0"/>
              <a:t>Dějepis2. Praha : Pedagogické nakladatelství, 2004. </a:t>
            </a:r>
            <a:r>
              <a:rPr lang="cs-CZ" dirty="0" smtClean="0"/>
              <a:t>Autor: </a:t>
            </a:r>
            <a:r>
              <a:rPr lang="cs-CZ" dirty="0" err="1" smtClean="0"/>
              <a:t>prof.PhDr</a:t>
            </a:r>
            <a:r>
              <a:rPr lang="cs-CZ" dirty="0"/>
              <a:t>. Petr </a:t>
            </a:r>
            <a:r>
              <a:rPr lang="cs-CZ" dirty="0" err="1"/>
              <a:t>Čornej</a:t>
            </a:r>
            <a:r>
              <a:rPr lang="cs-CZ" dirty="0"/>
              <a:t>, Slované </a:t>
            </a:r>
            <a:r>
              <a:rPr lang="cs-CZ" dirty="0" smtClean="0"/>
              <a:t>v temných staletích, s. 160.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3285" y="620688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Literatura: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763104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281</Words>
  <Application>Microsoft Office PowerPoint</Application>
  <PresentationFormat>Předvádění na obrazovce (4:3)</PresentationFormat>
  <Paragraphs>56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VELKOMORAVSKÁ ŘÍŠE</vt:lpstr>
      <vt:lpstr>VELKOMORAVSKÁ ŘÍŠE</vt:lpstr>
      <vt:lpstr>Prezentace aplikace PowerPoint</vt:lpstr>
      <vt:lpstr>PANOVNÍCI VELKOMORAVSKÉ ŘÍŠE</vt:lpstr>
      <vt:lpstr>KNÍŽE MOJMÍR</vt:lpstr>
      <vt:lpstr>KNÍŽE RASTISLAV</vt:lpstr>
      <vt:lpstr>KONSTANTIN (CYRIL) A METODĚJ</vt:lpstr>
      <vt:lpstr>KNÍŽE BOŘIVOJ</vt:lpstr>
      <vt:lpstr>KNÍŽE SVATOPLUK</vt:lpstr>
      <vt:lpstr>KNÍŽE MOJMÍR II.</vt:lpstr>
      <vt:lpstr>KNÍŽE SPYTIHNĚV I.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VELKOMORAVSKÁ ŘÍŠE</dc:title>
  <dc:creator>Uživatel</dc:creator>
  <cp:lastModifiedBy>Uživatel</cp:lastModifiedBy>
  <cp:revision>13</cp:revision>
  <dcterms:created xsi:type="dcterms:W3CDTF">2011-11-16T13:56:08Z</dcterms:created>
  <dcterms:modified xsi:type="dcterms:W3CDTF">2012-11-25T11:17:35Z</dcterms:modified>
</cp:coreProperties>
</file>