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1"/>
  </p:notesMasterIdLst>
  <p:sldIdLst>
    <p:sldId id="310" r:id="rId2"/>
    <p:sldId id="311" r:id="rId3"/>
    <p:sldId id="256" r:id="rId4"/>
    <p:sldId id="263" r:id="rId5"/>
    <p:sldId id="293" r:id="rId6"/>
    <p:sldId id="257" r:id="rId7"/>
    <p:sldId id="264" r:id="rId8"/>
    <p:sldId id="268" r:id="rId9"/>
    <p:sldId id="272" r:id="rId10"/>
    <p:sldId id="271" r:id="rId11"/>
    <p:sldId id="267" r:id="rId12"/>
    <p:sldId id="270" r:id="rId13"/>
    <p:sldId id="269" r:id="rId14"/>
    <p:sldId id="266" r:id="rId15"/>
    <p:sldId id="265" r:id="rId16"/>
    <p:sldId id="274" r:id="rId17"/>
    <p:sldId id="273" r:id="rId18"/>
    <p:sldId id="276" r:id="rId19"/>
    <p:sldId id="275" r:id="rId20"/>
    <p:sldId id="258" r:id="rId21"/>
    <p:sldId id="277" r:id="rId22"/>
    <p:sldId id="278" r:id="rId23"/>
    <p:sldId id="279" r:id="rId24"/>
    <p:sldId id="282" r:id="rId25"/>
    <p:sldId id="314" r:id="rId26"/>
    <p:sldId id="259" r:id="rId27"/>
    <p:sldId id="294" r:id="rId28"/>
    <p:sldId id="284" r:id="rId29"/>
    <p:sldId id="285" r:id="rId30"/>
    <p:sldId id="286" r:id="rId31"/>
    <p:sldId id="291" r:id="rId32"/>
    <p:sldId id="290" r:id="rId33"/>
    <p:sldId id="260" r:id="rId34"/>
    <p:sldId id="292" r:id="rId35"/>
    <p:sldId id="295" r:id="rId36"/>
    <p:sldId id="315" r:id="rId37"/>
    <p:sldId id="261" r:id="rId38"/>
    <p:sldId id="297" r:id="rId39"/>
    <p:sldId id="302" r:id="rId40"/>
    <p:sldId id="299" r:id="rId41"/>
    <p:sldId id="300" r:id="rId42"/>
    <p:sldId id="304" r:id="rId43"/>
    <p:sldId id="303" r:id="rId44"/>
    <p:sldId id="307" r:id="rId45"/>
    <p:sldId id="296" r:id="rId46"/>
    <p:sldId id="312" r:id="rId47"/>
    <p:sldId id="313" r:id="rId48"/>
    <p:sldId id="309" r:id="rId49"/>
    <p:sldId id="308" r:id="rId5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w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w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wmf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wmf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32B58A-369D-45AC-B5B2-9CCC21CB393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81EB4B-A672-489B-AED8-289CF7101D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588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1EB4B-A672-489B-AED8-289CF7101D1F}" type="slidenum">
              <a:rPr lang="cs-CZ" smtClean="0"/>
              <a:pPr/>
              <a:t>48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CEB64-2A28-4F0F-9FB0-D7D3C29A426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8031B1-E122-4DD9-92A5-AD78F335D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CEB64-2A28-4F0F-9FB0-D7D3C29A426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8031B1-E122-4DD9-92A5-AD78F335D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CEB64-2A28-4F0F-9FB0-D7D3C29A426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031B1-E122-4DD9-92A5-AD78F335DA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CEB64-2A28-4F0F-9FB0-D7D3C29A426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031B1-E122-4DD9-92A5-AD78F335D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CEB64-2A28-4F0F-9FB0-D7D3C29A426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98031B1-E122-4DD9-92A5-AD78F335DA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CEB64-2A28-4F0F-9FB0-D7D3C29A426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031B1-E122-4DD9-92A5-AD78F335D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CEB64-2A28-4F0F-9FB0-D7D3C29A426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031B1-E122-4DD9-92A5-AD78F335D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CEB64-2A28-4F0F-9FB0-D7D3C29A426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031B1-E122-4DD9-92A5-AD78F335D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CEB64-2A28-4F0F-9FB0-D7D3C29A426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031B1-E122-4DD9-92A5-AD78F335DA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CEB64-2A28-4F0F-9FB0-D7D3C29A426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031B1-E122-4DD9-92A5-AD78F335D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CEB64-2A28-4F0F-9FB0-D7D3C29A426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031B1-E122-4DD9-92A5-AD78F335D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5CEB64-2A28-4F0F-9FB0-D7D3C29A426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98031B1-E122-4DD9-92A5-AD78F335DA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8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9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1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2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3.wmf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7.wmf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14.w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15.w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16.w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17.wmf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4" Type="http://schemas.openxmlformats.org/officeDocument/2006/relationships/image" Target="../media/image18.w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4" Type="http://schemas.openxmlformats.org/officeDocument/2006/relationships/image" Target="../media/image19.wmf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4" Type="http://schemas.openxmlformats.org/officeDocument/2006/relationships/image" Target="../media/image20.wm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4" Type="http://schemas.openxmlformats.org/officeDocument/2006/relationships/image" Target="../media/image21.wm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4" Type="http://schemas.openxmlformats.org/officeDocument/2006/relationships/image" Target="../media/image22.wmf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4" Type="http://schemas.openxmlformats.org/officeDocument/2006/relationships/image" Target="../media/image23.wmf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4" Type="http://schemas.openxmlformats.org/officeDocument/2006/relationships/image" Target="../media/image24.wmf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4" Type="http://schemas.openxmlformats.org/officeDocument/2006/relationships/image" Target="../media/image25.wmf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4778185"/>
              </p:ext>
            </p:extLst>
          </p:nvPr>
        </p:nvGraphicFramePr>
        <p:xfrm>
          <a:off x="614836" y="2816085"/>
          <a:ext cx="8136904" cy="2967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M.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Knoblochová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VY_62_INOVACE_01A_09 Složené 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úročení – budoucí hodnota, doba splatnosti, úroková sazba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matematika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28.2.2013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Pojmy žáci aktivně pracují ve skupinách. </a:t>
            </a:r>
          </a:p>
          <a:p>
            <a:pPr>
              <a:buNone/>
            </a:pPr>
            <a:r>
              <a:rPr lang="cs-CZ" dirty="0" smtClean="0"/>
              <a:t>Rozhodují odlišnostech jednoduchého a </a:t>
            </a:r>
          </a:p>
          <a:p>
            <a:pPr>
              <a:buNone/>
            </a:pPr>
            <a:r>
              <a:rPr lang="cs-CZ" dirty="0" smtClean="0"/>
              <a:t>složeného úrokování, odvozují vztahy složeného </a:t>
            </a:r>
          </a:p>
          <a:p>
            <a:pPr>
              <a:buNone/>
            </a:pPr>
            <a:r>
              <a:rPr lang="cs-CZ" dirty="0" smtClean="0"/>
              <a:t>úročení. Doplňují na tabuli elektronickým perem</a:t>
            </a:r>
          </a:p>
          <a:p>
            <a:pPr>
              <a:buNone/>
            </a:pPr>
            <a:r>
              <a:rPr lang="cs-CZ" dirty="0" smtClean="0"/>
              <a:t>nebo </a:t>
            </a:r>
            <a:r>
              <a:rPr lang="cs-CZ" dirty="0" err="1" smtClean="0"/>
              <a:t>fixou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Materiál je používán v semináři z finanční </a:t>
            </a:r>
          </a:p>
          <a:p>
            <a:pPr>
              <a:buNone/>
            </a:pPr>
            <a:r>
              <a:rPr lang="cs-CZ" dirty="0" smtClean="0"/>
              <a:t>matematiky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Finanční </a:t>
            </a:r>
            <a:r>
              <a:rPr lang="cs-CZ" smtClean="0"/>
              <a:t>matematika 9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Užití vztahů složeného úročení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</a:t>
            </a:r>
          </a:p>
        </p:txBody>
      </p:sp>
      <p:graphicFrame>
        <p:nvGraphicFramePr>
          <p:cNvPr id="7172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539750" y="1196975"/>
          <a:ext cx="2130425" cy="600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86" name="Equation" r:id="rId3" imgW="901309" imgH="253890" progId="Equation.3">
                  <p:embed/>
                </p:oleObj>
              </mc:Choice>
              <mc:Fallback>
                <p:oleObj name="Equation" r:id="rId3" imgW="901309" imgH="253890" progId="Equation.3">
                  <p:embed/>
                  <p:pic>
                    <p:nvPicPr>
                      <p:cNvPr id="0" name="Picture 2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750" y="1196975"/>
                        <a:ext cx="2130425" cy="600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59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1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3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5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7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" name="Objekt 19"/>
          <p:cNvGraphicFramePr>
            <a:graphicFrameLocks noChangeAspect="1"/>
          </p:cNvGraphicFramePr>
          <p:nvPr/>
        </p:nvGraphicFramePr>
        <p:xfrm>
          <a:off x="539551" y="1916832"/>
          <a:ext cx="2929981" cy="14401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87" name="Equation" r:id="rId5" imgW="1498600" imgH="736600" progId="Equation.3">
                  <p:embed/>
                </p:oleObj>
              </mc:Choice>
              <mc:Fallback>
                <p:oleObj name="Equation" r:id="rId5" imgW="1498600" imgH="7366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1" y="1916832"/>
                        <a:ext cx="2929981" cy="144016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/>
        </p:nvGraphicFramePr>
        <p:xfrm>
          <a:off x="539552" y="3429000"/>
          <a:ext cx="3651599" cy="14401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88" name="Equation" r:id="rId7" imgW="1803400" imgH="711200" progId="Equation.3">
                  <p:embed/>
                </p:oleObj>
              </mc:Choice>
              <mc:Fallback>
                <p:oleObj name="Equation" r:id="rId7" imgW="1803400" imgH="7112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3429000"/>
                        <a:ext cx="3651599" cy="144016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Splatná částka dluhu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71296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Za tři roky máme zaplatit částku 10 000Kč.</a:t>
            </a:r>
          </a:p>
          <a:p>
            <a:pPr>
              <a:buNone/>
            </a:pPr>
            <a:r>
              <a:rPr lang="cs-CZ" dirty="0" smtClean="0"/>
              <a:t>Úroková míra je 8,5% a roční úrokovací období.</a:t>
            </a:r>
          </a:p>
          <a:p>
            <a:pPr>
              <a:buNone/>
            </a:pPr>
            <a:r>
              <a:rPr lang="cs-CZ" dirty="0" smtClean="0"/>
              <a:t>Kolik bude činit poslední splátka, jestliže </a:t>
            </a:r>
          </a:p>
          <a:p>
            <a:pPr>
              <a:buNone/>
            </a:pPr>
            <a:r>
              <a:rPr lang="cs-CZ" dirty="0" smtClean="0"/>
              <a:t>využijeme možnosti splácet i v průběhu dané</a:t>
            </a:r>
          </a:p>
          <a:p>
            <a:pPr>
              <a:buNone/>
            </a:pPr>
            <a:r>
              <a:rPr lang="cs-CZ" dirty="0" smtClean="0"/>
              <a:t>doby.</a:t>
            </a:r>
          </a:p>
          <a:p>
            <a:pPr>
              <a:buNone/>
            </a:pPr>
            <a:r>
              <a:rPr lang="cs-CZ" dirty="0" smtClean="0"/>
              <a:t>1 500Kč zaplatíme ihned, 2 500Kč za rok a </a:t>
            </a:r>
          </a:p>
          <a:p>
            <a:pPr>
              <a:buNone/>
            </a:pPr>
            <a:r>
              <a:rPr lang="cs-CZ" dirty="0" smtClean="0"/>
              <a:t>zbytek po 3 letech.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budoucí hodnota z 1 500Kč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budoucí hodnota z 1 500Kč</a:t>
            </a:r>
          </a:p>
          <a:p>
            <a:pPr marL="514350" indent="-514350">
              <a:buNone/>
            </a:pPr>
            <a:r>
              <a:rPr lang="cs-CZ" dirty="0" smtClean="0"/>
              <a:t>budoucí hodnota z 2 500Kč</a:t>
            </a:r>
            <a:endParaRPr lang="cs-CZ" dirty="0" smtClean="0">
              <a:latin typeface="Calibri"/>
            </a:endParaRPr>
          </a:p>
          <a:p>
            <a:pPr marL="514350" indent="-51435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budoucí hodnota z 1 500Kč</a:t>
            </a:r>
          </a:p>
          <a:p>
            <a:pPr marL="514350" indent="-514350">
              <a:buNone/>
            </a:pPr>
            <a:r>
              <a:rPr lang="cs-CZ" dirty="0" smtClean="0"/>
              <a:t>budoucí hodnota z 2 500Kč</a:t>
            </a:r>
            <a:endParaRPr lang="cs-CZ" dirty="0" smtClean="0">
              <a:latin typeface="Calibri"/>
            </a:endParaRP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poslední splátka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budoucí hodnota z 1 500Kč</a:t>
            </a:r>
          </a:p>
          <a:p>
            <a:pPr marL="514350" indent="-514350">
              <a:buNone/>
            </a:pPr>
            <a:r>
              <a:rPr lang="cs-CZ" dirty="0" smtClean="0"/>
              <a:t>budoucí hodnota z 2 500Kč</a:t>
            </a:r>
            <a:endParaRPr lang="cs-CZ" dirty="0" smtClean="0">
              <a:latin typeface="Calibri"/>
            </a:endParaRP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poslední splátka</a:t>
            </a:r>
          </a:p>
          <a:p>
            <a:pPr marL="514350" indent="-514350">
              <a:buNone/>
            </a:pPr>
            <a:r>
              <a:rPr lang="cs-CZ" dirty="0" smtClean="0"/>
              <a:t>S = K – ( </a:t>
            </a:r>
            <a:r>
              <a:rPr lang="cs-CZ" dirty="0" err="1" smtClean="0"/>
              <a:t>K</a:t>
            </a:r>
            <a:r>
              <a:rPr lang="cs-CZ" dirty="0" smtClean="0">
                <a:latin typeface="Calibri"/>
              </a:rPr>
              <a:t>₁ + </a:t>
            </a:r>
            <a:r>
              <a:rPr lang="cs-CZ" dirty="0" err="1" smtClean="0">
                <a:latin typeface="Calibri"/>
              </a:rPr>
              <a:t>K</a:t>
            </a:r>
            <a:r>
              <a:rPr lang="cs-CZ" dirty="0" smtClean="0">
                <a:latin typeface="Calibri"/>
              </a:rPr>
              <a:t>₂)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budoucí hodnota z 1 500Kč</a:t>
            </a:r>
          </a:p>
          <a:p>
            <a:pPr marL="514350" indent="-514350">
              <a:buNone/>
            </a:pPr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1 500.( 1+ 0,085 )ᶟ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budoucí hodnota z 1 500Kč</a:t>
            </a:r>
          </a:p>
          <a:p>
            <a:pPr marL="514350" indent="-514350">
              <a:buNone/>
            </a:pPr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1 500.( 1+ 0,085 )³=1 915,93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budoucí hodnota z 1 500Kč</a:t>
            </a:r>
          </a:p>
          <a:p>
            <a:pPr marL="514350" indent="-514350">
              <a:buNone/>
            </a:pPr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1 500.( 1+ 0,085 )³=1 915,93</a:t>
            </a:r>
          </a:p>
          <a:p>
            <a:pPr marL="514350" indent="-514350">
              <a:buNone/>
            </a:pPr>
            <a:r>
              <a:rPr lang="cs-CZ" dirty="0" smtClean="0"/>
              <a:t>budoucí hodnota z 2 500Kč</a:t>
            </a:r>
            <a:endParaRPr lang="cs-CZ" dirty="0" smtClean="0"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budoucí hodnota z 1 500Kč</a:t>
            </a:r>
          </a:p>
          <a:p>
            <a:pPr marL="514350" indent="-514350">
              <a:buNone/>
            </a:pPr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1 500.( 1+ 0,085 )³=1 915,93</a:t>
            </a:r>
          </a:p>
          <a:p>
            <a:pPr marL="514350" indent="-514350">
              <a:buNone/>
            </a:pPr>
            <a:r>
              <a:rPr lang="cs-CZ" dirty="0" smtClean="0"/>
              <a:t>budoucí hodnota z 2 500Kč</a:t>
            </a:r>
            <a:endParaRPr lang="cs-CZ" dirty="0" smtClean="0">
              <a:latin typeface="Calibri"/>
            </a:endParaRPr>
          </a:p>
          <a:p>
            <a:pPr marL="514350" indent="-514350">
              <a:buNone/>
            </a:pPr>
            <a:r>
              <a:rPr lang="cs-CZ" dirty="0" smtClean="0">
                <a:latin typeface="Calibri"/>
              </a:rPr>
              <a:t>K₂ = 2 500.( 1+ 0,085)²</a:t>
            </a: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budoucí hodnota z 1 500Kč</a:t>
            </a:r>
          </a:p>
          <a:p>
            <a:pPr marL="514350" indent="-514350">
              <a:buNone/>
            </a:pPr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1 500.( 1+ 0,085 )³=1 915,93</a:t>
            </a:r>
          </a:p>
          <a:p>
            <a:pPr marL="514350" indent="-514350">
              <a:buNone/>
            </a:pPr>
            <a:r>
              <a:rPr lang="cs-CZ" dirty="0" smtClean="0"/>
              <a:t>budoucí hodnota z 2 500Kč</a:t>
            </a:r>
            <a:endParaRPr lang="cs-CZ" dirty="0" smtClean="0">
              <a:latin typeface="Calibri"/>
            </a:endParaRPr>
          </a:p>
          <a:p>
            <a:pPr marL="514350" indent="-514350">
              <a:buNone/>
            </a:pPr>
            <a:r>
              <a:rPr lang="cs-CZ" dirty="0" smtClean="0">
                <a:latin typeface="Calibri"/>
              </a:rPr>
              <a:t>K₂ = 2 500.( 1+ 0,085)²= 2 943,06</a:t>
            </a: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budoucí hodnota z 1 500Kč</a:t>
            </a:r>
          </a:p>
          <a:p>
            <a:pPr marL="514350" indent="-514350">
              <a:buNone/>
            </a:pPr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1 500.( 1+ 0,085 )³=1 915,93</a:t>
            </a:r>
          </a:p>
          <a:p>
            <a:pPr marL="514350" indent="-514350">
              <a:buNone/>
            </a:pPr>
            <a:r>
              <a:rPr lang="cs-CZ" dirty="0" smtClean="0"/>
              <a:t>budoucí hodnota z 2 500Kč</a:t>
            </a:r>
            <a:endParaRPr lang="cs-CZ" dirty="0" smtClean="0">
              <a:latin typeface="Calibri"/>
            </a:endParaRPr>
          </a:p>
          <a:p>
            <a:pPr marL="514350" indent="-514350">
              <a:buNone/>
            </a:pPr>
            <a:r>
              <a:rPr lang="cs-CZ" dirty="0" smtClean="0">
                <a:latin typeface="Calibri"/>
              </a:rPr>
              <a:t>K₂ = 2 500.( 1+ 0,085)²= 2 943,06</a:t>
            </a: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poslední splátka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budoucí hodnota z 1 500Kč</a:t>
            </a:r>
          </a:p>
          <a:p>
            <a:pPr marL="514350" indent="-514350">
              <a:buNone/>
            </a:pPr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1 500.( 1+ 0,085 )³=1 915,93</a:t>
            </a:r>
          </a:p>
          <a:p>
            <a:pPr marL="514350" indent="-514350">
              <a:buNone/>
            </a:pPr>
            <a:r>
              <a:rPr lang="cs-CZ" dirty="0" smtClean="0"/>
              <a:t>budoucí hodnota z 2 500Kč</a:t>
            </a:r>
            <a:endParaRPr lang="cs-CZ" dirty="0" smtClean="0">
              <a:latin typeface="Calibri"/>
            </a:endParaRPr>
          </a:p>
          <a:p>
            <a:pPr marL="514350" indent="-514350">
              <a:buNone/>
            </a:pPr>
            <a:r>
              <a:rPr lang="cs-CZ" dirty="0" smtClean="0">
                <a:latin typeface="Calibri"/>
              </a:rPr>
              <a:t>K₂ = 2 500.( 1+ 0,085)²= 2 943,06</a:t>
            </a: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poslední splátka</a:t>
            </a:r>
          </a:p>
          <a:p>
            <a:pPr marL="514350" indent="-514350">
              <a:buNone/>
            </a:pPr>
            <a:r>
              <a:rPr lang="cs-CZ" dirty="0" smtClean="0"/>
              <a:t>S = K – ( </a:t>
            </a:r>
            <a:r>
              <a:rPr lang="cs-CZ" dirty="0" err="1" smtClean="0"/>
              <a:t>K</a:t>
            </a:r>
            <a:r>
              <a:rPr lang="cs-CZ" dirty="0" smtClean="0">
                <a:latin typeface="Calibri"/>
              </a:rPr>
              <a:t>₁ + </a:t>
            </a:r>
            <a:r>
              <a:rPr lang="cs-CZ" dirty="0" err="1" smtClean="0">
                <a:latin typeface="Calibri"/>
              </a:rPr>
              <a:t>K</a:t>
            </a:r>
            <a:r>
              <a:rPr lang="cs-CZ" dirty="0" smtClean="0">
                <a:latin typeface="Calibri"/>
              </a:rPr>
              <a:t>₂)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budoucí hodnota z 1 500Kč</a:t>
            </a:r>
          </a:p>
          <a:p>
            <a:pPr marL="514350" indent="-514350">
              <a:buNone/>
            </a:pPr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1 500.( 1+ 0,085 )³=1 915,93</a:t>
            </a:r>
          </a:p>
          <a:p>
            <a:pPr marL="514350" indent="-514350">
              <a:buNone/>
            </a:pPr>
            <a:r>
              <a:rPr lang="cs-CZ" dirty="0" smtClean="0"/>
              <a:t>budoucí hodnota z 2 500Kč</a:t>
            </a:r>
            <a:endParaRPr lang="cs-CZ" dirty="0" smtClean="0">
              <a:latin typeface="Calibri"/>
            </a:endParaRPr>
          </a:p>
          <a:p>
            <a:pPr marL="514350" indent="-514350">
              <a:buNone/>
            </a:pPr>
            <a:r>
              <a:rPr lang="cs-CZ" dirty="0" smtClean="0">
                <a:latin typeface="Calibri"/>
              </a:rPr>
              <a:t>K₂ = 2 500.( 1+ 0,085)²= 2 943,06</a:t>
            </a: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poslední splátka</a:t>
            </a:r>
          </a:p>
          <a:p>
            <a:pPr marL="514350" indent="-514350">
              <a:buNone/>
            </a:pPr>
            <a:r>
              <a:rPr lang="cs-CZ" dirty="0" smtClean="0"/>
              <a:t>S = K – ( </a:t>
            </a:r>
            <a:r>
              <a:rPr lang="cs-CZ" dirty="0" err="1" smtClean="0"/>
              <a:t>K</a:t>
            </a:r>
            <a:r>
              <a:rPr lang="cs-CZ" dirty="0" smtClean="0">
                <a:latin typeface="Calibri"/>
              </a:rPr>
              <a:t>₁ + </a:t>
            </a:r>
            <a:r>
              <a:rPr lang="cs-CZ" dirty="0" err="1" smtClean="0">
                <a:latin typeface="Calibri"/>
              </a:rPr>
              <a:t>K</a:t>
            </a:r>
            <a:r>
              <a:rPr lang="cs-CZ" dirty="0" smtClean="0">
                <a:latin typeface="Calibri"/>
              </a:rPr>
              <a:t>₂) = 10 000 – 4 858,99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budoucí hodnota z 1 500Kč</a:t>
            </a:r>
          </a:p>
          <a:p>
            <a:pPr marL="514350" indent="-514350">
              <a:buNone/>
            </a:pPr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1 500.( 1+ 0,085 )³=1 915,93</a:t>
            </a:r>
          </a:p>
          <a:p>
            <a:pPr marL="514350" indent="-514350">
              <a:buNone/>
            </a:pPr>
            <a:r>
              <a:rPr lang="cs-CZ" dirty="0" smtClean="0"/>
              <a:t>budoucí hodnota z 2 500Kč</a:t>
            </a:r>
            <a:endParaRPr lang="cs-CZ" dirty="0" smtClean="0">
              <a:latin typeface="Calibri"/>
            </a:endParaRPr>
          </a:p>
          <a:p>
            <a:pPr marL="514350" indent="-514350">
              <a:buNone/>
            </a:pPr>
            <a:r>
              <a:rPr lang="cs-CZ" dirty="0" smtClean="0">
                <a:latin typeface="Calibri"/>
              </a:rPr>
              <a:t>K₂ = 2 500.( 1+ 0,085)²= 2 943,06</a:t>
            </a: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poslední splátka</a:t>
            </a:r>
          </a:p>
          <a:p>
            <a:pPr marL="514350" indent="-514350">
              <a:buNone/>
            </a:pPr>
            <a:r>
              <a:rPr lang="cs-CZ" dirty="0" smtClean="0"/>
              <a:t>S = K – ( </a:t>
            </a:r>
            <a:r>
              <a:rPr lang="cs-CZ" dirty="0" err="1" smtClean="0"/>
              <a:t>K</a:t>
            </a:r>
            <a:r>
              <a:rPr lang="cs-CZ" dirty="0" smtClean="0">
                <a:latin typeface="Calibri"/>
              </a:rPr>
              <a:t>₁ + </a:t>
            </a:r>
            <a:r>
              <a:rPr lang="cs-CZ" dirty="0" err="1" smtClean="0">
                <a:latin typeface="Calibri"/>
              </a:rPr>
              <a:t>K</a:t>
            </a:r>
            <a:r>
              <a:rPr lang="cs-CZ" dirty="0" smtClean="0">
                <a:latin typeface="Calibri"/>
              </a:rPr>
              <a:t>₂) = 10 000 – 4 858,99 = 5 141,01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Úroková sazba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Jaká byla úroková sazba z vkladu , jestliže částka </a:t>
            </a:r>
          </a:p>
          <a:p>
            <a:pPr>
              <a:buNone/>
            </a:pPr>
            <a:r>
              <a:rPr lang="cs-CZ" dirty="0" smtClean="0"/>
              <a:t>35 000Kč vzrostla za 5 let na 39 400Kč při </a:t>
            </a:r>
          </a:p>
          <a:p>
            <a:pPr>
              <a:buNone/>
            </a:pPr>
            <a:r>
              <a:rPr lang="cs-CZ" dirty="0" smtClean="0"/>
              <a:t>složeném úrokování.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Grp="1" noChangeAspect="1"/>
          </p:cNvGraphicFramePr>
          <p:nvPr>
            <p:ph idx="1"/>
          </p:nvPr>
        </p:nvGraphicFramePr>
        <p:xfrm>
          <a:off x="395288" y="1628775"/>
          <a:ext cx="3586162" cy="1390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Equation" r:id="rId3" imgW="1244600" imgH="482600" progId="Equation.3">
                  <p:embed/>
                </p:oleObj>
              </mc:Choice>
              <mc:Fallback>
                <p:oleObj name="Equation" r:id="rId3" imgW="1244600" imgH="482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1628775"/>
                        <a:ext cx="3586162" cy="1390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9224341"/>
              </p:ext>
            </p:extLst>
          </p:nvPr>
        </p:nvGraphicFramePr>
        <p:xfrm>
          <a:off x="395288" y="1628775"/>
          <a:ext cx="3586162" cy="1390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6" name="Rovnice" r:id="rId3" imgW="1244520" imgH="482400" progId="Equation.3">
                  <p:embed/>
                </p:oleObj>
              </mc:Choice>
              <mc:Fallback>
                <p:oleObj name="Rovnice" r:id="rId3" imgW="1244520" imgH="4824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1628775"/>
                        <a:ext cx="3586162" cy="1390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27163999"/>
              </p:ext>
            </p:extLst>
          </p:nvPr>
        </p:nvGraphicFramePr>
        <p:xfrm>
          <a:off x="468313" y="2706688"/>
          <a:ext cx="1773237" cy="1543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7" name="Rovnice" r:id="rId5" imgW="774360" imgH="672840" progId="Equation.3">
                  <p:embed/>
                </p:oleObj>
              </mc:Choice>
              <mc:Fallback>
                <p:oleObj name="Rovnice" r:id="rId5" imgW="774360" imgH="6728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313" y="2706688"/>
                        <a:ext cx="1773237" cy="15430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098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041635"/>
              </p:ext>
            </p:extLst>
          </p:nvPr>
        </p:nvGraphicFramePr>
        <p:xfrm>
          <a:off x="741363" y="1700213"/>
          <a:ext cx="1668462" cy="2001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6" name="Rovnice" r:id="rId3" imgW="761760" imgH="914400" progId="Equation.3">
                  <p:embed/>
                </p:oleObj>
              </mc:Choice>
              <mc:Fallback>
                <p:oleObj name="Rovnice" r:id="rId3" imgW="761760" imgH="9144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1363" y="1700213"/>
                        <a:ext cx="1668462" cy="20018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098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5639550"/>
              </p:ext>
            </p:extLst>
          </p:nvPr>
        </p:nvGraphicFramePr>
        <p:xfrm>
          <a:off x="806450" y="1700213"/>
          <a:ext cx="1841500" cy="25193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8" name="Rovnice" r:id="rId3" imgW="965160" imgH="1320480" progId="Equation.3">
                  <p:embed/>
                </p:oleObj>
              </mc:Choice>
              <mc:Fallback>
                <p:oleObj name="Rovnice" r:id="rId3" imgW="965160" imgH="1320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06450" y="1700213"/>
                        <a:ext cx="1841500" cy="25193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098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8989461"/>
              </p:ext>
            </p:extLst>
          </p:nvPr>
        </p:nvGraphicFramePr>
        <p:xfrm>
          <a:off x="323528" y="1484784"/>
          <a:ext cx="4280587" cy="26642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27" name="Rovnice" r:id="rId3" imgW="2120760" imgH="1320480" progId="Equation.3">
                  <p:embed/>
                </p:oleObj>
              </mc:Choice>
              <mc:Fallback>
                <p:oleObj name="Rovnice" r:id="rId3" imgW="2120760" imgH="1320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1484784"/>
                        <a:ext cx="4280587" cy="2664296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50162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Výše úroku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Určete úrok z 350 000Kč za 5 let při úrokové </a:t>
            </a:r>
          </a:p>
          <a:p>
            <a:pPr>
              <a:buNone/>
            </a:pPr>
            <a:r>
              <a:rPr lang="cs-CZ" dirty="0" smtClean="0"/>
              <a:t>míře 3,15% </a:t>
            </a:r>
            <a:r>
              <a:rPr lang="cs-CZ" dirty="0" err="1" smtClean="0"/>
              <a:t>p.a</a:t>
            </a:r>
            <a:r>
              <a:rPr lang="cs-CZ" dirty="0" smtClean="0"/>
              <a:t>., je-li úrokovací období čtvrt roku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6386" name="Object 2"/>
          <p:cNvGraphicFramePr>
            <a:graphicFrameLocks noGrp="1" noChangeAspect="1"/>
          </p:cNvGraphicFramePr>
          <p:nvPr>
            <p:ph idx="1"/>
          </p:nvPr>
        </p:nvGraphicFramePr>
        <p:xfrm>
          <a:off x="539750" y="1628775"/>
          <a:ext cx="3651250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94" name="Equation" r:id="rId3" imgW="1803400" imgH="711200" progId="Equation.3">
                  <p:embed/>
                </p:oleObj>
              </mc:Choice>
              <mc:Fallback>
                <p:oleObj name="Equation" r:id="rId3" imgW="1803400" imgH="7112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750" y="1628775"/>
                        <a:ext cx="3651250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₀= </a:t>
            </a:r>
            <a:r>
              <a:rPr lang="cs-CZ" dirty="0" smtClean="0"/>
              <a:t>350 000</a:t>
            </a:r>
          </a:p>
          <a:p>
            <a:r>
              <a:rPr lang="cs-CZ" dirty="0" smtClean="0"/>
              <a:t>m = 4</a:t>
            </a:r>
          </a:p>
          <a:p>
            <a:r>
              <a:rPr lang="cs-CZ" dirty="0" smtClean="0"/>
              <a:t>i= 0,0315</a:t>
            </a:r>
          </a:p>
          <a:p>
            <a:r>
              <a:rPr lang="cs-CZ" dirty="0" smtClean="0"/>
              <a:t>n=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9218" name="Object 2"/>
          <p:cNvGraphicFramePr>
            <a:graphicFrameLocks noGrp="1" noChangeAspect="1"/>
          </p:cNvGraphicFramePr>
          <p:nvPr>
            <p:ph idx="1"/>
          </p:nvPr>
        </p:nvGraphicFramePr>
        <p:xfrm>
          <a:off x="468313" y="1628775"/>
          <a:ext cx="3625850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6" name="Equation" r:id="rId3" imgW="1726920" imgH="685800" progId="Equation.3">
                  <p:embed/>
                </p:oleObj>
              </mc:Choice>
              <mc:Fallback>
                <p:oleObj name="Equation" r:id="rId3" imgW="1726920" imgH="6858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313" y="1628775"/>
                        <a:ext cx="3625850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9218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2370736"/>
              </p:ext>
            </p:extLst>
          </p:nvPr>
        </p:nvGraphicFramePr>
        <p:xfrm>
          <a:off x="422275" y="1892300"/>
          <a:ext cx="5402716" cy="18967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0" name="Rovnice" r:id="rId3" imgW="2641320" imgH="927000" progId="Equation.3">
                  <p:embed/>
                </p:oleObj>
              </mc:Choice>
              <mc:Fallback>
                <p:oleObj name="Rovnice" r:id="rId3" imgW="2641320" imgH="9270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2275" y="1892300"/>
                        <a:ext cx="5402716" cy="1896740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9218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0412491"/>
              </p:ext>
            </p:extLst>
          </p:nvPr>
        </p:nvGraphicFramePr>
        <p:xfrm>
          <a:off x="323528" y="1628800"/>
          <a:ext cx="5680990" cy="19671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46" name="Rovnice" r:id="rId3" imgW="2641320" imgH="914400" progId="Equation.3">
                  <p:embed/>
                </p:oleObj>
              </mc:Choice>
              <mc:Fallback>
                <p:oleObj name="Rovnice" r:id="rId3" imgW="2641320" imgH="9144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1628800"/>
                        <a:ext cx="5680990" cy="1967160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9218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9518011"/>
              </p:ext>
            </p:extLst>
          </p:nvPr>
        </p:nvGraphicFramePr>
        <p:xfrm>
          <a:off x="251520" y="1556792"/>
          <a:ext cx="5687615" cy="196817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2" name="Rovnice" r:id="rId3" imgW="2641320" imgH="914400" progId="Equation.3">
                  <p:embed/>
                </p:oleObj>
              </mc:Choice>
              <mc:Fallback>
                <p:oleObj name="Rovnice" r:id="rId3" imgW="2641320" imgH="9144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1556792"/>
                        <a:ext cx="5687615" cy="1968177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splatnosti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Určete dobu uložení kapitálu 10 000Kč, jestliže</a:t>
            </a:r>
          </a:p>
          <a:p>
            <a:pPr>
              <a:buNone/>
            </a:pPr>
            <a:r>
              <a:rPr lang="cs-CZ" dirty="0" smtClean="0"/>
              <a:t>bylo vyplaceno 11 000Kč při úrokové sazbě 2%</a:t>
            </a:r>
          </a:p>
          <a:p>
            <a:pPr>
              <a:buNone/>
            </a:pPr>
            <a:r>
              <a:rPr lang="cs-CZ" dirty="0" err="1" smtClean="0"/>
              <a:t>p.a</a:t>
            </a:r>
            <a:r>
              <a:rPr lang="cs-CZ" dirty="0" smtClean="0"/>
              <a:t>. a pololetním úročení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7410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4981042"/>
              </p:ext>
            </p:extLst>
          </p:nvPr>
        </p:nvGraphicFramePr>
        <p:xfrm>
          <a:off x="468313" y="1700213"/>
          <a:ext cx="3022600" cy="2159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8" name="Rovnice" r:id="rId3" imgW="1244520" imgH="888840" progId="Equation.3">
                  <p:embed/>
                </p:oleObj>
              </mc:Choice>
              <mc:Fallback>
                <p:oleObj name="Rovnice" r:id="rId3" imgW="1244520" imgH="8888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313" y="1700213"/>
                        <a:ext cx="3022600" cy="2159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8434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0660268"/>
              </p:ext>
            </p:extLst>
          </p:nvPr>
        </p:nvGraphicFramePr>
        <p:xfrm>
          <a:off x="661988" y="1397000"/>
          <a:ext cx="2800350" cy="2870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42" name="Rovnice" r:id="rId3" imgW="1511280" imgH="1549080" progId="Equation.3">
                  <p:embed/>
                </p:oleObj>
              </mc:Choice>
              <mc:Fallback>
                <p:oleObj name="Rovnice" r:id="rId3" imgW="1511280" imgH="15490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1988" y="1397000"/>
                        <a:ext cx="2800350" cy="2870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 = 6,63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50965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Za jak dlouho se zdvojnásobí počáteční kapitál, </a:t>
            </a:r>
          </a:p>
          <a:p>
            <a:pPr>
              <a:buNone/>
            </a:pPr>
            <a:r>
              <a:rPr lang="cs-CZ" dirty="0" smtClean="0"/>
              <a:t>při úrokové sazbě 4,5% </a:t>
            </a:r>
            <a:r>
              <a:rPr lang="cs-CZ" dirty="0" err="1" smtClean="0"/>
              <a:t>p.a</a:t>
            </a:r>
            <a:r>
              <a:rPr lang="cs-CZ" dirty="0" smtClean="0"/>
              <a:t>. při 	a) ročním</a:t>
            </a:r>
          </a:p>
          <a:p>
            <a:pPr>
              <a:buNone/>
            </a:pPr>
            <a:r>
              <a:rPr lang="cs-CZ" dirty="0" smtClean="0"/>
              <a:t>							b) čtvrtletním</a:t>
            </a:r>
          </a:p>
          <a:p>
            <a:pPr>
              <a:buNone/>
            </a:pPr>
            <a:r>
              <a:rPr lang="cs-CZ" dirty="0" smtClean="0"/>
              <a:t>připisování úroků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17410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0668825"/>
              </p:ext>
            </p:extLst>
          </p:nvPr>
        </p:nvGraphicFramePr>
        <p:xfrm>
          <a:off x="395536" y="1484784"/>
          <a:ext cx="2174118" cy="18722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7" name="Rovnice" r:id="rId3" imgW="1002960" imgH="863280" progId="Equation.3">
                  <p:embed/>
                </p:oleObj>
              </mc:Choice>
              <mc:Fallback>
                <p:oleObj name="Rovnice" r:id="rId3" imgW="1002960" imgH="8632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1484784"/>
                        <a:ext cx="2174118" cy="1872208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17410" name="Object 2"/>
          <p:cNvGraphicFramePr>
            <a:graphicFrameLocks noGrp="1" noChangeAspect="1"/>
          </p:cNvGraphicFramePr>
          <p:nvPr>
            <p:ph idx="1"/>
          </p:nvPr>
        </p:nvGraphicFramePr>
        <p:xfrm>
          <a:off x="468313" y="2052638"/>
          <a:ext cx="1727200" cy="172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6" name="Equation" r:id="rId3" imgW="647640" imgH="647640" progId="Equation.3">
                  <p:embed/>
                </p:oleObj>
              </mc:Choice>
              <mc:Fallback>
                <p:oleObj name="Equation" r:id="rId3" imgW="647640" imgH="647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313" y="2052638"/>
                        <a:ext cx="1727200" cy="172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7410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0057828"/>
              </p:ext>
            </p:extLst>
          </p:nvPr>
        </p:nvGraphicFramePr>
        <p:xfrm>
          <a:off x="468313" y="2306638"/>
          <a:ext cx="2735262" cy="2266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5" name="Rovnice" r:id="rId3" imgW="1333440" imgH="1104840" progId="Equation.3">
                  <p:embed/>
                </p:oleObj>
              </mc:Choice>
              <mc:Fallback>
                <p:oleObj name="Rovnice" r:id="rId3" imgW="1333440" imgH="11048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313" y="2306638"/>
                        <a:ext cx="2735262" cy="22669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 = 18,47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8434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3059860"/>
              </p:ext>
            </p:extLst>
          </p:nvPr>
        </p:nvGraphicFramePr>
        <p:xfrm>
          <a:off x="747713" y="1566863"/>
          <a:ext cx="2888183" cy="27783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35" name="Rovnice" r:id="rId3" imgW="1346040" imgH="1295280" progId="Equation.3">
                  <p:embed/>
                </p:oleObj>
              </mc:Choice>
              <mc:Fallback>
                <p:oleObj name="Rovnice" r:id="rId3" imgW="1346040" imgH="12952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7713" y="1566863"/>
                        <a:ext cx="2888183" cy="2778373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8434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4612756"/>
              </p:ext>
            </p:extLst>
          </p:nvPr>
        </p:nvGraphicFramePr>
        <p:xfrm>
          <a:off x="468313" y="1925638"/>
          <a:ext cx="2713037" cy="3992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11" name="Rovnice" r:id="rId3" imgW="1346040" imgH="1981080" progId="Equation.3">
                  <p:embed/>
                </p:oleObj>
              </mc:Choice>
              <mc:Fallback>
                <p:oleObj name="Rovnice" r:id="rId3" imgW="1346040" imgH="19810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313" y="1925638"/>
                        <a:ext cx="2713037" cy="39925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8434" name="Object 2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6244482"/>
              </p:ext>
            </p:extLst>
          </p:nvPr>
        </p:nvGraphicFramePr>
        <p:xfrm>
          <a:off x="395288" y="1890713"/>
          <a:ext cx="2863850" cy="3754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7" name="Rovnice" r:id="rId3" imgW="1511280" imgH="1981080" progId="Equation.3">
                  <p:embed/>
                </p:oleObj>
              </mc:Choice>
              <mc:Fallback>
                <p:oleObj name="Rovnice" r:id="rId3" imgW="1511280" imgH="19810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1890713"/>
                        <a:ext cx="2863850" cy="37544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 = 18,21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Jaký byl počáteční kapitál a úroková sazba, při</a:t>
            </a:r>
          </a:p>
          <a:p>
            <a:pPr>
              <a:buNone/>
            </a:pPr>
            <a:r>
              <a:rPr lang="cs-CZ" dirty="0" smtClean="0"/>
              <a:t>které byl úročen, víme-li, že po roce byl jeho stav</a:t>
            </a:r>
          </a:p>
          <a:p>
            <a:pPr>
              <a:buNone/>
            </a:pPr>
            <a:r>
              <a:rPr lang="cs-CZ" dirty="0" smtClean="0"/>
              <a:t>30 000Kč a po dvou letech 32 000Kč při ročním </a:t>
            </a:r>
          </a:p>
          <a:p>
            <a:pPr>
              <a:buNone/>
            </a:pPr>
            <a:r>
              <a:rPr lang="cs-CZ" dirty="0" smtClean="0"/>
              <a:t>úrokovém období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= 0,078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 = 28 134,67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ODVÁRKO, Oldřich. </a:t>
            </a:r>
            <a:r>
              <a:rPr lang="cs-CZ" i="1" dirty="0" smtClean="0"/>
              <a:t>Úlohy z finanční matematiky pro střední školy</a:t>
            </a:r>
            <a:r>
              <a:rPr lang="cs-CZ" dirty="0" smtClean="0"/>
              <a:t>. Praha: Prometheus, 2005, ISBN 80-7196-303-8</a:t>
            </a:r>
            <a:r>
              <a:rPr lang="cs-CZ" dirty="0"/>
              <a:t>. </a:t>
            </a:r>
            <a:r>
              <a:rPr lang="cs-CZ"/>
              <a:t>– se svolením autora</a:t>
            </a:r>
            <a:endParaRPr lang="cs-CZ" dirty="0" smtClean="0"/>
          </a:p>
          <a:p>
            <a:r>
              <a:rPr lang="cs-CZ" dirty="0" smtClean="0"/>
              <a:t>RADOVÁ, Jarmila; DVOŘÁK, Petr; MÁLEK, Jiří. </a:t>
            </a:r>
            <a:r>
              <a:rPr lang="cs-CZ" i="1" dirty="0" smtClean="0"/>
              <a:t>Finanční matematika pro každého 7. aktualizované vydání</a:t>
            </a:r>
            <a:r>
              <a:rPr lang="cs-CZ" dirty="0" smtClean="0"/>
              <a:t>. Praha: </a:t>
            </a:r>
            <a:r>
              <a:rPr lang="cs-CZ" dirty="0" err="1" smtClean="0"/>
              <a:t>Grada</a:t>
            </a:r>
            <a:r>
              <a:rPr lang="cs-CZ" dirty="0" smtClean="0"/>
              <a:t>, 2009, ISBN 978-80-247-3291-6.</a:t>
            </a:r>
          </a:p>
          <a:p>
            <a:r>
              <a:rPr lang="cs-CZ" dirty="0" smtClean="0"/>
              <a:t>Archiv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Materiál je určený pro interaktivní výuku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283</TotalTime>
  <Words>721</Words>
  <Application>Microsoft Office PowerPoint</Application>
  <PresentationFormat>Předvádění na obrazovce (4:3)</PresentationFormat>
  <Paragraphs>121</Paragraphs>
  <Slides>49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49</vt:i4>
      </vt:variant>
    </vt:vector>
  </HeadingPairs>
  <TitlesOfParts>
    <vt:vector size="52" baseType="lpstr">
      <vt:lpstr>Cesta</vt:lpstr>
      <vt:lpstr>Equation</vt:lpstr>
      <vt:lpstr>Rovnice</vt:lpstr>
      <vt:lpstr>Prezentace aplikace PowerPoint</vt:lpstr>
      <vt:lpstr>Anotace</vt:lpstr>
      <vt:lpstr>Finanční matematika 9</vt:lpstr>
      <vt:lpstr>Užití vztahů složeného úročení</vt:lpstr>
      <vt:lpstr>Přehled</vt:lpstr>
      <vt:lpstr>Splatná částka dluhu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Úroková sazba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Výše úroku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Doba splatnosti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Domácí úkol</vt:lpstr>
      <vt:lpstr>Prezentace aplikace PowerPoint</vt:lpstr>
      <vt:lpstr>Literatura</vt:lpstr>
      <vt:lpstr>Prezentace aplikace PowerPoint</vt:lpstr>
    </vt:vector>
  </TitlesOfParts>
  <Company>gymnázium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matematika 9</dc:title>
  <dc:creator>Mirka Knoblochová</dc:creator>
  <cp:lastModifiedBy>Miroslava Knoblochová</cp:lastModifiedBy>
  <cp:revision>34</cp:revision>
  <dcterms:created xsi:type="dcterms:W3CDTF">2012-11-11T16:06:14Z</dcterms:created>
  <dcterms:modified xsi:type="dcterms:W3CDTF">2013-05-02T06:05:41Z</dcterms:modified>
</cp:coreProperties>
</file>