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6" r:id="rId4"/>
    <p:sldId id="258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77DF9-67D3-4FAD-9184-329C78E4248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BBF02-F342-4DF7-A1AF-BBB08F196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777686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47190" y="2514600"/>
          <a:ext cx="5849620" cy="2570585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4284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4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Bc. Jiří Grüner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8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VY_32_INOVACE_06_Symfonický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orchestr a jeho obsazení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4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Symfonický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orchestr a jeho obsazení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4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CZ.1.07/1.4.00/21.2803 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I. a II. stupně základní školy. </a:t>
            </a:r>
          </a:p>
          <a:p>
            <a:r>
              <a:rPr lang="cs-CZ" dirty="0" smtClean="0"/>
              <a:t>Je zaměřena na složení velkého symfonického orchestru a jeho využití v hudbě. Prezentace je obohacena obrázkem složení tohoto orchestru a přiřazen návrh, kdy si učitel může s žáky na klasickou hudbu zahrát na </a:t>
            </a:r>
            <a:r>
              <a:rPr lang="cs-CZ" smtClean="0"/>
              <a:t>dirigenta orchestru.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Orchestr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Jeho obsazení a posazení z pohledu dirigenta (hra na dirigenta orchestru)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777686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rozdělujeme orchestr???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Orchestr rozdělujeme na dva typy: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</a:t>
            </a:r>
            <a:r>
              <a:rPr lang="cs-CZ" u="sng" dirty="0" smtClean="0"/>
              <a:t>orchestr smyčcový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všechny druhy smyčcových nástrojů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</a:t>
            </a:r>
            <a:r>
              <a:rPr lang="cs-CZ" u="sng" dirty="0" smtClean="0"/>
              <a:t>orchestr symfonický, čili velký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všechny druhy nástrojů – smyčce jsou jádrem</a:t>
            </a:r>
          </a:p>
          <a:p>
            <a:pPr>
              <a:buNone/>
            </a:pPr>
            <a:r>
              <a:rPr lang="cs-CZ" dirty="0" smtClean="0"/>
              <a:t>    c) </a:t>
            </a:r>
            <a:r>
              <a:rPr lang="cs-CZ" u="sng" dirty="0" smtClean="0"/>
              <a:t>orchestr dechový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pouze nástroje dechové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d) </a:t>
            </a:r>
            <a:r>
              <a:rPr lang="cs-CZ" u="sng" dirty="0" smtClean="0"/>
              <a:t>orchestr jazzový (džez-)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nástroje dechové, klavír, saxofony, bicí nástroje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orchestr???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Název je z řeckého slova a znamená půlkruhový prostor mezi hledištěm a proscéniem (předscénou) – místo před oponou.</a:t>
            </a:r>
          </a:p>
          <a:p>
            <a:r>
              <a:rPr lang="cs-CZ" dirty="0" smtClean="0"/>
              <a:t>Poprvé se </a:t>
            </a:r>
            <a:r>
              <a:rPr lang="cs-CZ" dirty="0" smtClean="0"/>
              <a:t>„pravý“ orchestr v obsazení smyčcové nástroje a cembalo objevil </a:t>
            </a:r>
            <a:r>
              <a:rPr lang="cs-CZ" dirty="0" smtClean="0"/>
              <a:t>v </a:t>
            </a:r>
            <a:r>
              <a:rPr lang="cs-CZ" dirty="0" smtClean="0"/>
              <a:t>baroku.</a:t>
            </a:r>
          </a:p>
          <a:p>
            <a:r>
              <a:rPr lang="cs-CZ" dirty="0" smtClean="0"/>
              <a:t>Největšího </a:t>
            </a:r>
            <a:r>
              <a:rPr lang="cs-CZ" dirty="0" smtClean="0"/>
              <a:t>rozkvětu dosáhl orchestr až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v </a:t>
            </a:r>
            <a:r>
              <a:rPr lang="cs-CZ" dirty="0" smtClean="0"/>
              <a:t>klasicismu (Haydn, Mozart, Beethoven)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Symfonický orchestr a jeho nástrojové 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Říká se mu </a:t>
            </a:r>
            <a:r>
              <a:rPr lang="cs-CZ" i="1" dirty="0" smtClean="0"/>
              <a:t>velký, </a:t>
            </a:r>
            <a:r>
              <a:rPr lang="cs-CZ" dirty="0" smtClean="0"/>
              <a:t>jsou zde obsaženy všechny typy hudebních nástrojů.</a:t>
            </a:r>
          </a:p>
          <a:p>
            <a:r>
              <a:rPr lang="cs-CZ" u="sng" dirty="0" smtClean="0"/>
              <a:t>Nástroje</a:t>
            </a:r>
            <a:r>
              <a:rPr lang="cs-CZ" dirty="0" smtClean="0"/>
              <a:t>: flétny, pikola, hoboj, klarinet, fagot, lesní roh, trubka, pozoun, tuba, kotle, triangl, činely, bubny, harfa, housle I. a II., viola, violoncello, kontrabas</a:t>
            </a:r>
          </a:p>
          <a:p>
            <a:r>
              <a:rPr lang="cs-CZ" dirty="0" smtClean="0"/>
              <a:t>Všechny tyto nástroje použil  v symfonické básni Má Vlast B. Smetana (ukázka: Vyšehrad, </a:t>
            </a:r>
            <a:r>
              <a:rPr lang="cs-CZ" dirty="0" err="1" smtClean="0"/>
              <a:t>Vlatava</a:t>
            </a:r>
            <a:r>
              <a:rPr lang="cs-CZ" dirty="0" smtClean="0"/>
              <a:t>, Šárka, Z českých luhů a hájů, Tábor, Blaník)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Nástrojové obsazení symfonického orchestru z pohledu dirigenta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00200"/>
            <a:ext cx="7560839" cy="4997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na dirigenta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pustí žákům hudbu napsanou pro velký symfonický orchestr a žáci se snaží podle obrázku velkého </a:t>
            </a:r>
            <a:r>
              <a:rPr lang="cs-CZ" smtClean="0"/>
              <a:t>symfonického orchestru, postupně </a:t>
            </a:r>
            <a:r>
              <a:rPr lang="cs-CZ" dirty="0" smtClean="0"/>
              <a:t>ukazovat na nástroje, které </a:t>
            </a:r>
            <a:r>
              <a:rPr lang="cs-CZ" smtClean="0"/>
              <a:t>právě znějí (hrají).</a:t>
            </a:r>
            <a:endParaRPr lang="cs-CZ" dirty="0" smtClean="0"/>
          </a:p>
          <a:p>
            <a:r>
              <a:rPr lang="cs-CZ" dirty="0" smtClean="0"/>
              <a:t>Nejlepší ukázkou se v hodinách osvědčila </a:t>
            </a:r>
            <a:r>
              <a:rPr lang="cs-CZ" u="sng" dirty="0" smtClean="0"/>
              <a:t>Vltava</a:t>
            </a:r>
            <a:r>
              <a:rPr lang="cs-CZ" dirty="0" smtClean="0"/>
              <a:t> z cyklu symfonických básní Má Vlast od Bedřicha Smetany.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odborné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CMÍRAL, Adolf. </a:t>
            </a:r>
            <a:r>
              <a:rPr lang="cs-CZ" sz="2000" i="1" dirty="0" smtClean="0"/>
              <a:t>Orchestr. In: Základní pojmy hudební. </a:t>
            </a:r>
            <a:r>
              <a:rPr lang="cs-CZ" sz="2000" dirty="0" smtClean="0"/>
              <a:t>Praha: Státní nakladatelství krásné literatury, hudby a umění, n. p., 1957. str. 114 – 129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en-US" sz="2000" dirty="0"/>
              <a:t>PETE. </a:t>
            </a:r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</a:t>
            </a:r>
            <a:r>
              <a:rPr lang="cs-CZ" sz="2000" dirty="0" smtClean="0"/>
              <a:t>16. 2. 2008 20:53 </a:t>
            </a:r>
            <a:r>
              <a:rPr lang="en-US" sz="2000" dirty="0" smtClean="0"/>
              <a:t>- </a:t>
            </a:r>
            <a:r>
              <a:rPr lang="en-US" sz="2000" dirty="0"/>
              <a:t>[cit. </a:t>
            </a:r>
            <a:r>
              <a:rPr lang="en-US" sz="2000" dirty="0" smtClean="0"/>
              <a:t>201</a:t>
            </a:r>
            <a:r>
              <a:rPr lang="cs-CZ" sz="2000" dirty="0" smtClean="0"/>
              <a:t>1</a:t>
            </a:r>
            <a:r>
              <a:rPr lang="en-US" sz="2000" dirty="0" smtClean="0"/>
              <a:t>-</a:t>
            </a:r>
            <a:r>
              <a:rPr lang="cs-CZ" sz="2000" dirty="0" smtClean="0"/>
              <a:t>10</a:t>
            </a:r>
            <a:r>
              <a:rPr lang="en-US" sz="2000" dirty="0" smtClean="0"/>
              <a:t>-2</a:t>
            </a:r>
            <a:r>
              <a:rPr lang="cs-CZ" sz="2000" dirty="0" smtClean="0"/>
              <a:t>3</a:t>
            </a:r>
            <a:r>
              <a:rPr lang="en-US" sz="2000" dirty="0" smtClean="0"/>
              <a:t>]. </a:t>
            </a:r>
            <a:r>
              <a:rPr lang="en-US" sz="2000" dirty="0" err="1"/>
              <a:t>Dostupné</a:t>
            </a:r>
            <a:r>
              <a:rPr lang="en-US" sz="2000" dirty="0"/>
              <a:t> z: http://cs.wikipedia.org/wiki/Soubor:Orchestr.png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448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Orchestr</vt:lpstr>
      <vt:lpstr>Jak rozdělujeme orchestr???</vt:lpstr>
      <vt:lpstr>Co je to orchestr???</vt:lpstr>
      <vt:lpstr>Symfonický orchestr a jeho nástrojové složení</vt:lpstr>
      <vt:lpstr>Nástrojové obsazení symfonického orchestru z pohledu dirigenta</vt:lpstr>
      <vt:lpstr>Hra na dirigenta</vt:lpstr>
      <vt:lpstr>Seznam odborné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user</cp:lastModifiedBy>
  <cp:revision>16</cp:revision>
  <dcterms:created xsi:type="dcterms:W3CDTF">2012-01-24T14:21:43Z</dcterms:created>
  <dcterms:modified xsi:type="dcterms:W3CDTF">2012-03-27T18:09:41Z</dcterms:modified>
</cp:coreProperties>
</file>