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8"/>
  </p:notesMasterIdLst>
  <p:sldIdLst>
    <p:sldId id="279" r:id="rId2"/>
    <p:sldId id="280" r:id="rId3"/>
    <p:sldId id="256" r:id="rId4"/>
    <p:sldId id="257" r:id="rId5"/>
    <p:sldId id="266" r:id="rId6"/>
    <p:sldId id="265" r:id="rId7"/>
    <p:sldId id="258" r:id="rId8"/>
    <p:sldId id="259" r:id="rId9"/>
    <p:sldId id="260" r:id="rId10"/>
    <p:sldId id="267" r:id="rId11"/>
    <p:sldId id="268" r:id="rId12"/>
    <p:sldId id="269" r:id="rId13"/>
    <p:sldId id="261" r:id="rId14"/>
    <p:sldId id="270" r:id="rId15"/>
    <p:sldId id="271" r:id="rId16"/>
    <p:sldId id="283" r:id="rId17"/>
    <p:sldId id="272" r:id="rId18"/>
    <p:sldId id="273" r:id="rId19"/>
    <p:sldId id="274" r:id="rId20"/>
    <p:sldId id="262" r:id="rId21"/>
    <p:sldId id="263" r:id="rId22"/>
    <p:sldId id="275" r:id="rId23"/>
    <p:sldId id="276" r:id="rId24"/>
    <p:sldId id="278" r:id="rId25"/>
    <p:sldId id="282" r:id="rId26"/>
    <p:sldId id="281" r:id="rId2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w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wmf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wmf"/></Relationships>
</file>

<file path=ppt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wmf"/></Relationships>
</file>

<file path=ppt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wmf"/></Relationships>
</file>

<file path=ppt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84DB80-324D-489B-B858-0225845E4F19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4222E8-E4A2-43AF-A045-32DA8533D7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99555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81EB4B-A672-489B-AED8-289CF7101D1F}" type="slidenum">
              <a:rPr lang="cs-CZ" smtClean="0"/>
              <a:pPr/>
              <a:t>25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2C04C75-D74A-402E-88E6-DE0EAE6E5E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78ADA6E-B81C-4F1C-8B42-5731EF8F62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059C7-D9D1-4462-ADB6-B2F8034C3AD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DAE4F-1AE0-42C5-BE68-C2A0713DC5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1C3B061-5A95-4AF2-9C77-254840047D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528F7-7A23-41DE-9410-7518185449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224D6-913E-4A35-965E-AE806D6462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F1B95-7380-4D76-BDD6-FFC586F8C2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99133D-41F6-49F7-AEC8-10AC739498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8F2CA-12DE-4E24-BC44-FB45BF48FB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9EF83-A499-4BA4-84EC-7D782A4765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D6028C8-03FC-4EA7-A821-B1A51CD68D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9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10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4" Type="http://schemas.openxmlformats.org/officeDocument/2006/relationships/image" Target="../media/image11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4" Type="http://schemas.openxmlformats.org/officeDocument/2006/relationships/image" Target="../media/image12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4" Type="http://schemas.openxmlformats.org/officeDocument/2006/relationships/image" Target="../media/image13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4" Type="http://schemas.openxmlformats.org/officeDocument/2006/relationships/image" Target="../media/image14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1.vml"/><Relationship Id="rId4" Type="http://schemas.openxmlformats.org/officeDocument/2006/relationships/image" Target="../media/image14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2.vml"/><Relationship Id="rId4" Type="http://schemas.openxmlformats.org/officeDocument/2006/relationships/image" Target="../media/image15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3.vml"/><Relationship Id="rId4" Type="http://schemas.openxmlformats.org/officeDocument/2006/relationships/image" Target="../media/image16.wmf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zso.cz/csu/redakce.nsf/i/mira_inflace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4.vml"/><Relationship Id="rId4" Type="http://schemas.openxmlformats.org/officeDocument/2006/relationships/image" Target="../media/image17.wmf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zso.cz/csu/redakce.nsf/i/mira_inflace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9499953"/>
              </p:ext>
            </p:extLst>
          </p:nvPr>
        </p:nvGraphicFramePr>
        <p:xfrm>
          <a:off x="614836" y="2816085"/>
          <a:ext cx="8136904" cy="29672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RNDr. M.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Knoblochová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VY_62_INOVACE_01A_11 Efektivní úroková míra, nominální a reálná úroková míra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Finanční matematika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4.3.2013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Pojmy žáci aktivně pracují ve skupinách. </a:t>
            </a:r>
          </a:p>
          <a:p>
            <a:pPr>
              <a:buNone/>
            </a:pPr>
            <a:r>
              <a:rPr lang="cs-CZ" dirty="0" smtClean="0"/>
              <a:t>Rozhodují odlišnostech úrokové míry, </a:t>
            </a:r>
          </a:p>
          <a:p>
            <a:pPr>
              <a:buNone/>
            </a:pPr>
            <a:r>
              <a:rPr lang="cs-CZ" dirty="0" smtClean="0"/>
              <a:t>efektivní úrokové míry, úrokové intenzity a </a:t>
            </a:r>
          </a:p>
          <a:p>
            <a:pPr>
              <a:buNone/>
            </a:pPr>
            <a:r>
              <a:rPr lang="cs-CZ" dirty="0" smtClean="0"/>
              <a:t>reálné úrokové míry. Vyhledávají hodnoty</a:t>
            </a:r>
          </a:p>
          <a:p>
            <a:pPr>
              <a:buNone/>
            </a:pPr>
            <a:r>
              <a:rPr lang="cs-CZ" dirty="0" smtClean="0"/>
              <a:t>míry inflace na internetu. Odvozují vztahy a</a:t>
            </a:r>
          </a:p>
          <a:p>
            <a:pPr>
              <a:buNone/>
            </a:pPr>
            <a:r>
              <a:rPr lang="cs-CZ" dirty="0" smtClean="0"/>
              <a:t>doplňují na tabuli elektronickým perem</a:t>
            </a:r>
          </a:p>
          <a:p>
            <a:pPr>
              <a:buNone/>
            </a:pPr>
            <a:r>
              <a:rPr lang="cs-CZ" dirty="0" smtClean="0"/>
              <a:t>nebo </a:t>
            </a:r>
            <a:r>
              <a:rPr lang="cs-CZ" dirty="0" err="1" smtClean="0"/>
              <a:t>fixou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Materiál je používán v semináři z finanční </a:t>
            </a:r>
          </a:p>
          <a:p>
            <a:pPr>
              <a:buNone/>
            </a:pPr>
            <a:r>
              <a:rPr lang="cs-CZ" dirty="0" smtClean="0"/>
              <a:t>matematiky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Finanční </a:t>
            </a:r>
            <a:r>
              <a:rPr lang="cs-CZ"/>
              <a:t>matematika </a:t>
            </a:r>
            <a:r>
              <a:rPr lang="cs-CZ" smtClean="0"/>
              <a:t>11</a:t>
            </a:r>
            <a:endParaRPr lang="cs-CZ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Efektivní úroková míra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Roční úroková míra, která dává za rok při ročním úrokovém období stejnou budoucí hodnotu jako roční úroková míra i při častějším připisování úroků</a:t>
            </a:r>
          </a:p>
          <a:p>
            <a:endParaRPr lang="cs-CZ"/>
          </a:p>
          <a:p>
            <a:endParaRPr lang="cs-CZ"/>
          </a:p>
        </p:txBody>
      </p:sp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graphicFrame>
        <p:nvGraphicFramePr>
          <p:cNvPr id="3076" name="Object 4"/>
          <p:cNvGraphicFramePr>
            <a:graphicFrameLocks noChangeAspect="1"/>
          </p:cNvGraphicFramePr>
          <p:nvPr/>
        </p:nvGraphicFramePr>
        <p:xfrm>
          <a:off x="952500" y="3933825"/>
          <a:ext cx="701675" cy="720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8" name="Equation" r:id="rId3" imgW="228600" imgH="241300" progId="Equation.3">
                  <p:embed/>
                </p:oleObj>
              </mc:Choice>
              <mc:Fallback>
                <p:oleObj name="Equation" r:id="rId3" imgW="228600" imgH="24130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52500" y="3933825"/>
                        <a:ext cx="701675" cy="7207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468313" y="1620838"/>
          <a:ext cx="3663950" cy="3933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0" name="Equation" r:id="rId3" imgW="1727200" imgH="1854200" progId="Equation.3">
                  <p:embed/>
                </p:oleObj>
              </mc:Choice>
              <mc:Fallback>
                <p:oleObj name="Equation" r:id="rId3" imgW="1727200" imgH="1854200" progId="Equation.3">
                  <p:embed/>
                  <p:pic>
                    <p:nvPicPr>
                      <p:cNvPr id="0" name="Picture 3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8313" y="1620838"/>
                        <a:ext cx="3663950" cy="39338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666750" y="1557338"/>
          <a:ext cx="3265488" cy="406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6" name="Equation" r:id="rId3" imgW="1714320" imgH="2133360" progId="Equation.3">
                  <p:embed/>
                </p:oleObj>
              </mc:Choice>
              <mc:Fallback>
                <p:oleObj name="Equation" r:id="rId3" imgW="1714320" imgH="2133360" progId="Equation.3">
                  <p:embed/>
                  <p:pic>
                    <p:nvPicPr>
                      <p:cNvPr id="0" name="Picture 3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6750" y="1557338"/>
                        <a:ext cx="3265488" cy="4064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graphicFrame>
        <p:nvGraphicFramePr>
          <p:cNvPr id="4100" name="Object 4"/>
          <p:cNvGraphicFramePr>
            <a:graphicFrameLocks noChangeAspect="1"/>
          </p:cNvGraphicFramePr>
          <p:nvPr/>
        </p:nvGraphicFramePr>
        <p:xfrm>
          <a:off x="2843213" y="3357563"/>
          <a:ext cx="2808287" cy="1066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2" name="Rovnice" r:id="rId3" imgW="1028254" imgH="393529" progId="Equation.3">
                  <p:embed/>
                </p:oleObj>
              </mc:Choice>
              <mc:Fallback>
                <p:oleObj name="Rovnice" r:id="rId3" imgW="1028254" imgH="393529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43213" y="3357563"/>
                        <a:ext cx="2808287" cy="1066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125" name="Rectangle 5"/>
          <p:cNvSpPr>
            <a:spLocks noChangeArrowheads="1"/>
          </p:cNvSpPr>
          <p:nvPr/>
        </p:nvSpPr>
        <p:spPr bwMode="auto">
          <a:xfrm>
            <a:off x="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graphicFrame>
        <p:nvGraphicFramePr>
          <p:cNvPr id="5124" name="Object 4"/>
          <p:cNvGraphicFramePr>
            <a:graphicFrameLocks noChangeAspect="1"/>
          </p:cNvGraphicFramePr>
          <p:nvPr/>
        </p:nvGraphicFramePr>
        <p:xfrm>
          <a:off x="2268538" y="3213100"/>
          <a:ext cx="4895850" cy="12239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6" name="Rovnice" r:id="rId3" imgW="1637589" imgH="406224" progId="Equation.3">
                  <p:embed/>
                </p:oleObj>
              </mc:Choice>
              <mc:Fallback>
                <p:oleObj name="Rovnice" r:id="rId3" imgW="1637589" imgH="406224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68538" y="3213100"/>
                        <a:ext cx="4895850" cy="12239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cs-CZ" dirty="0" smtClean="0"/>
              <a:t>Najděte </a:t>
            </a:r>
            <a:r>
              <a:rPr lang="cs-CZ" dirty="0"/>
              <a:t>efektivní úrokovou míru, která </a:t>
            </a:r>
          </a:p>
          <a:p>
            <a:pPr>
              <a:buFontTx/>
              <a:buNone/>
            </a:pPr>
            <a:r>
              <a:rPr lang="cs-CZ" dirty="0"/>
              <a:t>odpovídá úrokové sazbě </a:t>
            </a:r>
            <a:r>
              <a:rPr lang="cs-CZ" dirty="0" smtClean="0"/>
              <a:t>5% </a:t>
            </a:r>
            <a:r>
              <a:rPr lang="cs-CZ" dirty="0" err="1"/>
              <a:t>p.a</a:t>
            </a:r>
            <a:r>
              <a:rPr lang="cs-CZ" dirty="0"/>
              <a:t>., jsou-li </a:t>
            </a:r>
          </a:p>
          <a:p>
            <a:pPr>
              <a:buFontTx/>
              <a:buNone/>
            </a:pPr>
            <a:r>
              <a:rPr lang="cs-CZ" dirty="0"/>
              <a:t>úroky připisovány a) pololetně</a:t>
            </a:r>
          </a:p>
          <a:p>
            <a:pPr>
              <a:buFontTx/>
              <a:buNone/>
            </a:pPr>
            <a:r>
              <a:rPr lang="cs-CZ" dirty="0"/>
              <a:t>                             </a:t>
            </a:r>
            <a:r>
              <a:rPr lang="cs-CZ" dirty="0" smtClean="0"/>
              <a:t> b</a:t>
            </a:r>
            <a:r>
              <a:rPr lang="cs-CZ" dirty="0"/>
              <a:t>) čtvrtletně</a:t>
            </a:r>
          </a:p>
          <a:p>
            <a:pPr>
              <a:buFontTx/>
              <a:buNone/>
            </a:pPr>
            <a:r>
              <a:rPr lang="cs-CZ" dirty="0"/>
              <a:t>                             </a:t>
            </a:r>
            <a:r>
              <a:rPr lang="cs-CZ" dirty="0" smtClean="0"/>
              <a:t> c</a:t>
            </a:r>
            <a:r>
              <a:rPr lang="cs-CZ" dirty="0"/>
              <a:t>) měsíčně </a:t>
            </a:r>
          </a:p>
          <a:p>
            <a:pPr>
              <a:buFontTx/>
              <a:buNone/>
            </a:pPr>
            <a:endParaRPr lang="cs-CZ" dirty="0"/>
          </a:p>
          <a:p>
            <a:pPr>
              <a:buFontTx/>
              <a:buNone/>
            </a:pPr>
            <a:endParaRPr lang="cs-CZ" dirty="0"/>
          </a:p>
          <a:p>
            <a:pPr>
              <a:buFontTx/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 = 2</a:t>
            </a:r>
          </a:p>
          <a:p>
            <a:r>
              <a:rPr lang="cs-CZ" dirty="0" smtClean="0"/>
              <a:t>i = 0,05</a:t>
            </a:r>
          </a:p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67544" y="2924944"/>
          <a:ext cx="3857625" cy="10271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44" name="Equation" r:id="rId3" imgW="1765300" imgH="469900" progId="Equation.3">
                  <p:embed/>
                </p:oleObj>
              </mc:Choice>
              <mc:Fallback>
                <p:oleObj name="Equation" r:id="rId3" imgW="1765300" imgH="46990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2924944"/>
                        <a:ext cx="3857625" cy="10271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 = 4</a:t>
            </a:r>
          </a:p>
          <a:p>
            <a:r>
              <a:rPr lang="cs-CZ" dirty="0" smtClean="0"/>
              <a:t>i = 0,05</a:t>
            </a:r>
          </a:p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95536" y="2924944"/>
          <a:ext cx="3858332" cy="10270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68" name="Equation" r:id="rId3" imgW="1765300" imgH="469900" progId="Equation.3">
                  <p:embed/>
                </p:oleObj>
              </mc:Choice>
              <mc:Fallback>
                <p:oleObj name="Equation" r:id="rId3" imgW="1765300" imgH="46990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536" y="2924944"/>
                        <a:ext cx="3858332" cy="10270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 = 12</a:t>
            </a:r>
          </a:p>
          <a:p>
            <a:r>
              <a:rPr lang="cs-CZ" dirty="0" smtClean="0"/>
              <a:t>i = 0,05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611560" y="2996952"/>
          <a:ext cx="3744416" cy="97565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292" name="Equation" r:id="rId3" imgW="1803400" imgH="469900" progId="Equation.3">
                  <p:embed/>
                </p:oleObj>
              </mc:Choice>
              <mc:Fallback>
                <p:oleObj name="Equation" r:id="rId3" imgW="1803400" imgH="46990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560" y="2996952"/>
                        <a:ext cx="3744416" cy="97565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>
              <a:buFontTx/>
              <a:buNone/>
            </a:pPr>
            <a:r>
              <a:rPr lang="cs-CZ" dirty="0"/>
              <a:t>Rozhodli jste se založit termínovaný účet u </a:t>
            </a:r>
          </a:p>
          <a:p>
            <a:pPr marL="609600" indent="-609600">
              <a:buFontTx/>
              <a:buNone/>
            </a:pPr>
            <a:r>
              <a:rPr lang="cs-CZ" dirty="0"/>
              <a:t>banky, která nabízí dva následující typy účtů</a:t>
            </a:r>
          </a:p>
          <a:p>
            <a:pPr marL="609600" indent="-609600">
              <a:buFontTx/>
              <a:buAutoNum type="alphaLcParenR"/>
            </a:pPr>
            <a:r>
              <a:rPr lang="cs-CZ" dirty="0"/>
              <a:t>s </a:t>
            </a:r>
            <a:r>
              <a:rPr lang="cs-CZ" dirty="0" smtClean="0"/>
              <a:t>3,45% </a:t>
            </a:r>
            <a:r>
              <a:rPr lang="cs-CZ" dirty="0"/>
              <a:t>roční úrokovou mírou a denním   připisováním úroků</a:t>
            </a:r>
          </a:p>
          <a:p>
            <a:pPr marL="609600" indent="-609600">
              <a:buFontTx/>
              <a:buAutoNum type="alphaLcParenR"/>
            </a:pPr>
            <a:r>
              <a:rPr lang="cs-CZ" dirty="0"/>
              <a:t>s </a:t>
            </a:r>
            <a:r>
              <a:rPr lang="cs-CZ" dirty="0" smtClean="0"/>
              <a:t>3,55% </a:t>
            </a:r>
            <a:r>
              <a:rPr lang="cs-CZ" dirty="0"/>
              <a:t>a pololetním připisováním úroků</a:t>
            </a:r>
          </a:p>
          <a:p>
            <a:pPr marL="609600" indent="-609600">
              <a:buFontTx/>
              <a:buNone/>
            </a:pPr>
            <a:r>
              <a:rPr lang="cs-CZ" dirty="0" smtClean="0"/>
              <a:t>Kterému </a:t>
            </a:r>
            <a:r>
              <a:rPr lang="cs-CZ" dirty="0"/>
              <a:t>účtu dáte přednost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 = 360</a:t>
            </a:r>
          </a:p>
          <a:p>
            <a:r>
              <a:rPr lang="cs-CZ" dirty="0" smtClean="0"/>
              <a:t>i = 0,0345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611560" y="2780928"/>
          <a:ext cx="4418270" cy="127265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16" name="Equation" r:id="rId3" imgW="2336800" imgH="673100" progId="Equation.3">
                  <p:embed/>
                </p:oleObj>
              </mc:Choice>
              <mc:Fallback>
                <p:oleObj name="Equation" r:id="rId3" imgW="2336800" imgH="67310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560" y="2780928"/>
                        <a:ext cx="4418270" cy="127265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 = 2</a:t>
            </a:r>
          </a:p>
          <a:p>
            <a:r>
              <a:rPr lang="cs-CZ" dirty="0" smtClean="0"/>
              <a:t>i = 0,0355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611560" y="2924944"/>
          <a:ext cx="4328632" cy="129614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40" name="Equation" r:id="rId3" imgW="2247900" imgH="673100" progId="Equation.3">
                  <p:embed/>
                </p:oleObj>
              </mc:Choice>
              <mc:Fallback>
                <p:oleObj name="Equation" r:id="rId3" imgW="2247900" imgH="67310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560" y="2924944"/>
                        <a:ext cx="4328632" cy="129614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 = 2</a:t>
            </a:r>
          </a:p>
          <a:p>
            <a:r>
              <a:rPr lang="cs-CZ" dirty="0" smtClean="0"/>
              <a:t>i = 0,0355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výhodnější je b)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611560" y="2924944"/>
          <a:ext cx="4328632" cy="129614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436" name="Equation" r:id="rId3" imgW="2247900" imgH="673100" progId="Equation.3">
                  <p:embed/>
                </p:oleObj>
              </mc:Choice>
              <mc:Fallback>
                <p:oleObj name="Equation" r:id="rId3" imgW="2247900" imgH="67310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560" y="2924944"/>
                        <a:ext cx="4328632" cy="129614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Spojité úročení –úroková intenzita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971550" y="1989138"/>
          <a:ext cx="3467100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64" name="Equation" r:id="rId3" imgW="1651000" imgH="685800" progId="Equation.3">
                  <p:embed/>
                </p:oleObj>
              </mc:Choice>
              <mc:Fallback>
                <p:oleObj name="Equation" r:id="rId3" imgW="1651000" imgH="685800" progId="Equation.3">
                  <p:embed/>
                  <p:pic>
                    <p:nvPicPr>
                      <p:cNvPr id="0" name="Picture 3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1550" y="1989138"/>
                        <a:ext cx="3467100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611188" y="2060575"/>
          <a:ext cx="3408362" cy="1117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388" name="Equation" r:id="rId3" imgW="774364" imgH="253890" progId="Equation.3">
                  <p:embed/>
                </p:oleObj>
              </mc:Choice>
              <mc:Fallback>
                <p:oleObj name="Equation" r:id="rId3" imgW="774364" imgH="253890" progId="Equation.3">
                  <p:embed/>
                  <p:pic>
                    <p:nvPicPr>
                      <p:cNvPr id="0" name="Picture 3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188" y="2060575"/>
                        <a:ext cx="3408362" cy="1117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Nominální a reálná úroková míra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Inflace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růst cenové hladiny v čase</a:t>
            </a:r>
          </a:p>
          <a:p>
            <a:endParaRPr lang="cs-CZ" dirty="0">
              <a:hlinkClick r:id="rId2"/>
            </a:endParaRPr>
          </a:p>
          <a:p>
            <a:r>
              <a:rPr lang="cs-CZ" dirty="0" smtClean="0"/>
              <a:t>míra </a:t>
            </a:r>
            <a:r>
              <a:rPr lang="cs-CZ" smtClean="0"/>
              <a:t>inflace </a:t>
            </a:r>
          </a:p>
          <a:p>
            <a:r>
              <a:rPr lang="cs-CZ" smtClean="0"/>
              <a:t>vyhledejte </a:t>
            </a:r>
            <a:r>
              <a:rPr lang="cs-CZ" dirty="0" smtClean="0"/>
              <a:t>míru inflace </a:t>
            </a:r>
            <a:r>
              <a:rPr lang="cs-CZ" smtClean="0"/>
              <a:t>za rok 2012</a:t>
            </a:r>
            <a:endParaRPr lang="cs-CZ" dirty="0" smtClean="0"/>
          </a:p>
          <a:p>
            <a:endParaRPr lang="cs-CZ" dirty="0">
              <a:hlinkClick r:id="rId2"/>
            </a:endParaRPr>
          </a:p>
          <a:p>
            <a:r>
              <a:rPr lang="cs-CZ" dirty="0" smtClean="0">
                <a:hlinkClick r:id="rId2"/>
              </a:rPr>
              <a:t>míra inflace</a:t>
            </a:r>
            <a:endParaRPr lang="cs-CZ" dirty="0">
              <a:hlinkClick r:id="rId2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Míra inflace podle ČSÚ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28800"/>
            <a:ext cx="8892480" cy="4525963"/>
          </a:xfrm>
        </p:spPr>
        <p:txBody>
          <a:bodyPr/>
          <a:lstStyle/>
          <a:p>
            <a:endParaRPr lang="pl-PL" dirty="0" smtClean="0"/>
          </a:p>
          <a:p>
            <a:endParaRPr lang="pl-PL" dirty="0" smtClean="0"/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0" y="2060848"/>
          <a:ext cx="9144000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1815"/>
                <a:gridCol w="670891"/>
                <a:gridCol w="521794"/>
                <a:gridCol w="571500"/>
                <a:gridCol w="571500"/>
                <a:gridCol w="571500"/>
                <a:gridCol w="571500"/>
                <a:gridCol w="571500"/>
                <a:gridCol w="571500"/>
                <a:gridCol w="571500"/>
                <a:gridCol w="571500"/>
                <a:gridCol w="571500"/>
                <a:gridCol w="571500"/>
                <a:gridCol w="571500"/>
                <a:gridCol w="571500"/>
                <a:gridCol w="571500"/>
              </a:tblGrid>
              <a:tr h="370840">
                <a:tc gridSpan="15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97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8,5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10,7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2,1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3,9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4,7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1,8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2,8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1,9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2,5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2,8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6,3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1,0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1,5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1,9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3,3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Nominální a reálná úroková míra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827088" y="1628775"/>
          <a:ext cx="4470400" cy="2952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12" name="Equation" r:id="rId3" imgW="2057400" imgH="1358900" progId="Equation.3">
                  <p:embed/>
                </p:oleObj>
              </mc:Choice>
              <mc:Fallback>
                <p:oleObj name="Equation" r:id="rId3" imgW="2057400" imgH="1358900" progId="Equation.3">
                  <p:embed/>
                  <p:pic>
                    <p:nvPicPr>
                      <p:cNvPr id="0" name="Picture 3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27088" y="1628775"/>
                        <a:ext cx="4470400" cy="29527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Na termínovaném vkladu, který je úročen </a:t>
            </a:r>
          </a:p>
          <a:p>
            <a:pPr>
              <a:buNone/>
            </a:pPr>
            <a:r>
              <a:rPr lang="cs-CZ" dirty="0" smtClean="0"/>
              <a:t>4,8% jsme měli celý rok 2012 uloženo</a:t>
            </a:r>
          </a:p>
          <a:p>
            <a:pPr>
              <a:buNone/>
            </a:pPr>
            <a:r>
              <a:rPr lang="cs-CZ" dirty="0" smtClean="0"/>
              <a:t>60 000Kč.</a:t>
            </a:r>
          </a:p>
          <a:p>
            <a:pPr marL="514350" indent="-514350">
              <a:buAutoNum type="alphaLcParenR"/>
            </a:pPr>
            <a:r>
              <a:rPr lang="cs-CZ" dirty="0" smtClean="0"/>
              <a:t>určete stav k 31.12.2012</a:t>
            </a:r>
          </a:p>
          <a:p>
            <a:pPr marL="514350" indent="-514350">
              <a:buAutoNum type="alphaLcParenR"/>
            </a:pPr>
            <a:r>
              <a:rPr lang="cs-CZ" dirty="0" smtClean="0"/>
              <a:t>reálnou úrokovou míru</a:t>
            </a:r>
          </a:p>
          <a:p>
            <a:pPr marL="514350" indent="-514350">
              <a:buAutoNum type="alphaLcParenR"/>
            </a:pPr>
            <a:r>
              <a:rPr lang="cs-CZ" dirty="0" smtClean="0"/>
              <a:t>reálnou hodnotu kapitálu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62 448Kč</a:t>
            </a:r>
          </a:p>
          <a:p>
            <a:r>
              <a:rPr lang="cs-CZ" dirty="0" smtClean="0"/>
              <a:t>b) 0,0078</a:t>
            </a:r>
          </a:p>
          <a:p>
            <a:r>
              <a:rPr lang="cs-CZ" dirty="0" smtClean="0"/>
              <a:t>c) 60 468Kč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ODVÁRKO, Oldřich. </a:t>
            </a:r>
            <a:r>
              <a:rPr lang="cs-CZ" i="1" dirty="0" smtClean="0"/>
              <a:t>Úlohy z finanční matematiky pro střední školy</a:t>
            </a:r>
            <a:r>
              <a:rPr lang="cs-CZ" dirty="0" smtClean="0"/>
              <a:t>. Praha: Prometheus, 2005, ISBN 80-7196-303-8</a:t>
            </a:r>
            <a:r>
              <a:rPr lang="cs-CZ" dirty="0"/>
              <a:t>. </a:t>
            </a:r>
            <a:r>
              <a:rPr lang="cs-CZ"/>
              <a:t>– se svolením autora</a:t>
            </a:r>
            <a:endParaRPr lang="cs-CZ" dirty="0" smtClean="0"/>
          </a:p>
          <a:p>
            <a:r>
              <a:rPr lang="cs-CZ" dirty="0" smtClean="0"/>
              <a:t>RADOVÁ, Jarmila; DVOŘÁK, Petr; MÁLEK, Jiří. </a:t>
            </a:r>
            <a:r>
              <a:rPr lang="cs-CZ" i="1" dirty="0" smtClean="0"/>
              <a:t>Finanční matematika pro každého 7. aktualizované vydání</a:t>
            </a:r>
            <a:r>
              <a:rPr lang="cs-CZ" dirty="0" smtClean="0"/>
              <a:t>. Praha: </a:t>
            </a:r>
            <a:r>
              <a:rPr lang="cs-CZ" dirty="0" err="1" smtClean="0"/>
              <a:t>Grada</a:t>
            </a:r>
            <a:r>
              <a:rPr lang="cs-CZ" dirty="0" smtClean="0"/>
              <a:t>, 2009, ISBN 978-80-247-3291-6.</a:t>
            </a:r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czso.cz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csu</a:t>
            </a:r>
            <a:r>
              <a:rPr lang="cs-CZ" dirty="0" smtClean="0">
                <a:hlinkClick r:id="rId3"/>
              </a:rPr>
              <a:t>/redakce.</a:t>
            </a:r>
            <a:r>
              <a:rPr lang="cs-CZ" dirty="0" err="1" smtClean="0">
                <a:hlinkClick r:id="rId3"/>
              </a:rPr>
              <a:t>nsf</a:t>
            </a:r>
            <a:r>
              <a:rPr lang="cs-CZ" dirty="0" smtClean="0">
                <a:hlinkClick r:id="rId3"/>
              </a:rPr>
              <a:t>/i/</a:t>
            </a:r>
            <a:r>
              <a:rPr lang="cs-CZ" dirty="0" err="1" smtClean="0">
                <a:hlinkClick r:id="rId3"/>
              </a:rPr>
              <a:t>mira</a:t>
            </a:r>
            <a:r>
              <a:rPr lang="cs-CZ" dirty="0" smtClean="0">
                <a:hlinkClick r:id="rId3"/>
              </a:rPr>
              <a:t>_inflace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Archiv autora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Materiál je určený pro interaktivní výuku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199</TotalTime>
  <Words>401</Words>
  <Application>Microsoft Office PowerPoint</Application>
  <PresentationFormat>Předvádění na obrazovce (4:3)</PresentationFormat>
  <Paragraphs>121</Paragraphs>
  <Slides>26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26</vt:i4>
      </vt:variant>
    </vt:vector>
  </HeadingPairs>
  <TitlesOfParts>
    <vt:vector size="29" baseType="lpstr">
      <vt:lpstr>Cesta</vt:lpstr>
      <vt:lpstr>Equation</vt:lpstr>
      <vt:lpstr>Rovnice</vt:lpstr>
      <vt:lpstr>Prezentace aplikace PowerPoint</vt:lpstr>
      <vt:lpstr>Anotace</vt:lpstr>
      <vt:lpstr>Finanční matematika 11</vt:lpstr>
      <vt:lpstr>Efektivní úroková míra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Spojité úročení –úroková intenzita</vt:lpstr>
      <vt:lpstr>Prezentace aplikace PowerPoint</vt:lpstr>
      <vt:lpstr>Nominální a reálná úroková míra</vt:lpstr>
      <vt:lpstr>Inflace</vt:lpstr>
      <vt:lpstr>Míra inflace podle ČSÚ</vt:lpstr>
      <vt:lpstr>Nominální a reálná úroková míra</vt:lpstr>
      <vt:lpstr>Prezentace aplikace PowerPoint</vt:lpstr>
      <vt:lpstr>Prezentace aplikace PowerPoint</vt:lpstr>
      <vt:lpstr>Literatura</vt:lpstr>
      <vt:lpstr>Prezentace aplikace PowerPoint</vt:lpstr>
    </vt:vector>
  </TitlesOfParts>
  <Company>Gymnázium Chomutov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Efektivní úroková míra</dc:title>
  <dc:creator>knoblochova</dc:creator>
  <cp:lastModifiedBy>Miroslava Knoblochová</cp:lastModifiedBy>
  <cp:revision>25</cp:revision>
  <dcterms:created xsi:type="dcterms:W3CDTF">2012-11-27T12:47:21Z</dcterms:created>
  <dcterms:modified xsi:type="dcterms:W3CDTF">2013-05-02T06:06:57Z</dcterms:modified>
</cp:coreProperties>
</file>