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1"/>
  </p:notesMasterIdLst>
  <p:sldIdLst>
    <p:sldId id="268" r:id="rId2"/>
    <p:sldId id="269" r:id="rId3"/>
    <p:sldId id="256" r:id="rId4"/>
    <p:sldId id="259" r:id="rId5"/>
    <p:sldId id="257" r:id="rId6"/>
    <p:sldId id="258" r:id="rId7"/>
    <p:sldId id="273" r:id="rId8"/>
    <p:sldId id="278" r:id="rId9"/>
    <p:sldId id="277" r:id="rId10"/>
    <p:sldId id="276" r:id="rId11"/>
    <p:sldId id="274" r:id="rId12"/>
    <p:sldId id="279" r:id="rId13"/>
    <p:sldId id="282" r:id="rId14"/>
    <p:sldId id="281" r:id="rId15"/>
    <p:sldId id="280" r:id="rId16"/>
    <p:sldId id="283" r:id="rId17"/>
    <p:sldId id="262" r:id="rId18"/>
    <p:sldId id="272" r:id="rId19"/>
    <p:sldId id="263" r:id="rId20"/>
    <p:sldId id="260" r:id="rId21"/>
    <p:sldId id="275" r:id="rId22"/>
    <p:sldId id="265" r:id="rId23"/>
    <p:sldId id="261" r:id="rId24"/>
    <p:sldId id="284" r:id="rId25"/>
    <p:sldId id="285" r:id="rId26"/>
    <p:sldId id="264" r:id="rId27"/>
    <p:sldId id="266" r:id="rId28"/>
    <p:sldId id="270" r:id="rId29"/>
    <p:sldId id="271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078BF9-F117-4258-A671-E2E6E3730182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30B194-FDD0-484E-9B3B-276CB35E11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98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81EB4B-A672-489B-AED8-289CF7101D1F}" type="slidenum">
              <a:rPr lang="cs-CZ" smtClean="0"/>
              <a:pPr/>
              <a:t>28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76C56-1DD8-436D-BE99-AA6A9056D333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B7160E5-2283-42C7-90F0-B6EF90C2E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76C56-1DD8-436D-BE99-AA6A9056D333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B7160E5-2283-42C7-90F0-B6EF90C2E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76C56-1DD8-436D-BE99-AA6A9056D333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160E5-2283-42C7-90F0-B6EF90C2E2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76C56-1DD8-436D-BE99-AA6A9056D333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160E5-2283-42C7-90F0-B6EF90C2E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76C56-1DD8-436D-BE99-AA6A9056D333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B7160E5-2283-42C7-90F0-B6EF90C2E2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76C56-1DD8-436D-BE99-AA6A9056D333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160E5-2283-42C7-90F0-B6EF90C2E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76C56-1DD8-436D-BE99-AA6A9056D333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160E5-2283-42C7-90F0-B6EF90C2E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76C56-1DD8-436D-BE99-AA6A9056D333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160E5-2283-42C7-90F0-B6EF90C2E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76C56-1DD8-436D-BE99-AA6A9056D333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160E5-2283-42C7-90F0-B6EF90C2E2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76C56-1DD8-436D-BE99-AA6A9056D333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160E5-2283-42C7-90F0-B6EF90C2E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76C56-1DD8-436D-BE99-AA6A9056D333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160E5-2283-42C7-90F0-B6EF90C2E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C576C56-1DD8-436D-BE99-AA6A9056D333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B7160E5-2283-42C7-90F0-B6EF90C2E2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esec.cz/produkty/spotrebitelske-uvery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fsczech.cz/rpsn-kalkulacka/" TargetMode="External"/><Relationship Id="rId2" Type="http://schemas.openxmlformats.org/officeDocument/2006/relationships/hyperlink" Target="http://www.mesec.cz/pujcky/spotrebitelske-uvery/pruvodce/vypocet-rpsn/http:/www.mesec.cz/pujcky/spotrebitelske-uvery/pruvodce/vypocet-rpsn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b.cz/cs/lide/obcane/hypotecni-uver.shtml" TargetMode="External"/><Relationship Id="rId2" Type="http://schemas.openxmlformats.org/officeDocument/2006/relationships/hyperlink" Target="http://cs.wikipedia.org/wiki/Hypote%C4%8Dn%C3%AD_%C3%BAv%C4%9Br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esec.cz/pujcky/hypoteky/pruvodce/vyse-statni-podpory-hypotecniho-uveru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sas.cz/banka/appmanager/portal/banka?_nfpb=true&amp;_pageLabel=idealhypo_product&amp;docid=internet/cs/hypokalkulator_prod_iepb.xml" TargetMode="External"/><Relationship Id="rId2" Type="http://schemas.openxmlformats.org/officeDocument/2006/relationships/hyperlink" Target="http://www.mesec.cz/produkty/hypoteky/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sec.cz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b.cz/cs/lide/obcane/hypotecni-uver.shtml" TargetMode="External"/><Relationship Id="rId5" Type="http://schemas.openxmlformats.org/officeDocument/2006/relationships/hyperlink" Target="http://www.ffsczech.cz/rpsn-kalkulacka" TargetMode="External"/><Relationship Id="rId4" Type="http://schemas.openxmlformats.org/officeDocument/2006/relationships/hyperlink" Target="http://www.csas.cz/banka/appmanager/portal/banka?_nfpb=true&amp;_pageLabel=idealhypo_product&amp;docid=internet/cs/hypokalkulator_prod_iepb.xml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9499953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M.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Knoblochová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VY_62_INOVACE_01A_14 Spotřebitelský úvěr, hypoteční úvěr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Finanční matematika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24.3.2013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Pojmy žáci aktivně pracují ve skupinách. </a:t>
            </a:r>
          </a:p>
          <a:p>
            <a:pPr>
              <a:buNone/>
            </a:pPr>
            <a:r>
              <a:rPr lang="cs-CZ" dirty="0" smtClean="0"/>
              <a:t>Pracují s internetem, vyhledávají pojmy a rozhodují </a:t>
            </a:r>
          </a:p>
          <a:p>
            <a:pPr>
              <a:buNone/>
            </a:pPr>
            <a:r>
              <a:rPr lang="cs-CZ" dirty="0" smtClean="0"/>
              <a:t>o výhodnosti spotřebitelských úvěrů</a:t>
            </a:r>
          </a:p>
          <a:p>
            <a:pPr>
              <a:buNone/>
            </a:pPr>
            <a:r>
              <a:rPr lang="cs-CZ" dirty="0" smtClean="0"/>
              <a:t>Odhadují nutné výšky splátek , srovnávají </a:t>
            </a:r>
          </a:p>
          <a:p>
            <a:pPr>
              <a:buNone/>
            </a:pPr>
            <a:r>
              <a:rPr lang="cs-CZ" dirty="0" smtClean="0"/>
              <a:t>výhodnost prodeje na splátky se spotřebitelským</a:t>
            </a:r>
          </a:p>
          <a:p>
            <a:pPr>
              <a:buNone/>
            </a:pPr>
            <a:r>
              <a:rPr lang="cs-CZ" dirty="0" smtClean="0"/>
              <a:t>úvěrem. Odvozují vztahy a doplňují na tabuli </a:t>
            </a:r>
          </a:p>
          <a:p>
            <a:pPr>
              <a:buNone/>
            </a:pPr>
            <a:r>
              <a:rPr lang="cs-CZ" dirty="0" smtClean="0"/>
              <a:t>elektronickým perem nebo fixou. </a:t>
            </a:r>
          </a:p>
          <a:p>
            <a:pPr>
              <a:buNone/>
            </a:pPr>
            <a:r>
              <a:rPr lang="cs-CZ" dirty="0" smtClean="0"/>
              <a:t>Materiál je používán v semináři z finanční </a:t>
            </a:r>
          </a:p>
          <a:p>
            <a:pPr>
              <a:buNone/>
            </a:pPr>
            <a:r>
              <a:rPr lang="cs-CZ" dirty="0" smtClean="0"/>
              <a:t>matematiky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Finanční matematika 14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9782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Spotřebitelský úvěr, prodej na splátky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financování nepodnikatelských potřeb občanů</a:t>
            </a:r>
          </a:p>
          <a:p>
            <a:r>
              <a:rPr lang="cs-CZ" dirty="0" smtClean="0"/>
              <a:t>účelový – na konkrétní zboží, služby-</a:t>
            </a:r>
            <a:r>
              <a:rPr lang="cs-CZ" dirty="0" smtClean="0">
                <a:solidFill>
                  <a:srgbClr val="FF0000"/>
                </a:solidFill>
              </a:rPr>
              <a:t>bezhotovostní</a:t>
            </a:r>
          </a:p>
          <a:p>
            <a:r>
              <a:rPr lang="cs-CZ" dirty="0" smtClean="0"/>
              <a:t>neúčelový – libovolné osobní potřeby -</a:t>
            </a:r>
            <a:r>
              <a:rPr lang="cs-CZ" dirty="0" smtClean="0">
                <a:solidFill>
                  <a:srgbClr val="FF0000"/>
                </a:solidFill>
              </a:rPr>
              <a:t>hotovostní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8254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Akontace</a:t>
            </a:r>
          </a:p>
          <a:p>
            <a:pPr eaLnBrk="1" hangingPunct="1">
              <a:buFontTx/>
              <a:buNone/>
            </a:pPr>
            <a:r>
              <a:rPr lang="cs-CZ" smtClean="0"/>
              <a:t>Přímá platba ( splátka předem) hrazená</a:t>
            </a:r>
          </a:p>
          <a:p>
            <a:pPr eaLnBrk="1" hangingPunct="1">
              <a:buFontTx/>
              <a:buNone/>
            </a:pPr>
            <a:r>
              <a:rPr lang="cs-CZ" smtClean="0"/>
              <a:t>bezprostředně po sepsání smlouvy o prodeji</a:t>
            </a:r>
          </a:p>
          <a:p>
            <a:pPr eaLnBrk="1" hangingPunct="1">
              <a:buFontTx/>
              <a:buNone/>
            </a:pPr>
            <a:r>
              <a:rPr lang="cs-CZ" smtClean="0"/>
              <a:t>nebo smlouvy o leasingu, obvykle v </a:t>
            </a:r>
          </a:p>
          <a:p>
            <a:pPr eaLnBrk="1" hangingPunct="1">
              <a:buFontTx/>
              <a:buNone/>
            </a:pPr>
            <a:r>
              <a:rPr lang="cs-CZ" smtClean="0"/>
              <a:t>procentech z prodejní ceny</a:t>
            </a:r>
          </a:p>
        </p:txBody>
      </p:sp>
    </p:spTree>
    <p:extLst>
      <p:ext uri="{BB962C8B-B14F-4D97-AF65-F5344CB8AC3E}">
        <p14:creationId xmlns:p14="http://schemas.microsoft.com/office/powerpoint/2010/main" val="3544503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dirty="0" smtClean="0"/>
              <a:t>Prodejní cena zboží při placení v hotovosti je 24 540Kč. Při 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nákupu na splátky  je akontace 25% z prodejní ceny a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12 měsíčních splátek po 1 856Kč, první na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konci prvního měsíce po realizaci prodeje.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a) Kolik </a:t>
            </a:r>
            <a:r>
              <a:rPr lang="cs-CZ" sz="2400" smtClean="0"/>
              <a:t>stojí zboží </a:t>
            </a:r>
            <a:r>
              <a:rPr lang="cs-CZ" sz="2400" dirty="0" smtClean="0"/>
              <a:t>na splátky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b) Kolik zaplatíme, jestliže si na 75 % z ceny vezmeme spotřební úvěr na 12 měsíců s úrokovou mírou 13,5% a budeme ho splácet měsíčními anuitami </a:t>
            </a:r>
          </a:p>
          <a:p>
            <a:pPr eaLnBrk="1" hangingPunct="1">
              <a:buFontTx/>
              <a:buNone/>
            </a:pPr>
            <a:endParaRPr lang="cs-CZ" sz="2400" dirty="0" smtClean="0"/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099235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</a:t>
            </a:r>
            <a:r>
              <a:rPr lang="cs-CZ" dirty="0" err="1" smtClean="0"/>
              <a:t>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</a:t>
            </a:r>
            <a:r>
              <a:rPr lang="cs-CZ" dirty="0" err="1" smtClean="0"/>
              <a:t>A</a:t>
            </a:r>
            <a:r>
              <a:rPr lang="cs-CZ" dirty="0" smtClean="0"/>
              <a:t> = 6 135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</a:t>
            </a:r>
            <a:r>
              <a:rPr lang="cs-CZ" dirty="0" err="1" smtClean="0"/>
              <a:t>A</a:t>
            </a:r>
            <a:r>
              <a:rPr lang="cs-CZ" dirty="0" smtClean="0"/>
              <a:t> = 6 135</a:t>
            </a:r>
          </a:p>
          <a:p>
            <a:r>
              <a:rPr lang="cs-CZ" dirty="0" smtClean="0"/>
              <a:t>    C</a:t>
            </a:r>
            <a:r>
              <a:rPr lang="cs-CZ" dirty="0" smtClean="0">
                <a:latin typeface="Calibri"/>
              </a:rPr>
              <a:t>₁ = A + 12. 1 856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</a:t>
            </a:r>
            <a:r>
              <a:rPr lang="cs-CZ" dirty="0" err="1" smtClean="0"/>
              <a:t>A</a:t>
            </a:r>
            <a:r>
              <a:rPr lang="cs-CZ" dirty="0" smtClean="0"/>
              <a:t> = 6 135</a:t>
            </a:r>
          </a:p>
          <a:p>
            <a:r>
              <a:rPr lang="cs-CZ" dirty="0" smtClean="0"/>
              <a:t>    C</a:t>
            </a:r>
            <a:r>
              <a:rPr lang="cs-CZ" dirty="0" smtClean="0">
                <a:latin typeface="Calibri"/>
              </a:rPr>
              <a:t>₁ = A + 12. 1 856 = 28 407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b)  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b)  D = 24 540 . 0,75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b)  D = 24 540 . 0,75 = 18 405</a:t>
            </a:r>
          </a:p>
          <a:p>
            <a:r>
              <a:rPr lang="cs-CZ" dirty="0" smtClean="0"/>
              <a:t>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b)  D = 24 540 . 0,75 = 18 405</a:t>
            </a:r>
          </a:p>
          <a:p>
            <a:r>
              <a:rPr lang="cs-CZ" dirty="0" smtClean="0"/>
              <a:t>      a =  1 648,21</a:t>
            </a:r>
          </a:p>
          <a:p>
            <a:r>
              <a:rPr lang="cs-CZ" dirty="0" smtClean="0"/>
              <a:t>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b)  D = 24 540 . 0,75 = 18 405</a:t>
            </a:r>
          </a:p>
          <a:p>
            <a:r>
              <a:rPr lang="cs-CZ" dirty="0" smtClean="0"/>
              <a:t>      a =  1 648,21</a:t>
            </a:r>
          </a:p>
          <a:p>
            <a:r>
              <a:rPr lang="cs-CZ" dirty="0" smtClean="0"/>
              <a:t>      C</a:t>
            </a:r>
            <a:r>
              <a:rPr lang="cs-CZ" dirty="0" smtClean="0">
                <a:latin typeface="Calibri"/>
              </a:rPr>
              <a:t>₂ = 6 135 + 12. 1 648,21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b)  D = 24 540 . 0,75 = 18 405</a:t>
            </a:r>
          </a:p>
          <a:p>
            <a:r>
              <a:rPr lang="cs-CZ" dirty="0" smtClean="0"/>
              <a:t>      a =  1 648,21</a:t>
            </a:r>
          </a:p>
          <a:p>
            <a:r>
              <a:rPr lang="cs-CZ" dirty="0" smtClean="0"/>
              <a:t>      C</a:t>
            </a:r>
            <a:r>
              <a:rPr lang="cs-CZ" dirty="0" smtClean="0">
                <a:latin typeface="Calibri"/>
              </a:rPr>
              <a:t>₂ = 6 135 + 12. 1 648,21 = 25 914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Spotřebitelský úvěr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RPSN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hlinkClick r:id="rId2"/>
              </a:rPr>
              <a:t>Výpočet RPSN</a:t>
            </a:r>
            <a:endParaRPr lang="cs-CZ" b="1" dirty="0" smtClean="0"/>
          </a:p>
          <a:p>
            <a:r>
              <a:rPr lang="cs-CZ" dirty="0" smtClean="0">
                <a:hlinkClick r:id="rId3"/>
              </a:rPr>
              <a:t>Kalkulačka RPSN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Hypoteční úvěr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dlouhodobý pro občany a obce na investování do nemovitostí</a:t>
            </a:r>
          </a:p>
          <a:p>
            <a:r>
              <a:rPr lang="cs-CZ" dirty="0" smtClean="0"/>
              <a:t>účelový</a:t>
            </a:r>
          </a:p>
          <a:p>
            <a:r>
              <a:rPr lang="cs-CZ" dirty="0" smtClean="0"/>
              <a:t>neúčelový</a:t>
            </a:r>
          </a:p>
        </p:txBody>
      </p:sp>
    </p:spTree>
    <p:extLst>
      <p:ext uri="{BB962C8B-B14F-4D97-AF65-F5344CB8AC3E}">
        <p14:creationId xmlns:p14="http://schemas.microsoft.com/office/powerpoint/2010/main" val="3297954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Hypoteční úvěr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Hypoteční úvěr KB 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Hypotéky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Žadatel mladší 36 let chce získat hypoteční úvěr na koupi rodinného domu s jednou bytovou jednotkou, jehož cena je 2 500 000Kč.</a:t>
            </a:r>
          </a:p>
          <a:p>
            <a:pPr marL="0" indent="0">
              <a:buNone/>
            </a:pPr>
            <a:r>
              <a:rPr lang="cs-CZ" dirty="0" smtClean="0"/>
              <a:t>a)Jakou částku mu banka poskytne</a:t>
            </a:r>
          </a:p>
          <a:p>
            <a:pPr marL="0" indent="0">
              <a:buNone/>
            </a:pPr>
            <a:r>
              <a:rPr lang="cs-CZ" dirty="0" smtClean="0"/>
              <a:t>b)Jak vysoké budou měsíční anuity při úrokové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sazbě 3,5% </a:t>
            </a:r>
            <a:r>
              <a:rPr lang="cs-CZ" dirty="0" err="1" smtClean="0"/>
              <a:t>p.a</a:t>
            </a:r>
            <a:r>
              <a:rPr lang="cs-CZ" dirty="0" smtClean="0"/>
              <a:t>., počítá-li,že úvěr splatí </a:t>
            </a:r>
          </a:p>
          <a:p>
            <a:pPr marL="0" indent="0">
              <a:buNone/>
            </a:pPr>
            <a:r>
              <a:rPr lang="cs-CZ" dirty="0" smtClean="0"/>
              <a:t>    za 15 let</a:t>
            </a:r>
          </a:p>
        </p:txBody>
      </p:sp>
    </p:spTree>
    <p:extLst>
      <p:ext uri="{BB962C8B-B14F-4D97-AF65-F5344CB8AC3E}">
        <p14:creationId xmlns:p14="http://schemas.microsoft.com/office/powerpoint/2010/main" val="1650356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= 17 872,06</a:t>
            </a:r>
          </a:p>
          <a:p>
            <a:r>
              <a:rPr lang="cs-CZ" dirty="0" smtClean="0"/>
              <a:t>Celkem zaplatí  3 216 971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Domácí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Zjistěte podmínky hypotečního </a:t>
            </a:r>
            <a:r>
              <a:rPr lang="cs-CZ" smtClean="0"/>
              <a:t>úvěru některé </a:t>
            </a:r>
            <a:r>
              <a:rPr lang="cs-CZ" dirty="0" smtClean="0"/>
              <a:t>banky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Hypotéky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Hypotéka České spořitelny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podpora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státní podpora v současné době 0%</a:t>
            </a: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ODVÁRKO, Oldřich. </a:t>
            </a:r>
            <a:r>
              <a:rPr lang="cs-CZ" i="1" dirty="0" smtClean="0"/>
              <a:t>Úlohy z finanční matematiky pro střední školy</a:t>
            </a:r>
            <a:r>
              <a:rPr lang="cs-CZ" dirty="0" smtClean="0"/>
              <a:t>. Praha: Prometheus, 2005, ISBN 80-7196-303-8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– </a:t>
            </a:r>
            <a:r>
              <a:rPr lang="cs-CZ"/>
              <a:t>se svolením autora</a:t>
            </a:r>
            <a:endParaRPr lang="cs-CZ" dirty="0" smtClean="0"/>
          </a:p>
          <a:p>
            <a:r>
              <a:rPr lang="cs-CZ" dirty="0" smtClean="0"/>
              <a:t>RADOVÁ, Jarmila; DVOŘÁK, Petr; MÁLEK, Jiří. </a:t>
            </a:r>
            <a:r>
              <a:rPr lang="cs-CZ" i="1" dirty="0" smtClean="0"/>
              <a:t>Finanční matematika pro každého 7. aktualizované vydání</a:t>
            </a:r>
            <a:r>
              <a:rPr lang="cs-CZ" dirty="0" smtClean="0"/>
              <a:t>. Praha: </a:t>
            </a:r>
            <a:r>
              <a:rPr lang="cs-CZ" dirty="0" err="1" smtClean="0"/>
              <a:t>Grada</a:t>
            </a:r>
            <a:r>
              <a:rPr lang="cs-CZ" dirty="0" smtClean="0"/>
              <a:t>, 2009, ISBN 978-80-247-3291-6.</a:t>
            </a:r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mesec.cz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csas.cz</a:t>
            </a:r>
            <a:r>
              <a:rPr lang="cs-CZ" dirty="0" smtClean="0">
                <a:hlinkClick r:id="rId4"/>
              </a:rPr>
              <a:t>/banka/</a:t>
            </a:r>
            <a:r>
              <a:rPr lang="cs-CZ" dirty="0" err="1" smtClean="0">
                <a:hlinkClick r:id="rId4"/>
              </a:rPr>
              <a:t>appmanager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portal</a:t>
            </a:r>
            <a:r>
              <a:rPr lang="cs-CZ" dirty="0" smtClean="0">
                <a:hlinkClick r:id="rId4"/>
              </a:rPr>
              <a:t>/banka?_</a:t>
            </a:r>
            <a:r>
              <a:rPr lang="cs-CZ" dirty="0" err="1" smtClean="0">
                <a:hlinkClick r:id="rId4"/>
              </a:rPr>
              <a:t>nfpb</a:t>
            </a:r>
            <a:r>
              <a:rPr lang="cs-CZ" dirty="0" smtClean="0">
                <a:hlinkClick r:id="rId4"/>
              </a:rPr>
              <a:t>=</a:t>
            </a:r>
            <a:r>
              <a:rPr lang="cs-CZ" dirty="0" err="1" smtClean="0">
                <a:hlinkClick r:id="rId4"/>
              </a:rPr>
              <a:t>true</a:t>
            </a:r>
            <a:r>
              <a:rPr lang="cs-CZ" dirty="0" smtClean="0">
                <a:hlinkClick r:id="rId4"/>
              </a:rPr>
              <a:t>&amp;_</a:t>
            </a:r>
            <a:r>
              <a:rPr lang="cs-CZ" dirty="0" err="1" smtClean="0">
                <a:hlinkClick r:id="rId4"/>
              </a:rPr>
              <a:t>pageLabel</a:t>
            </a:r>
            <a:r>
              <a:rPr lang="cs-CZ" dirty="0" smtClean="0">
                <a:hlinkClick r:id="rId4"/>
              </a:rPr>
              <a:t>=</a:t>
            </a:r>
            <a:r>
              <a:rPr lang="cs-CZ" dirty="0" err="1" smtClean="0">
                <a:hlinkClick r:id="rId4"/>
              </a:rPr>
              <a:t>idealhypo</a:t>
            </a:r>
            <a:r>
              <a:rPr lang="cs-CZ" dirty="0" smtClean="0">
                <a:hlinkClick r:id="rId4"/>
              </a:rPr>
              <a:t>_</a:t>
            </a:r>
            <a:r>
              <a:rPr lang="cs-CZ" dirty="0" err="1" smtClean="0">
                <a:hlinkClick r:id="rId4"/>
              </a:rPr>
              <a:t>product</a:t>
            </a:r>
            <a:r>
              <a:rPr lang="cs-CZ" dirty="0" smtClean="0">
                <a:hlinkClick r:id="rId4"/>
              </a:rPr>
              <a:t>&amp;</a:t>
            </a:r>
            <a:r>
              <a:rPr lang="cs-CZ" dirty="0" err="1" smtClean="0">
                <a:hlinkClick r:id="rId4"/>
              </a:rPr>
              <a:t>docid</a:t>
            </a:r>
            <a:r>
              <a:rPr lang="cs-CZ" dirty="0" smtClean="0">
                <a:hlinkClick r:id="rId4"/>
              </a:rPr>
              <a:t>=internet/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hypokalkulator</a:t>
            </a:r>
            <a:r>
              <a:rPr lang="cs-CZ" dirty="0" smtClean="0">
                <a:hlinkClick r:id="rId4"/>
              </a:rPr>
              <a:t>_</a:t>
            </a:r>
            <a:r>
              <a:rPr lang="cs-CZ" dirty="0" err="1" smtClean="0">
                <a:hlinkClick r:id="rId4"/>
              </a:rPr>
              <a:t>prod</a:t>
            </a:r>
            <a:r>
              <a:rPr lang="cs-CZ" dirty="0" smtClean="0">
                <a:hlinkClick r:id="rId4"/>
              </a:rPr>
              <a:t>_</a:t>
            </a:r>
            <a:r>
              <a:rPr lang="cs-CZ" dirty="0" err="1" smtClean="0">
                <a:hlinkClick r:id="rId4"/>
              </a:rPr>
              <a:t>iepb.xml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http://www.ffsczech.cz/rpsn-kalkulacka</a:t>
            </a:r>
            <a:endParaRPr lang="cs-CZ" dirty="0" smtClean="0"/>
          </a:p>
          <a:p>
            <a:r>
              <a:rPr lang="cs-CZ" dirty="0">
                <a:hlinkClick r:id="rId6"/>
              </a:rPr>
              <a:t>http://www.kb.cz/cs/lide/obcane/hypotecni-uver.shtml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Archiv autora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Materiál je určený pro interaktivní výuku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229</TotalTime>
  <Words>548</Words>
  <Application>Microsoft Office PowerPoint</Application>
  <PresentationFormat>Předvádění na obrazovce (4:3)</PresentationFormat>
  <Paragraphs>95</Paragraphs>
  <Slides>29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Cesta</vt:lpstr>
      <vt:lpstr>Prezentace aplikace PowerPoint</vt:lpstr>
      <vt:lpstr>Anotace</vt:lpstr>
      <vt:lpstr>Finanční matematika 14</vt:lpstr>
      <vt:lpstr>Spotřebitelský úvěr, prodej na splátky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RPSN</vt:lpstr>
      <vt:lpstr>Prezentace aplikace PowerPoint</vt:lpstr>
      <vt:lpstr>Hypoteční úvěr</vt:lpstr>
      <vt:lpstr>Prezentace aplikace PowerPoint</vt:lpstr>
      <vt:lpstr>Prezentace aplikace PowerPoint</vt:lpstr>
      <vt:lpstr>Prezentace aplikace PowerPoint</vt:lpstr>
      <vt:lpstr>Prezentace aplikace PowerPoint</vt:lpstr>
      <vt:lpstr>Domácí úkol</vt:lpstr>
      <vt:lpstr>Prezentace aplikace PowerPoint</vt:lpstr>
      <vt:lpstr>Státní podpora</vt:lpstr>
      <vt:lpstr>Literatura</vt:lpstr>
      <vt:lpstr>Prezentace aplikace PowerPoint</vt:lpstr>
    </vt:vector>
  </TitlesOfParts>
  <Company>Gymnázium Chomutov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matematika 14</dc:title>
  <dc:creator>Miroslava Knoblochová</dc:creator>
  <cp:lastModifiedBy>Miroslava Knoblochová</cp:lastModifiedBy>
  <cp:revision>32</cp:revision>
  <dcterms:created xsi:type="dcterms:W3CDTF">2013-01-08T12:55:58Z</dcterms:created>
  <dcterms:modified xsi:type="dcterms:W3CDTF">2013-05-02T06:08:54Z</dcterms:modified>
</cp:coreProperties>
</file>