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3"/>
  </p:notesMasterIdLst>
  <p:sldIdLst>
    <p:sldId id="266" r:id="rId2"/>
    <p:sldId id="267" r:id="rId3"/>
    <p:sldId id="256" r:id="rId4"/>
    <p:sldId id="257" r:id="rId5"/>
    <p:sldId id="262" r:id="rId6"/>
    <p:sldId id="263" r:id="rId7"/>
    <p:sldId id="258" r:id="rId8"/>
    <p:sldId id="296" r:id="rId9"/>
    <p:sldId id="264" r:id="rId10"/>
    <p:sldId id="279" r:id="rId11"/>
    <p:sldId id="278" r:id="rId12"/>
    <p:sldId id="277" r:id="rId13"/>
    <p:sldId id="280" r:id="rId14"/>
    <p:sldId id="281" r:id="rId15"/>
    <p:sldId id="291" r:id="rId16"/>
    <p:sldId id="282" r:id="rId17"/>
    <p:sldId id="286" r:id="rId18"/>
    <p:sldId id="285" r:id="rId19"/>
    <p:sldId id="283" r:id="rId20"/>
    <p:sldId id="287" r:id="rId21"/>
    <p:sldId id="289" r:id="rId22"/>
    <p:sldId id="290" r:id="rId23"/>
    <p:sldId id="292" r:id="rId24"/>
    <p:sldId id="259" r:id="rId25"/>
    <p:sldId id="265" r:id="rId26"/>
    <p:sldId id="273" r:id="rId27"/>
    <p:sldId id="272" r:id="rId28"/>
    <p:sldId id="271" r:id="rId29"/>
    <p:sldId id="270" r:id="rId30"/>
    <p:sldId id="275" r:id="rId31"/>
    <p:sldId id="274" r:id="rId32"/>
    <p:sldId id="276" r:id="rId33"/>
    <p:sldId id="295" r:id="rId34"/>
    <p:sldId id="260" r:id="rId35"/>
    <p:sldId id="298" r:id="rId36"/>
    <p:sldId id="297" r:id="rId37"/>
    <p:sldId id="293" r:id="rId38"/>
    <p:sldId id="294" r:id="rId39"/>
    <p:sldId id="261" r:id="rId40"/>
    <p:sldId id="268" r:id="rId41"/>
    <p:sldId id="269" r:id="rId4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7.6780643071270513E-2"/>
          <c:y val="2.5620830489734001E-2"/>
          <c:w val="0.64619913717854083"/>
          <c:h val="0.84595612757797189"/>
        </c:manualLayout>
      </c:layout>
      <c:lineChart>
        <c:grouping val="standard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VariantaA</c:v>
                </c:pt>
              </c:strCache>
            </c:strRef>
          </c:tx>
          <c:marker>
            <c:symbol val="none"/>
          </c:marker>
          <c:cat>
            <c:numRef>
              <c:f>List1!$A$2:$A$6</c:f>
              <c:numCache>
                <c:formatCode>General</c:formatCode>
                <c:ptCount val="5"/>
                <c:pt idx="0">
                  <c:v>0</c:v>
                </c:pt>
                <c:pt idx="1">
                  <c:v>32.9</c:v>
                </c:pt>
                <c:pt idx="2">
                  <c:v>100</c:v>
                </c:pt>
                <c:pt idx="3">
                  <c:v>140</c:v>
                </c:pt>
                <c:pt idx="4">
                  <c:v>200</c:v>
                </c:pt>
              </c:numCache>
            </c:numRef>
          </c:cat>
          <c:val>
            <c:numRef>
              <c:f>List1!$B$2:$B$6</c:f>
              <c:numCache>
                <c:formatCode>General</c:formatCode>
                <c:ptCount val="5"/>
                <c:pt idx="0">
                  <c:v>990</c:v>
                </c:pt>
                <c:pt idx="1">
                  <c:v>1500</c:v>
                </c:pt>
                <c:pt idx="2" formatCode="#,##0">
                  <c:v>2540</c:v>
                </c:pt>
                <c:pt idx="3">
                  <c:v>3160</c:v>
                </c:pt>
                <c:pt idx="4" formatCode="#,##0">
                  <c:v>4090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VariantaB  </c:v>
                </c:pt>
              </c:strCache>
            </c:strRef>
          </c:tx>
          <c:marker>
            <c:symbol val="none"/>
          </c:marker>
          <c:cat>
            <c:numRef>
              <c:f>List1!$A$2:$A$6</c:f>
              <c:numCache>
                <c:formatCode>General</c:formatCode>
                <c:ptCount val="5"/>
                <c:pt idx="0">
                  <c:v>0</c:v>
                </c:pt>
                <c:pt idx="1">
                  <c:v>32.9</c:v>
                </c:pt>
                <c:pt idx="2">
                  <c:v>100</c:v>
                </c:pt>
                <c:pt idx="3">
                  <c:v>140</c:v>
                </c:pt>
                <c:pt idx="4">
                  <c:v>200</c:v>
                </c:pt>
              </c:numCache>
            </c:numRef>
          </c:cat>
          <c:val>
            <c:numRef>
              <c:f>List1!$C$2:$C$6</c:f>
              <c:numCache>
                <c:formatCode>#,##0</c:formatCode>
                <c:ptCount val="5"/>
                <c:pt idx="0">
                  <c:v>1500</c:v>
                </c:pt>
                <c:pt idx="1">
                  <c:v>1500</c:v>
                </c:pt>
                <c:pt idx="2">
                  <c:v>1500</c:v>
                </c:pt>
                <c:pt idx="3">
                  <c:v>1500</c:v>
                </c:pt>
                <c:pt idx="4">
                  <c:v>1500</c:v>
                </c:pt>
              </c:numCache>
            </c:numRef>
          </c:val>
          <c:smooth val="0"/>
        </c:ser>
        <c:ser>
          <c:idx val="2"/>
          <c:order val="2"/>
          <c:tx>
            <c:strRef>
              <c:f>List1!$D$1</c:f>
              <c:strCache>
                <c:ptCount val="1"/>
                <c:pt idx="0">
                  <c:v>VariantaC</c:v>
                </c:pt>
              </c:strCache>
            </c:strRef>
          </c:tx>
          <c:marker>
            <c:symbol val="none"/>
          </c:marker>
          <c:cat>
            <c:numRef>
              <c:f>List1!$A$2:$A$6</c:f>
              <c:numCache>
                <c:formatCode>General</c:formatCode>
                <c:ptCount val="5"/>
                <c:pt idx="0">
                  <c:v>0</c:v>
                </c:pt>
                <c:pt idx="1">
                  <c:v>32.9</c:v>
                </c:pt>
                <c:pt idx="2">
                  <c:v>100</c:v>
                </c:pt>
                <c:pt idx="3">
                  <c:v>140</c:v>
                </c:pt>
                <c:pt idx="4">
                  <c:v>200</c:v>
                </c:pt>
              </c:numCache>
            </c:numRef>
          </c:cat>
          <c:val>
            <c:numRef>
              <c:f>List1!$D$2:$D$6</c:f>
              <c:numCache>
                <c:formatCode>#,##0</c:formatCode>
                <c:ptCount val="5"/>
                <c:pt idx="0">
                  <c:v>1000</c:v>
                </c:pt>
                <c:pt idx="1">
                  <c:v>1000</c:v>
                </c:pt>
                <c:pt idx="2">
                  <c:v>1000</c:v>
                </c:pt>
                <c:pt idx="3">
                  <c:v>1500</c:v>
                </c:pt>
                <c:pt idx="4">
                  <c:v>2250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3174016"/>
        <c:axId val="93179904"/>
      </c:lineChart>
      <c:catAx>
        <c:axId val="9317401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93179904"/>
        <c:crosses val="autoZero"/>
        <c:auto val="1"/>
        <c:lblAlgn val="ctr"/>
        <c:lblOffset val="100"/>
        <c:noMultiLvlLbl val="0"/>
      </c:catAx>
      <c:valAx>
        <c:axId val="93179904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93174016"/>
        <c:crosses val="autoZero"/>
        <c:crossBetween val="between"/>
      </c:valAx>
    </c:plotArea>
    <c:legend>
      <c:legendPos val="r"/>
      <c:layout>
        <c:manualLayout>
          <c:xMode val="edge"/>
          <c:yMode val="edge"/>
          <c:x val="0.74387056239268712"/>
          <c:y val="0.40238118102827075"/>
          <c:w val="0.1431908726694868"/>
          <c:h val="0.26378113219345733"/>
        </c:manualLayout>
      </c:layout>
      <c:overlay val="0"/>
    </c:legend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906A7B-0B42-4207-B6F6-A0732B6FD1A6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77CA69-5FC0-45C2-8754-9EF04CCE6E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02206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81EB4B-A672-489B-AED8-289CF7101D1F}" type="slidenum">
              <a:rPr lang="cs-CZ" smtClean="0"/>
              <a:pPr/>
              <a:t>40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90C3B-8907-4B7C-A7DA-44040272D87E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C98477C-AD3C-43D7-8C38-ACF7DFB879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90C3B-8907-4B7C-A7DA-44040272D87E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C98477C-AD3C-43D7-8C38-ACF7DFB879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90C3B-8907-4B7C-A7DA-44040272D87E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8477C-AD3C-43D7-8C38-ACF7DFB8794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90C3B-8907-4B7C-A7DA-44040272D87E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8477C-AD3C-43D7-8C38-ACF7DFB879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90C3B-8907-4B7C-A7DA-44040272D87E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C98477C-AD3C-43D7-8C38-ACF7DFB8794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90C3B-8907-4B7C-A7DA-44040272D87E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8477C-AD3C-43D7-8C38-ACF7DFB879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90C3B-8907-4B7C-A7DA-44040272D87E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8477C-AD3C-43D7-8C38-ACF7DFB879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90C3B-8907-4B7C-A7DA-44040272D87E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8477C-AD3C-43D7-8C38-ACF7DFB879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90C3B-8907-4B7C-A7DA-44040272D87E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8477C-AD3C-43D7-8C38-ACF7DFB8794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90C3B-8907-4B7C-A7DA-44040272D87E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8477C-AD3C-43D7-8C38-ACF7DFB879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90C3B-8907-4B7C-A7DA-44040272D87E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8477C-AD3C-43D7-8C38-ACF7DFB879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7E90C3B-8907-4B7C-A7DA-44040272D87E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C98477C-AD3C-43D7-8C38-ACF7DFB8794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irmy.cz/Banky-a-financni-sluzby/Leasingove-spolecnosti/Operativni-leasing" TargetMode="External"/><Relationship Id="rId2" Type="http://schemas.openxmlformats.org/officeDocument/2006/relationships/hyperlink" Target="http://www.csobautolease.cz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finance.cz/uvery-a-pujcky/leasing/operativni-leasing/pojem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azebnik-kb.cz/file/cms/cs/urokove-sazby/kb-urokove-sazby-czk.pdf?20130311071023" TargetMode="Externa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sobautolease.cz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azebnik-kb.cz/file/cms/cs/urokove-sazby/kb-urokove-sazby-czk.pdf?20130311071023" TargetMode="External"/><Relationship Id="rId5" Type="http://schemas.openxmlformats.org/officeDocument/2006/relationships/hyperlink" Target="http://www.finance.cz/" TargetMode="External"/><Relationship Id="rId4" Type="http://schemas.openxmlformats.org/officeDocument/2006/relationships/hyperlink" Target="http://www.firmy.cz/" TargetMode="Externa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9499953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RNDr. M.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Knoblochová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VY_62_INOVACE_01A_15 Leasing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Finanční matematika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20.3.2013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Pojmy žáci aktivně pracují ve skupinách. </a:t>
            </a:r>
          </a:p>
          <a:p>
            <a:pPr>
              <a:buNone/>
            </a:pPr>
            <a:r>
              <a:rPr lang="cs-CZ" dirty="0" smtClean="0"/>
              <a:t>Pracují s internetem, vyhledávají pojmy a rozhodují </a:t>
            </a:r>
          </a:p>
          <a:p>
            <a:pPr>
              <a:buNone/>
            </a:pPr>
            <a:r>
              <a:rPr lang="cs-CZ" dirty="0" smtClean="0"/>
              <a:t>o výhodnosti leasingu</a:t>
            </a:r>
          </a:p>
          <a:p>
            <a:pPr>
              <a:buNone/>
            </a:pPr>
            <a:r>
              <a:rPr lang="cs-CZ" dirty="0" smtClean="0"/>
              <a:t>Odhadují nutné výšky splátek , srovnávají </a:t>
            </a:r>
          </a:p>
          <a:p>
            <a:pPr>
              <a:buNone/>
            </a:pPr>
            <a:r>
              <a:rPr lang="cs-CZ" dirty="0" smtClean="0"/>
              <a:t>výhodnost pronájmu se spotřebitelským</a:t>
            </a:r>
          </a:p>
          <a:p>
            <a:pPr>
              <a:buNone/>
            </a:pPr>
            <a:r>
              <a:rPr lang="cs-CZ" dirty="0" smtClean="0"/>
              <a:t>úvěrem. Odvozují vztahy a doplňují na tabuli </a:t>
            </a:r>
          </a:p>
          <a:p>
            <a:pPr>
              <a:buNone/>
            </a:pPr>
            <a:r>
              <a:rPr lang="cs-CZ" dirty="0" smtClean="0"/>
              <a:t>elektronickým perem nebo fixou. </a:t>
            </a:r>
          </a:p>
          <a:p>
            <a:pPr>
              <a:buNone/>
            </a:pPr>
            <a:r>
              <a:rPr lang="cs-CZ" dirty="0" smtClean="0"/>
              <a:t>Materiál je používán v semináři z finanční </a:t>
            </a:r>
          </a:p>
          <a:p>
            <a:pPr>
              <a:buNone/>
            </a:pPr>
            <a:r>
              <a:rPr lang="cs-CZ" dirty="0" smtClean="0"/>
              <a:t>matematiky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Finanční matematika 15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Leasing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forma pronájmu ( automobil, stroj, budova)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operativní</a:t>
            </a:r>
            <a:r>
              <a:rPr lang="cs-CZ" dirty="0" smtClean="0"/>
              <a:t> - pronajatý předmět se vrací leasingové společnosti, auto-min.12 měsíců, max. 60 měsíců (nejčastěji 36 měsíců), výše splátky záleží na počtu najetých km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finanční</a:t>
            </a:r>
            <a:r>
              <a:rPr lang="cs-CZ" dirty="0" smtClean="0"/>
              <a:t> – převod práv na nájemce</a:t>
            </a:r>
          </a:p>
          <a:p>
            <a:r>
              <a:rPr lang="cs-CZ" dirty="0" smtClean="0"/>
              <a:t>zůstatková hodnota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Auta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Operativní leasing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operativní leasing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Operativní leasing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Operativní leasing- pronájem auta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68680"/>
                <a:gridCol w="868680"/>
                <a:gridCol w="868680"/>
                <a:gridCol w="868680"/>
                <a:gridCol w="868680"/>
                <a:gridCol w="868680"/>
                <a:gridCol w="868680"/>
                <a:gridCol w="998944"/>
                <a:gridCol w="836093"/>
                <a:gridCol w="771003"/>
              </a:tblGrid>
              <a:tr h="370840"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Varianta A</a:t>
                      </a:r>
                    </a:p>
                    <a:p>
                      <a:r>
                        <a:rPr lang="cs-CZ" dirty="0" smtClean="0"/>
                        <a:t>denně Kč</a:t>
                      </a:r>
                      <a:endParaRPr lang="cs-CZ" dirty="0"/>
                    </a:p>
                  </a:txBody>
                  <a:tcPr marL="96520" marR="96520"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Varianta B</a:t>
                      </a:r>
                    </a:p>
                    <a:p>
                      <a:r>
                        <a:rPr lang="cs-CZ" dirty="0" smtClean="0"/>
                        <a:t>denně Kč</a:t>
                      </a:r>
                      <a:endParaRPr lang="cs-CZ" dirty="0"/>
                    </a:p>
                  </a:txBody>
                  <a:tcPr marL="96520" marR="96520"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r>
                        <a:rPr lang="cs-CZ" dirty="0" smtClean="0"/>
                        <a:t>Varianta C</a:t>
                      </a:r>
                    </a:p>
                    <a:p>
                      <a:r>
                        <a:rPr lang="cs-CZ" dirty="0" smtClean="0"/>
                        <a:t>denně Kč</a:t>
                      </a:r>
                      <a:endParaRPr lang="cs-CZ" dirty="0"/>
                    </a:p>
                  </a:txBody>
                  <a:tcPr marL="96520" marR="96520"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1- 7</a:t>
                      </a:r>
                    </a:p>
                    <a:p>
                      <a:r>
                        <a:rPr lang="cs-CZ" dirty="0" smtClean="0"/>
                        <a:t>dnů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 dnů a více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 za km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1-3</a:t>
                      </a:r>
                    </a:p>
                    <a:p>
                      <a:r>
                        <a:rPr lang="cs-CZ" dirty="0" smtClean="0"/>
                        <a:t>dny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4-7</a:t>
                      </a:r>
                    </a:p>
                    <a:p>
                      <a:r>
                        <a:rPr lang="cs-CZ" dirty="0" smtClean="0"/>
                        <a:t>dnů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8dnů</a:t>
                      </a:r>
                    </a:p>
                    <a:p>
                      <a:r>
                        <a:rPr lang="cs-CZ" dirty="0" smtClean="0"/>
                        <a:t>a více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28-60</a:t>
                      </a:r>
                    </a:p>
                    <a:p>
                      <a:r>
                        <a:rPr lang="cs-CZ" dirty="0" smtClean="0"/>
                        <a:t>dnů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61-180</a:t>
                      </a:r>
                    </a:p>
                    <a:p>
                      <a:r>
                        <a:rPr lang="cs-CZ" dirty="0" smtClean="0"/>
                        <a:t>dnů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181 </a:t>
                      </a:r>
                    </a:p>
                    <a:p>
                      <a:r>
                        <a:rPr lang="cs-CZ" dirty="0" smtClean="0"/>
                        <a:t>a více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 za km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1100,-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990,-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15,50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2550,-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1850,-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1500,-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1000,-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850,-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765,-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12,50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denní nájem+ujeté km</a:t>
                      </a:r>
                      <a:endParaRPr lang="cs-CZ" dirty="0"/>
                    </a:p>
                  </a:txBody>
                  <a:tcPr marL="96520" marR="96520"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denní nájem s neomezenými km</a:t>
                      </a:r>
                      <a:endParaRPr lang="cs-CZ" dirty="0"/>
                    </a:p>
                  </a:txBody>
                  <a:tcPr marL="96520" marR="96520"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r>
                        <a:rPr lang="cs-CZ" dirty="0" smtClean="0"/>
                        <a:t>denní nájem s limitem 100 km ujetých průměrně denně</a:t>
                      </a:r>
                      <a:endParaRPr lang="cs-CZ" dirty="0"/>
                    </a:p>
                  </a:txBody>
                  <a:tcPr marL="96520" marR="96520"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39552" y="4149080"/>
            <a:ext cx="8064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Chceme si půjčit auto na prázdniny, vyberte  nejvýhodnější variantu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Denní náklady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69208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Denní náklady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Denní náklady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 … 990 + 15,50.x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Denní náklady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 … 990 + 15,50.x</a:t>
            </a:r>
          </a:p>
          <a:p>
            <a:r>
              <a:rPr lang="cs-CZ" dirty="0" smtClean="0"/>
              <a:t>B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Denní náklady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 … 990 + 15,50.x</a:t>
            </a:r>
          </a:p>
          <a:p>
            <a:r>
              <a:rPr lang="cs-CZ" dirty="0" smtClean="0"/>
              <a:t>B … 1 500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Denní náklady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 … 990 + 15,50.x</a:t>
            </a:r>
          </a:p>
          <a:p>
            <a:r>
              <a:rPr lang="cs-CZ" dirty="0" smtClean="0"/>
              <a:t>B … 1 500</a:t>
            </a:r>
          </a:p>
          <a:p>
            <a:r>
              <a:rPr lang="cs-CZ" dirty="0" smtClean="0"/>
              <a:t>C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Denní náklady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 … 990 + 15,50.x</a:t>
            </a:r>
          </a:p>
          <a:p>
            <a:r>
              <a:rPr lang="cs-CZ" dirty="0" smtClean="0"/>
              <a:t>B … 1 500</a:t>
            </a:r>
          </a:p>
          <a:p>
            <a:r>
              <a:rPr lang="cs-CZ" dirty="0" smtClean="0"/>
              <a:t>C … 1 000 + ( x - 1 ).12,50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Graf nákladů</a:t>
            </a:r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</p:nvPr>
        </p:nvGraphicFramePr>
        <p:xfrm>
          <a:off x="0" y="1484784"/>
          <a:ext cx="10008096" cy="537321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Porovnání nákladů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 = B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Porovnání nákladů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 = B</a:t>
            </a:r>
          </a:p>
          <a:p>
            <a:r>
              <a:rPr lang="cs-CZ" dirty="0" smtClean="0"/>
              <a:t>990 + 15,50.x = 1 500</a:t>
            </a:r>
          </a:p>
          <a:p>
            <a:pPr>
              <a:buNone/>
            </a:pPr>
            <a:r>
              <a:rPr lang="cs-CZ" dirty="0" smtClean="0"/>
              <a:t>                       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Porovnání nákladů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 = B</a:t>
            </a:r>
          </a:p>
          <a:p>
            <a:r>
              <a:rPr lang="cs-CZ" dirty="0" smtClean="0"/>
              <a:t>990 + 15,50.x = 1 500</a:t>
            </a:r>
          </a:p>
          <a:p>
            <a:pPr>
              <a:buNone/>
            </a:pPr>
            <a:r>
              <a:rPr lang="cs-CZ" dirty="0" smtClean="0"/>
              <a:t>                          x = 32,90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Porovnání nákladů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 = C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Porovnání nákladů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 = C</a:t>
            </a:r>
          </a:p>
          <a:p>
            <a:r>
              <a:rPr lang="cs-CZ" dirty="0" smtClean="0"/>
              <a:t>1 500 = 1 000 + ( x -1 ).x</a:t>
            </a:r>
          </a:p>
          <a:p>
            <a:pPr>
              <a:buNone/>
            </a:pPr>
            <a:r>
              <a:rPr lang="cs-CZ" dirty="0" smtClean="0"/>
              <a:t>            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Porovnání nákladů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 = C</a:t>
            </a:r>
          </a:p>
          <a:p>
            <a:r>
              <a:rPr lang="cs-CZ" dirty="0" smtClean="0"/>
              <a:t>1 500 = 1 000 + ( x -1 ).x</a:t>
            </a:r>
          </a:p>
          <a:p>
            <a:pPr>
              <a:buNone/>
            </a:pPr>
            <a:r>
              <a:rPr lang="cs-CZ" dirty="0" smtClean="0"/>
              <a:t>               x = 140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Porovnání nákladů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0 - 32,9km	  A</a:t>
            </a:r>
          </a:p>
          <a:p>
            <a:r>
              <a:rPr lang="cs-CZ" dirty="0" smtClean="0"/>
              <a:t>32,9 – 140km C</a:t>
            </a:r>
          </a:p>
          <a:p>
            <a:r>
              <a:rPr lang="cs-CZ" dirty="0" smtClean="0"/>
              <a:t>140 - …..	  B				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Finanční leasing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Finanční leasing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Pořizovací cena auta je 459 900Kč.Při volbě </a:t>
            </a:r>
          </a:p>
          <a:p>
            <a:pPr>
              <a:buNone/>
            </a:pPr>
            <a:r>
              <a:rPr lang="cs-CZ" dirty="0" smtClean="0"/>
              <a:t>akontace 25% a době splácení 36 měsíců je </a:t>
            </a:r>
          </a:p>
          <a:p>
            <a:pPr>
              <a:buNone/>
            </a:pPr>
            <a:r>
              <a:rPr lang="cs-CZ" dirty="0" smtClean="0"/>
              <a:t>měsíční anuita 11 820Kč. Při jak velké úrokové </a:t>
            </a:r>
          </a:p>
          <a:p>
            <a:pPr>
              <a:buNone/>
            </a:pPr>
            <a:r>
              <a:rPr lang="cs-CZ" dirty="0" smtClean="0"/>
              <a:t>míře je leasing poskytován.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 = 459 900 . 0,25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 = 459 900 . 0,25 = 114 975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 = 459 900 . 0,25 = 114 975</a:t>
            </a:r>
          </a:p>
          <a:p>
            <a:r>
              <a:rPr lang="cs-CZ" dirty="0" smtClean="0"/>
              <a:t>C = A + 36.11 820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 = 459 900 . 0,25 = 114 975</a:t>
            </a:r>
          </a:p>
          <a:p>
            <a:r>
              <a:rPr lang="cs-CZ" dirty="0" smtClean="0"/>
              <a:t>C = A + 36.11 820 = 540 495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 = 459 900 . 0,25 = 114 975</a:t>
            </a:r>
          </a:p>
          <a:p>
            <a:r>
              <a:rPr lang="cs-CZ" dirty="0" smtClean="0"/>
              <a:t>C = A + 36.11 820 = 540 495</a:t>
            </a:r>
          </a:p>
          <a:p>
            <a:r>
              <a:rPr lang="cs-CZ" dirty="0" smtClean="0"/>
              <a:t>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 = 459 900 . 0,25 = 114 975</a:t>
            </a:r>
          </a:p>
          <a:p>
            <a:r>
              <a:rPr lang="cs-CZ" dirty="0" smtClean="0"/>
              <a:t>C = A + 36.11 820 = 540 495</a:t>
            </a:r>
          </a:p>
          <a:p>
            <a:r>
              <a:rPr lang="cs-CZ" dirty="0" smtClean="0"/>
              <a:t>i = 0,175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 = 459 900 . 0,25 = 114 975</a:t>
            </a:r>
          </a:p>
          <a:p>
            <a:r>
              <a:rPr lang="cs-CZ" dirty="0" smtClean="0"/>
              <a:t>C = A + 36.11 820 = 540 495</a:t>
            </a:r>
          </a:p>
          <a:p>
            <a:r>
              <a:rPr lang="cs-CZ" dirty="0" smtClean="0"/>
              <a:t>i = 0,175</a:t>
            </a:r>
          </a:p>
          <a:p>
            <a:r>
              <a:rPr lang="cs-CZ" dirty="0" smtClean="0"/>
              <a:t> 17,5%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půjček a úvěrů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půjček a úvěrů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účelové</a:t>
            </a:r>
          </a:p>
          <a:p>
            <a:r>
              <a:rPr lang="cs-CZ" dirty="0" smtClean="0"/>
              <a:t>hypoteční</a:t>
            </a:r>
          </a:p>
          <a:p>
            <a:r>
              <a:rPr lang="cs-CZ" dirty="0" smtClean="0"/>
              <a:t>neúčelové – kontokorentní</a:t>
            </a:r>
          </a:p>
          <a:p>
            <a:pPr>
              <a:buNone/>
            </a:pPr>
            <a:r>
              <a:rPr lang="cs-CZ" dirty="0" smtClean="0"/>
              <a:t>                       -  osobní</a:t>
            </a:r>
          </a:p>
          <a:p>
            <a:pPr>
              <a:buNone/>
            </a:pPr>
            <a:r>
              <a:rPr lang="cs-CZ" dirty="0" smtClean="0"/>
              <a:t>                       -  kreditní karty</a:t>
            </a:r>
          </a:p>
          <a:p>
            <a:r>
              <a:rPr lang="cs-CZ" dirty="0" smtClean="0"/>
              <a:t>americká hypotéka</a:t>
            </a:r>
          </a:p>
          <a:p>
            <a:r>
              <a:rPr lang="cs-CZ" dirty="0" smtClean="0"/>
              <a:t>leasing – účelový</a:t>
            </a:r>
          </a:p>
          <a:p>
            <a:pPr>
              <a:buNone/>
            </a:pPr>
            <a:r>
              <a:rPr lang="cs-CZ" dirty="0" smtClean="0"/>
              <a:t>	              - finanční </a:t>
            </a:r>
          </a:p>
          <a:p>
            <a:r>
              <a:rPr lang="cs-CZ" dirty="0" smtClean="0"/>
              <a:t>splátkový prodej	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Roztřiďte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16356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účelové</a:t>
            </a:r>
          </a:p>
          <a:p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/>
              <a:t>neúčelové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hypoteční</a:t>
            </a:r>
          </a:p>
          <a:p>
            <a:r>
              <a:rPr lang="cs-CZ" dirty="0"/>
              <a:t>splátkový prodej</a:t>
            </a:r>
          </a:p>
          <a:p>
            <a:r>
              <a:rPr lang="cs-CZ" dirty="0"/>
              <a:t>leasing – účelový</a:t>
            </a:r>
          </a:p>
          <a:p>
            <a:pPr>
              <a:buNone/>
            </a:pPr>
            <a:r>
              <a:rPr lang="cs-CZ" dirty="0"/>
              <a:t>	              - finanční </a:t>
            </a:r>
          </a:p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americká </a:t>
            </a:r>
            <a:r>
              <a:rPr lang="cs-CZ" dirty="0"/>
              <a:t>hypotéka</a:t>
            </a:r>
          </a:p>
          <a:p>
            <a:r>
              <a:rPr lang="cs-CZ" dirty="0" smtClean="0"/>
              <a:t>                  -  kontokorentní</a:t>
            </a:r>
            <a:endParaRPr lang="cs-CZ" dirty="0"/>
          </a:p>
          <a:p>
            <a:pPr>
              <a:buNone/>
            </a:pPr>
            <a:r>
              <a:rPr lang="cs-CZ" dirty="0"/>
              <a:t>                       -  osobní</a:t>
            </a:r>
          </a:p>
          <a:p>
            <a:pPr>
              <a:buNone/>
            </a:pPr>
            <a:r>
              <a:rPr lang="cs-CZ" dirty="0"/>
              <a:t>                       -  kreditní karty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169555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Úrokové sazby KB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Sazebník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116533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Skupinový 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uveďte způsoby zajištění úvěrů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Zajištění úvěrů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ručení jiné osoby</a:t>
            </a:r>
          </a:p>
          <a:p>
            <a:r>
              <a:rPr lang="cs-CZ" dirty="0" smtClean="0"/>
              <a:t>směnka</a:t>
            </a:r>
          </a:p>
          <a:p>
            <a:r>
              <a:rPr lang="cs-CZ" dirty="0" smtClean="0"/>
              <a:t>termínovaný vklad</a:t>
            </a:r>
          </a:p>
          <a:p>
            <a:r>
              <a:rPr lang="cs-CZ" dirty="0" smtClean="0"/>
              <a:t>majetek – movitý</a:t>
            </a:r>
          </a:p>
          <a:p>
            <a:pPr>
              <a:buNone/>
            </a:pPr>
            <a:r>
              <a:rPr lang="cs-CZ" dirty="0" smtClean="0"/>
              <a:t>                    - nemovitý</a:t>
            </a:r>
          </a:p>
          <a:p>
            <a:r>
              <a:rPr lang="cs-CZ" dirty="0" smtClean="0"/>
              <a:t>pojištění</a:t>
            </a:r>
          </a:p>
          <a:p>
            <a:r>
              <a:rPr lang="cs-CZ" dirty="0" smtClean="0"/>
              <a:t>cenné papíry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ODVÁRKO, Oldřich. </a:t>
            </a:r>
            <a:r>
              <a:rPr lang="cs-CZ" i="1" dirty="0" smtClean="0"/>
              <a:t>Úlohy z finanční matematiky pro střední školy</a:t>
            </a:r>
            <a:r>
              <a:rPr lang="cs-CZ" dirty="0" smtClean="0"/>
              <a:t>. Praha: Prometheus, 2005, ISBN 80-7196-303-8</a:t>
            </a:r>
            <a:r>
              <a:rPr lang="cs-CZ" dirty="0"/>
              <a:t>. </a:t>
            </a:r>
            <a:r>
              <a:rPr lang="cs-CZ"/>
              <a:t>– se svolením autora</a:t>
            </a:r>
            <a:endParaRPr lang="cs-CZ" dirty="0" smtClean="0"/>
          </a:p>
          <a:p>
            <a:r>
              <a:rPr lang="cs-CZ" dirty="0" smtClean="0"/>
              <a:t>RADOVÁ, Jarmila; DVOŘÁK, Petr; MÁLEK, Jiří. </a:t>
            </a:r>
            <a:r>
              <a:rPr lang="cs-CZ" i="1" dirty="0" smtClean="0"/>
              <a:t>Finanční matematika pro každého 7. aktualizované vydání</a:t>
            </a:r>
            <a:r>
              <a:rPr lang="cs-CZ" dirty="0" smtClean="0"/>
              <a:t>. Praha: </a:t>
            </a:r>
            <a:r>
              <a:rPr lang="cs-CZ" dirty="0" err="1" smtClean="0"/>
              <a:t>Grada</a:t>
            </a:r>
            <a:r>
              <a:rPr lang="cs-CZ" dirty="0" smtClean="0"/>
              <a:t>, 2009, ISBN 978-80-247-3291-6.</a:t>
            </a:r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csobautolease.cz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http://www.firmy.</a:t>
            </a:r>
            <a:r>
              <a:rPr lang="cs-CZ" dirty="0" err="1" smtClean="0">
                <a:hlinkClick r:id="rId4"/>
              </a:rPr>
              <a:t>cz</a:t>
            </a:r>
            <a:r>
              <a:rPr lang="cs-CZ" dirty="0" smtClean="0">
                <a:hlinkClick r:id="rId4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http://www.finance.cz/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www.sazebnik-kb.cz/file/cms/cs/urokove-sazby/kb-urokove-sazby-czk.pdf?20130311071023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Archiv autora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Materiál je určený pro interaktivní výuku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400</TotalTime>
  <Words>678</Words>
  <Application>Microsoft Office PowerPoint</Application>
  <PresentationFormat>Předvádění na obrazovce (4:3)</PresentationFormat>
  <Paragraphs>187</Paragraphs>
  <Slides>41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41</vt:i4>
      </vt:variant>
    </vt:vector>
  </HeadingPairs>
  <TitlesOfParts>
    <vt:vector size="42" baseType="lpstr">
      <vt:lpstr>Cesta</vt:lpstr>
      <vt:lpstr>Prezentace aplikace PowerPoint</vt:lpstr>
      <vt:lpstr>Anotace</vt:lpstr>
      <vt:lpstr>Finanční matematika 15</vt:lpstr>
      <vt:lpstr>Leasing</vt:lpstr>
      <vt:lpstr>Prezentace aplikace PowerPoint</vt:lpstr>
      <vt:lpstr>operativní leasing</vt:lpstr>
      <vt:lpstr>Operativní leasing- pronájem auta</vt:lpstr>
      <vt:lpstr>Denní náklady</vt:lpstr>
      <vt:lpstr>Denní náklady</vt:lpstr>
      <vt:lpstr>Denní náklady</vt:lpstr>
      <vt:lpstr>Denní náklady</vt:lpstr>
      <vt:lpstr>Denní náklady</vt:lpstr>
      <vt:lpstr>Denní náklady</vt:lpstr>
      <vt:lpstr>Denní náklady</vt:lpstr>
      <vt:lpstr>Graf nákladů</vt:lpstr>
      <vt:lpstr>Porovnání nákladů</vt:lpstr>
      <vt:lpstr>Porovnání nákladů</vt:lpstr>
      <vt:lpstr>Porovnání nákladů</vt:lpstr>
      <vt:lpstr>Porovnání nákladů</vt:lpstr>
      <vt:lpstr>Porovnání nákladů</vt:lpstr>
      <vt:lpstr>Porovnání nákladů</vt:lpstr>
      <vt:lpstr>Porovnání nákladů</vt:lpstr>
      <vt:lpstr>Finanční leasing</vt:lpstr>
      <vt:lpstr>Finanční leasing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Přehled půjček a úvěrů</vt:lpstr>
      <vt:lpstr>Přehled půjček a úvěrů</vt:lpstr>
      <vt:lpstr>Roztřiďte</vt:lpstr>
      <vt:lpstr>Prezentace aplikace PowerPoint</vt:lpstr>
      <vt:lpstr>Úrokové sazby KB</vt:lpstr>
      <vt:lpstr>Skupinový úkol</vt:lpstr>
      <vt:lpstr>Zajištění úvěrů</vt:lpstr>
      <vt:lpstr>Literatura</vt:lpstr>
      <vt:lpstr>Prezentace aplikace PowerPoint</vt:lpstr>
    </vt:vector>
  </TitlesOfParts>
  <Company>dtto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matematika 15</dc:title>
  <dc:creator>Mirka</dc:creator>
  <cp:lastModifiedBy>Miroslava Knoblochová</cp:lastModifiedBy>
  <cp:revision>40</cp:revision>
  <dcterms:created xsi:type="dcterms:W3CDTF">2013-01-13T17:15:15Z</dcterms:created>
  <dcterms:modified xsi:type="dcterms:W3CDTF">2013-05-02T06:09:24Z</dcterms:modified>
</cp:coreProperties>
</file>