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9"/>
  </p:notesMasterIdLst>
  <p:sldIdLst>
    <p:sldId id="299" r:id="rId2"/>
    <p:sldId id="300" r:id="rId3"/>
    <p:sldId id="256" r:id="rId4"/>
    <p:sldId id="262" r:id="rId5"/>
    <p:sldId id="312" r:id="rId6"/>
    <p:sldId id="313" r:id="rId7"/>
    <p:sldId id="263" r:id="rId8"/>
    <p:sldId id="278" r:id="rId9"/>
    <p:sldId id="277" r:id="rId10"/>
    <p:sldId id="276" r:id="rId11"/>
    <p:sldId id="281" r:id="rId12"/>
    <p:sldId id="280" r:id="rId13"/>
    <p:sldId id="279" r:id="rId14"/>
    <p:sldId id="282" r:id="rId15"/>
    <p:sldId id="283" r:id="rId16"/>
    <p:sldId id="284" r:id="rId17"/>
    <p:sldId id="287" r:id="rId18"/>
    <p:sldId id="295" r:id="rId19"/>
    <p:sldId id="257" r:id="rId20"/>
    <p:sldId id="314" r:id="rId21"/>
    <p:sldId id="264" r:id="rId22"/>
    <p:sldId id="309" r:id="rId23"/>
    <p:sldId id="315" r:id="rId24"/>
    <p:sldId id="310" r:id="rId25"/>
    <p:sldId id="258" r:id="rId26"/>
    <p:sldId id="316" r:id="rId27"/>
    <p:sldId id="317" r:id="rId28"/>
    <p:sldId id="267" r:id="rId29"/>
    <p:sldId id="323" r:id="rId30"/>
    <p:sldId id="318" r:id="rId31"/>
    <p:sldId id="328" r:id="rId32"/>
    <p:sldId id="296" r:id="rId33"/>
    <p:sldId id="260" r:id="rId34"/>
    <p:sldId id="266" r:id="rId35"/>
    <p:sldId id="275" r:id="rId36"/>
    <p:sldId id="324" r:id="rId37"/>
    <p:sldId id="325" r:id="rId38"/>
    <p:sldId id="326" r:id="rId39"/>
    <p:sldId id="297" r:id="rId40"/>
    <p:sldId id="261" r:id="rId41"/>
    <p:sldId id="268" r:id="rId42"/>
    <p:sldId id="269" r:id="rId43"/>
    <p:sldId id="294" r:id="rId44"/>
    <p:sldId id="293" r:id="rId45"/>
    <p:sldId id="292" r:id="rId46"/>
    <p:sldId id="291" r:id="rId47"/>
    <p:sldId id="290" r:id="rId48"/>
    <p:sldId id="289" r:id="rId49"/>
    <p:sldId id="298" r:id="rId50"/>
    <p:sldId id="304" r:id="rId51"/>
    <p:sldId id="305" r:id="rId52"/>
    <p:sldId id="270" r:id="rId53"/>
    <p:sldId id="307" r:id="rId54"/>
    <p:sldId id="308" r:id="rId55"/>
    <p:sldId id="273" r:id="rId56"/>
    <p:sldId id="301" r:id="rId57"/>
    <p:sldId id="302" r:id="rId5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210A62-4A26-4B26-9FF2-F2AD2E6B558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CA3734-4ECF-4636-B5F5-C846D75E86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130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56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8E5234-9A74-4A11-878E-DE53C6C196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D56468-77DB-4CD2-8E79-C0AF2BF8D8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5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6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6.bin"/><Relationship Id="rId4" Type="http://schemas.openxmlformats.org/officeDocument/2006/relationships/image" Target="../media/image6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8.bin"/><Relationship Id="rId4" Type="http://schemas.openxmlformats.org/officeDocument/2006/relationships/image" Target="../media/image6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8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8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9.w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10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10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4" Type="http://schemas.openxmlformats.org/officeDocument/2006/relationships/image" Target="../media/image11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12.wmf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4" Type="http://schemas.openxmlformats.org/officeDocument/2006/relationships/image" Target="../media/image13.wmf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9995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VY_62_INOVACE_01A_16 Spoření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Pracují s internetem, vyhledávají pojmy a </a:t>
            </a:r>
          </a:p>
          <a:p>
            <a:pPr>
              <a:buNone/>
            </a:pPr>
            <a:r>
              <a:rPr lang="cs-CZ" dirty="0" smtClean="0"/>
              <a:t>rozhodují o možnostech spoření. Formulují zadání</a:t>
            </a:r>
          </a:p>
          <a:p>
            <a:pPr>
              <a:buNone/>
            </a:pPr>
            <a:r>
              <a:rPr lang="cs-CZ" dirty="0" smtClean="0"/>
              <a:t>úloh, které potom řeší. Z úloh odvozují obecné </a:t>
            </a:r>
          </a:p>
          <a:p>
            <a:pPr>
              <a:buNone/>
            </a:pPr>
            <a:r>
              <a:rPr lang="cs-CZ" dirty="0" smtClean="0"/>
              <a:t>vztahy a doplňují výsledky na tabuli elektronickým</a:t>
            </a:r>
          </a:p>
          <a:p>
            <a:pPr>
              <a:buNone/>
            </a:pPr>
            <a:r>
              <a:rPr lang="cs-CZ" dirty="0" smtClean="0"/>
              <a:t>perem nebo fixou. 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Klient si založil vkladní knížku 15.3. a uložil na</a:t>
            </a:r>
          </a:p>
          <a:p>
            <a:pPr>
              <a:buNone/>
            </a:pPr>
            <a:r>
              <a:rPr lang="cs-CZ" dirty="0" smtClean="0"/>
              <a:t>ni 5 500Kč. Dne 2.6. vložil 10 300Kč a 14.9. </a:t>
            </a:r>
          </a:p>
          <a:p>
            <a:pPr>
              <a:buNone/>
            </a:pPr>
            <a:r>
              <a:rPr lang="cs-CZ" dirty="0" smtClean="0"/>
              <a:t>9 250Kč. Banka úročí jednou ročně na konci </a:t>
            </a:r>
          </a:p>
          <a:p>
            <a:pPr>
              <a:buNone/>
            </a:pPr>
            <a:r>
              <a:rPr lang="cs-CZ" dirty="0" smtClean="0"/>
              <a:t>kalendářního roku s úrokovou mírou 1,4%. </a:t>
            </a:r>
          </a:p>
          <a:p>
            <a:pPr>
              <a:buNone/>
            </a:pPr>
            <a:r>
              <a:rPr lang="cs-CZ" dirty="0" smtClean="0"/>
              <a:t>Kolik bude na knížce na konci roku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Jednoduché úročení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64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Jednoduché úročení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5604185"/>
              </p:ext>
            </p:extLst>
          </p:nvPr>
        </p:nvGraphicFramePr>
        <p:xfrm>
          <a:off x="395536" y="220486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45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20486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27584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₀₁ = 5 500</a:t>
            </a:r>
          </a:p>
          <a:p>
            <a:r>
              <a:rPr lang="cs-CZ" dirty="0" smtClean="0">
                <a:latin typeface="Calibri"/>
              </a:rPr>
              <a:t>K₀₂ = 10 300</a:t>
            </a:r>
          </a:p>
          <a:p>
            <a:r>
              <a:rPr lang="cs-CZ" dirty="0" smtClean="0">
                <a:latin typeface="Calibri"/>
              </a:rPr>
              <a:t>K₀₃ = 9 250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508518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4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508518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43711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0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43711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</a:t>
            </a:r>
            <a:endParaRPr lang="cs-CZ" dirty="0" smtClean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7544" y="436510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6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36510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436510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6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36510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2.6.-31.12.     	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43711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2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43711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2.6.-31.12.     	t = 28+30.6=208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36510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8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36510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2.6.-31.12.     	t = 28+30.6=208                         </a:t>
            </a:r>
            <a:r>
              <a:rPr lang="cs-CZ" sz="2400" dirty="0"/>
              <a:t>K</a:t>
            </a:r>
            <a:r>
              <a:rPr lang="cs-CZ" sz="2400" dirty="0">
                <a:latin typeface="Calibri"/>
              </a:rPr>
              <a:t>₂ </a:t>
            </a:r>
            <a:r>
              <a:rPr lang="cs-CZ" sz="2400" dirty="0"/>
              <a:t>= 10 </a:t>
            </a:r>
            <a:r>
              <a:rPr lang="cs-CZ" sz="2400" dirty="0" smtClean="0"/>
              <a:t>370,81</a:t>
            </a:r>
          </a:p>
          <a:p>
            <a:pPr>
              <a:buNone/>
            </a:pPr>
            <a:r>
              <a:rPr lang="cs-CZ" sz="2400" dirty="0" smtClean="0"/>
              <a:t>  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407707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40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07707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2.6.-31.12.     	t = 28+30.6=208                         K</a:t>
            </a:r>
            <a:r>
              <a:rPr lang="cs-CZ" sz="2400" dirty="0" smtClean="0">
                <a:latin typeface="Calibri"/>
              </a:rPr>
              <a:t>₂ </a:t>
            </a:r>
            <a:r>
              <a:rPr lang="cs-CZ" sz="2400" dirty="0" smtClean="0"/>
              <a:t>= 10 370,81</a:t>
            </a:r>
          </a:p>
          <a:p>
            <a:r>
              <a:rPr lang="cs-CZ" sz="2400" dirty="0" smtClean="0"/>
              <a:t>  14.9.-31.12.   	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07707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4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07707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3.6.-31.12.     	t = 28+30.6=208                         </a:t>
            </a:r>
            <a:r>
              <a:rPr lang="cs-CZ" sz="2400" dirty="0"/>
              <a:t>K</a:t>
            </a:r>
            <a:r>
              <a:rPr lang="cs-CZ" sz="2400" dirty="0">
                <a:latin typeface="Calibri"/>
              </a:rPr>
              <a:t>₂ </a:t>
            </a:r>
            <a:r>
              <a:rPr lang="cs-CZ" sz="2400" dirty="0"/>
              <a:t>= 10 </a:t>
            </a:r>
            <a:r>
              <a:rPr lang="cs-CZ" sz="2400" dirty="0" smtClean="0"/>
              <a:t>370,81</a:t>
            </a:r>
          </a:p>
          <a:p>
            <a:r>
              <a:rPr lang="cs-CZ" sz="2400" dirty="0" smtClean="0"/>
              <a:t>  14.9.-31.12.   	t = 16+30.3=106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407707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8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407707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 </a:t>
            </a:r>
            <a:r>
              <a:rPr lang="cs-CZ" sz="2400" dirty="0" smtClean="0"/>
              <a:t>= 5 551,81</a:t>
            </a:r>
          </a:p>
          <a:p>
            <a:r>
              <a:rPr lang="cs-CZ" sz="2400" dirty="0" smtClean="0"/>
              <a:t>    2.6.-31.12.     	t = 28+30.6=208                         K</a:t>
            </a:r>
            <a:r>
              <a:rPr lang="cs-CZ" sz="2400" dirty="0" smtClean="0">
                <a:latin typeface="Calibri"/>
              </a:rPr>
              <a:t>₂ </a:t>
            </a:r>
            <a:r>
              <a:rPr lang="cs-CZ" sz="2400" dirty="0" smtClean="0"/>
              <a:t>= 10 370,81</a:t>
            </a:r>
          </a:p>
          <a:p>
            <a:r>
              <a:rPr lang="cs-CZ" sz="2400" dirty="0" smtClean="0"/>
              <a:t>  14.9.-31.12.   	t = 16+30.3=106                         K</a:t>
            </a:r>
            <a:r>
              <a:rPr lang="cs-CZ" sz="2400" dirty="0" smtClean="0">
                <a:latin typeface="Calibri"/>
              </a:rPr>
              <a:t>₃ </a:t>
            </a:r>
            <a:r>
              <a:rPr lang="cs-CZ" sz="2400" dirty="0" smtClean="0"/>
              <a:t>= 9 282,41</a:t>
            </a:r>
          </a:p>
          <a:p>
            <a:endParaRPr lang="cs-CZ" dirty="0" smtClean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4077072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0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077072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30E/360</a:t>
            </a:r>
          </a:p>
          <a:p>
            <a:r>
              <a:rPr lang="cs-CZ" dirty="0" smtClean="0"/>
              <a:t>k=0,85</a:t>
            </a:r>
          </a:p>
          <a:p>
            <a:r>
              <a:rPr lang="cs-CZ" dirty="0" smtClean="0"/>
              <a:t>i = 0,014</a:t>
            </a:r>
          </a:p>
          <a:p>
            <a:r>
              <a:rPr lang="cs-CZ" dirty="0" smtClean="0"/>
              <a:t>K₀₁ = 5 500</a:t>
            </a:r>
          </a:p>
          <a:p>
            <a:r>
              <a:rPr lang="cs-CZ" dirty="0" smtClean="0"/>
              <a:t>K₀₂ = 10 300</a:t>
            </a:r>
          </a:p>
          <a:p>
            <a:r>
              <a:rPr lang="cs-CZ" dirty="0" smtClean="0"/>
              <a:t>K₀₃ = 9 250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 smtClean="0"/>
              <a:t>15.3.–31.12.     	t = 15+30.9=285                         K</a:t>
            </a:r>
            <a:r>
              <a:rPr lang="cs-CZ" sz="2400" dirty="0" smtClean="0">
                <a:latin typeface="Calibri"/>
              </a:rPr>
              <a:t>₁</a:t>
            </a:r>
            <a:r>
              <a:rPr lang="cs-CZ" sz="2400" dirty="0" smtClean="0"/>
              <a:t>  = 5 551,81</a:t>
            </a:r>
          </a:p>
          <a:p>
            <a:r>
              <a:rPr lang="cs-CZ" sz="2400" dirty="0" smtClean="0"/>
              <a:t>    2.6.-31.12.     	t = 28+30.6=208                         K</a:t>
            </a:r>
            <a:r>
              <a:rPr lang="cs-CZ" sz="2400" dirty="0" smtClean="0">
                <a:latin typeface="Calibri"/>
              </a:rPr>
              <a:t>₂ </a:t>
            </a:r>
            <a:r>
              <a:rPr lang="cs-CZ" sz="2400" dirty="0" smtClean="0"/>
              <a:t>= 10 370,81</a:t>
            </a:r>
          </a:p>
          <a:p>
            <a:r>
              <a:rPr lang="cs-CZ" sz="2400" dirty="0" smtClean="0"/>
              <a:t>  14.9.-31.12.   	                 t = 16+30.3=106                         K</a:t>
            </a:r>
            <a:r>
              <a:rPr lang="cs-CZ" sz="2400" dirty="0" smtClean="0">
                <a:latin typeface="Calibri"/>
              </a:rPr>
              <a:t>₃ </a:t>
            </a:r>
            <a:r>
              <a:rPr lang="cs-CZ" sz="2400" dirty="0" smtClean="0"/>
              <a:t>= 9 282,41</a:t>
            </a:r>
          </a:p>
          <a:p>
            <a:endParaRPr lang="cs-CZ" dirty="0" smtClean="0"/>
          </a:p>
          <a:p>
            <a:r>
              <a:rPr lang="cs-CZ" dirty="0" smtClean="0"/>
              <a:t>K = 25 205,03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39552" y="3501008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6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501008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Pravidelně na začátku každého měsíce vložíme </a:t>
            </a:r>
          </a:p>
          <a:p>
            <a:pPr>
              <a:buNone/>
            </a:pPr>
            <a:r>
              <a:rPr lang="cs-CZ" dirty="0" smtClean="0"/>
              <a:t>3 500Kč na spořící účet. Banka úročí jednou</a:t>
            </a:r>
          </a:p>
          <a:p>
            <a:pPr>
              <a:buNone/>
            </a:pPr>
            <a:r>
              <a:rPr lang="cs-CZ" dirty="0" smtClean="0"/>
              <a:t>ročně s úrokovou mírou 2,85%.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Jednoduché úročení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9722835"/>
              </p:ext>
            </p:extLst>
          </p:nvPr>
        </p:nvGraphicFramePr>
        <p:xfrm>
          <a:off x="395536" y="2204864"/>
          <a:ext cx="2693947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669" name="Equation" r:id="rId3" imgW="1346040" imgH="431640" progId="Equation.3">
                  <p:embed/>
                </p:oleObj>
              </mc:Choice>
              <mc:Fallback>
                <p:oleObj name="Equation" r:id="rId3" imgW="134604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204864"/>
                        <a:ext cx="2693947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863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k=0,85</a:t>
            </a:r>
          </a:p>
          <a:p>
            <a:pPr>
              <a:buNone/>
            </a:pPr>
            <a:r>
              <a:rPr lang="cs-CZ" dirty="0" smtClean="0"/>
              <a:t>m=12</a:t>
            </a:r>
          </a:p>
          <a:p>
            <a:pPr>
              <a:buNone/>
            </a:pPr>
            <a:r>
              <a:rPr lang="cs-CZ" dirty="0" smtClean="0"/>
              <a:t>i = 0,0285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3 500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k=0,85</a:t>
            </a:r>
          </a:p>
          <a:p>
            <a:pPr>
              <a:buNone/>
            </a:pPr>
            <a:r>
              <a:rPr lang="cs-CZ" dirty="0" smtClean="0"/>
              <a:t>m=12</a:t>
            </a:r>
          </a:p>
          <a:p>
            <a:pPr>
              <a:buNone/>
            </a:pPr>
            <a:r>
              <a:rPr lang="cs-CZ" dirty="0" smtClean="0"/>
              <a:t>i = 0,0285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3 500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9100" y="3861048"/>
          <a:ext cx="87249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603" name="Equation" r:id="rId3" imgW="5816520" imgH="431640" progId="Equation.3">
                  <p:embed/>
                </p:oleObj>
              </mc:Choice>
              <mc:Fallback>
                <p:oleObj name="Equation" r:id="rId3" imgW="58165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" y="3861048"/>
                        <a:ext cx="87249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k=0,85</a:t>
            </a:r>
          </a:p>
          <a:p>
            <a:pPr>
              <a:buNone/>
            </a:pPr>
            <a:r>
              <a:rPr lang="cs-CZ" dirty="0" smtClean="0"/>
              <a:t>m=12</a:t>
            </a:r>
          </a:p>
          <a:p>
            <a:pPr>
              <a:buNone/>
            </a:pPr>
            <a:r>
              <a:rPr lang="cs-CZ" dirty="0" smtClean="0"/>
              <a:t>i = 0,0285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3 500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9100" y="3861048"/>
          <a:ext cx="87249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696" name="Equation" r:id="rId3" imgW="5816520" imgH="431640" progId="Equation.3">
                  <p:embed/>
                </p:oleObj>
              </mc:Choice>
              <mc:Fallback>
                <p:oleObj name="Equation" r:id="rId3" imgW="5816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" y="3861048"/>
                        <a:ext cx="87249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7544" y="4581128"/>
          <a:ext cx="29845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697" name="Equation" r:id="rId5" imgW="1993680" imgH="431640" progId="Equation.3">
                  <p:embed/>
                </p:oleObj>
              </mc:Choice>
              <mc:Fallback>
                <p:oleObj name="Equation" r:id="rId5" imgW="199368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581128"/>
                        <a:ext cx="29845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957421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k=0,85</a:t>
            </a:r>
          </a:p>
          <a:p>
            <a:pPr>
              <a:buNone/>
            </a:pPr>
            <a:r>
              <a:rPr lang="cs-CZ" dirty="0" smtClean="0"/>
              <a:t>m=12</a:t>
            </a:r>
          </a:p>
          <a:p>
            <a:pPr>
              <a:buNone/>
            </a:pPr>
            <a:r>
              <a:rPr lang="cs-CZ" dirty="0" smtClean="0"/>
              <a:t>i = 0,0285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3 500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K= 42 551,12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47675" y="3644900"/>
          <a:ext cx="87249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0" name="Equation" r:id="rId3" imgW="5816520" imgH="431640" progId="Equation.3">
                  <p:embed/>
                </p:oleObj>
              </mc:Choice>
              <mc:Fallback>
                <p:oleObj name="Equation" r:id="rId3" imgW="58165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7675" y="3644900"/>
                        <a:ext cx="87249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7544" y="4365104"/>
          <a:ext cx="29845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31" name="Equation" r:id="rId5" imgW="1993680" imgH="431640" progId="Equation.3">
                  <p:embed/>
                </p:oleObj>
              </mc:Choice>
              <mc:Fallback>
                <p:oleObj name="Equation" r:id="rId5" imgW="199368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365104"/>
                        <a:ext cx="29845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Klient ukládal na začátku každého roku 4 500Kč</a:t>
            </a:r>
          </a:p>
          <a:p>
            <a:pPr>
              <a:buNone/>
            </a:pPr>
            <a:r>
              <a:rPr lang="cs-CZ" dirty="0" smtClean="0"/>
              <a:t>po dobu 5 let. Banka úročí vklad jednou ročně, </a:t>
            </a:r>
          </a:p>
          <a:p>
            <a:pPr>
              <a:buNone/>
            </a:pPr>
            <a:r>
              <a:rPr lang="cs-CZ" dirty="0" smtClean="0"/>
              <a:t>vždy na konci kalendářního roku s úrokovou</a:t>
            </a:r>
          </a:p>
          <a:p>
            <a:pPr>
              <a:buNone/>
            </a:pPr>
            <a:r>
              <a:rPr lang="cs-CZ" dirty="0" smtClean="0"/>
              <a:t>mírou 3,25%. Kolik bude na kontě klienta na </a:t>
            </a:r>
          </a:p>
          <a:p>
            <a:pPr>
              <a:buNone/>
            </a:pPr>
            <a:r>
              <a:rPr lang="cs-CZ" dirty="0" smtClean="0"/>
              <a:t>konci pátého roku.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úročení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2976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úročení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-252536" y="2204864"/>
                <a:ext cx="41764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𝐾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.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𝑖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52536" y="2204864"/>
                <a:ext cx="4176464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79565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dirty="0" smtClean="0"/>
              <a:t>n = 5</a:t>
            </a:r>
          </a:p>
          <a:p>
            <a:pPr>
              <a:buNone/>
            </a:pPr>
            <a:r>
              <a:rPr lang="cs-CZ" sz="3000" dirty="0" smtClean="0"/>
              <a:t>k = 0,85</a:t>
            </a:r>
          </a:p>
          <a:p>
            <a:pPr>
              <a:buNone/>
            </a:pPr>
            <a:r>
              <a:rPr lang="cs-CZ" sz="3000" dirty="0" smtClean="0"/>
              <a:t>i = 0,0325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639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dirty="0" smtClean="0"/>
              <a:t>n = 5</a:t>
            </a:r>
          </a:p>
          <a:p>
            <a:pPr>
              <a:buNone/>
            </a:pPr>
            <a:r>
              <a:rPr lang="cs-CZ" sz="3000" dirty="0" smtClean="0"/>
              <a:t>k = 0,85</a:t>
            </a:r>
          </a:p>
          <a:p>
            <a:pPr>
              <a:buNone/>
            </a:pPr>
            <a:r>
              <a:rPr lang="cs-CZ" sz="3000" dirty="0" smtClean="0"/>
              <a:t>i = 0,0325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4658903"/>
              </p:ext>
            </p:extLst>
          </p:nvPr>
        </p:nvGraphicFramePr>
        <p:xfrm>
          <a:off x="539552" y="5373216"/>
          <a:ext cx="8310314" cy="3956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6742" name="Equation" r:id="rId3" imgW="4940280" imgH="241200" progId="Equation.3">
                  <p:embed/>
                </p:oleObj>
              </mc:Choice>
              <mc:Fallback>
                <p:oleObj name="Equation" r:id="rId3" imgW="494028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5373216"/>
                        <a:ext cx="8310314" cy="39563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639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dirty="0" smtClean="0"/>
              <a:t>n = 5</a:t>
            </a:r>
          </a:p>
          <a:p>
            <a:pPr>
              <a:buNone/>
            </a:pPr>
            <a:r>
              <a:rPr lang="cs-CZ" sz="3000" dirty="0" smtClean="0"/>
              <a:t>k = 0,85</a:t>
            </a:r>
          </a:p>
          <a:p>
            <a:pPr>
              <a:buNone/>
            </a:pPr>
            <a:r>
              <a:rPr lang="cs-CZ" sz="3000" dirty="0" smtClean="0"/>
              <a:t>i = 0,0325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K= 24 434,81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32609247"/>
              </p:ext>
            </p:extLst>
          </p:nvPr>
        </p:nvGraphicFramePr>
        <p:xfrm>
          <a:off x="539552" y="4941168"/>
          <a:ext cx="8310314" cy="3956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883" name="Equation" r:id="rId3" imgW="4940280" imgH="241200" progId="Equation.3">
                  <p:embed/>
                </p:oleObj>
              </mc:Choice>
              <mc:Fallback>
                <p:oleObj name="Equation" r:id="rId3" imgW="494028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4941168"/>
                        <a:ext cx="8310314" cy="39563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218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Odvoďte obecný vztah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2050" name="Zástupný symbol pro obsah 6"/>
          <p:cNvGraphicFramePr>
            <a:graphicFrameLocks noGrp="1" noChangeAspect="1"/>
          </p:cNvGraphicFramePr>
          <p:nvPr>
            <p:ph idx="1"/>
          </p:nvPr>
        </p:nvGraphicFramePr>
        <p:xfrm>
          <a:off x="467544" y="1772816"/>
          <a:ext cx="5326062" cy="210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Equation" r:id="rId3" imgW="2120900" imgH="838200" progId="Equation.3">
                  <p:embed/>
                </p:oleObj>
              </mc:Choice>
              <mc:Fallback>
                <p:oleObj name="Equation" r:id="rId3" imgW="2120900" imgH="8382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772816"/>
                        <a:ext cx="5326062" cy="2105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Klient ukládal na konci každého roku 4 500Kč</a:t>
            </a:r>
          </a:p>
          <a:p>
            <a:pPr>
              <a:buNone/>
            </a:pPr>
            <a:r>
              <a:rPr lang="cs-CZ" dirty="0" smtClean="0"/>
              <a:t>po dobu 5 let. Banka úročí vklad jednou ročně, </a:t>
            </a:r>
          </a:p>
          <a:p>
            <a:pPr>
              <a:buNone/>
            </a:pPr>
            <a:r>
              <a:rPr lang="cs-CZ" dirty="0" smtClean="0"/>
              <a:t>vždy na konci kalendářního roku s úrokovou</a:t>
            </a:r>
          </a:p>
          <a:p>
            <a:pPr>
              <a:buNone/>
            </a:pPr>
            <a:r>
              <a:rPr lang="cs-CZ" dirty="0" smtClean="0"/>
              <a:t>mírou 3,25%. Kolik bude na kontě klienta na </a:t>
            </a:r>
          </a:p>
          <a:p>
            <a:pPr>
              <a:buNone/>
            </a:pPr>
            <a:r>
              <a:rPr lang="cs-CZ" dirty="0" smtClean="0"/>
              <a:t>konci pátého roku.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5" y="1427480"/>
          <a:ext cx="6144345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8869"/>
                <a:gridCol w="1228869"/>
                <a:gridCol w="1228869"/>
                <a:gridCol w="1228869"/>
                <a:gridCol w="1228869"/>
              </a:tblGrid>
              <a:tr h="356209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 </a:t>
            </a:r>
            <a:r>
              <a:rPr lang="cs-CZ" dirty="0"/>
              <a:t>= 5</a:t>
            </a:r>
          </a:p>
          <a:p>
            <a:pPr>
              <a:buNone/>
            </a:pPr>
            <a:r>
              <a:rPr lang="cs-CZ" dirty="0"/>
              <a:t>k = 0,85</a:t>
            </a:r>
          </a:p>
          <a:p>
            <a:pPr>
              <a:buNone/>
            </a:pPr>
            <a:r>
              <a:rPr lang="cs-CZ" dirty="0"/>
              <a:t>i = 0,0325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5" y="1427480"/>
          <a:ext cx="6144345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8869"/>
                <a:gridCol w="1228869"/>
                <a:gridCol w="1228869"/>
                <a:gridCol w="1228869"/>
                <a:gridCol w="1228869"/>
              </a:tblGrid>
              <a:tr h="356209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968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 </a:t>
            </a:r>
            <a:r>
              <a:rPr lang="cs-CZ" dirty="0"/>
              <a:t>= 5</a:t>
            </a:r>
          </a:p>
          <a:p>
            <a:pPr>
              <a:buNone/>
            </a:pPr>
            <a:r>
              <a:rPr lang="cs-CZ" dirty="0"/>
              <a:t>k = 0,85</a:t>
            </a:r>
          </a:p>
          <a:p>
            <a:pPr>
              <a:buNone/>
            </a:pPr>
            <a:r>
              <a:rPr lang="cs-CZ" dirty="0"/>
              <a:t>i = 0,0325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5" y="1427480"/>
          <a:ext cx="6144345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8869"/>
                <a:gridCol w="1228869"/>
                <a:gridCol w="1228869"/>
                <a:gridCol w="1228869"/>
                <a:gridCol w="1228869"/>
              </a:tblGrid>
              <a:tr h="356209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2192484"/>
              </p:ext>
            </p:extLst>
          </p:nvPr>
        </p:nvGraphicFramePr>
        <p:xfrm>
          <a:off x="323528" y="5445224"/>
          <a:ext cx="8366892" cy="364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0837" name="Equation" r:id="rId3" imgW="5384520" imgH="241200" progId="Equation.3">
                  <p:embed/>
                </p:oleObj>
              </mc:Choice>
              <mc:Fallback>
                <p:oleObj name="Equation" r:id="rId3" imgW="538452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5445224"/>
                        <a:ext cx="8366892" cy="3648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51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65923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 </a:t>
            </a:r>
            <a:r>
              <a:rPr lang="cs-CZ" dirty="0"/>
              <a:t>= 5</a:t>
            </a:r>
          </a:p>
          <a:p>
            <a:pPr>
              <a:buNone/>
            </a:pPr>
            <a:r>
              <a:rPr lang="cs-CZ" dirty="0"/>
              <a:t>k = 0,85</a:t>
            </a:r>
          </a:p>
          <a:p>
            <a:pPr>
              <a:buNone/>
            </a:pPr>
            <a:r>
              <a:rPr lang="cs-CZ" dirty="0"/>
              <a:t>i = 0,0325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K= 23 777,94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5" y="1427480"/>
          <a:ext cx="6144345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8869"/>
                <a:gridCol w="1228869"/>
                <a:gridCol w="1228869"/>
                <a:gridCol w="1228869"/>
                <a:gridCol w="1228869"/>
              </a:tblGrid>
              <a:tr h="356209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</a:tr>
              <a:tr h="35620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4715225"/>
              </p:ext>
            </p:extLst>
          </p:nvPr>
        </p:nvGraphicFramePr>
        <p:xfrm>
          <a:off x="323528" y="5229200"/>
          <a:ext cx="8366892" cy="364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1861" name="Equation" r:id="rId3" imgW="5384520" imgH="241200" progId="Equation.3">
                  <p:embed/>
                </p:oleObj>
              </mc:Choice>
              <mc:Fallback>
                <p:oleObj name="Equation" r:id="rId3" imgW="5384520" imgH="241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5229200"/>
                        <a:ext cx="8366892" cy="3648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39700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4 5000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51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Odvoďte obecný vztah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074" name="Zástupný symbol pro obsah 6"/>
          <p:cNvGraphicFramePr>
            <a:graphicFrameLocks noGrp="1" noChangeAspect="1"/>
          </p:cNvGraphicFramePr>
          <p:nvPr>
            <p:ph idx="1"/>
          </p:nvPr>
        </p:nvGraphicFramePr>
        <p:xfrm>
          <a:off x="395536" y="1556792"/>
          <a:ext cx="4294188" cy="236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Equation" r:id="rId3" imgW="1524000" imgH="838200" progId="Equation.3">
                  <p:embed/>
                </p:oleObj>
              </mc:Choice>
              <mc:Fallback>
                <p:oleObj name="Equation" r:id="rId3" imgW="1524000" imgH="838200" progId="Equation.3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556792"/>
                        <a:ext cx="4294188" cy="2362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Spoření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Ukládáme 21. v měsíci 3 500Kč, banka úročí</a:t>
            </a:r>
          </a:p>
          <a:p>
            <a:pPr>
              <a:buNone/>
            </a:pPr>
            <a:r>
              <a:rPr lang="cs-CZ" dirty="0" smtClean="0"/>
              <a:t>čtvrtletně, úroková míra je 2,5%. Kolik budeme</a:t>
            </a:r>
          </a:p>
          <a:p>
            <a:pPr>
              <a:buNone/>
            </a:pPr>
            <a:r>
              <a:rPr lang="cs-CZ" dirty="0" smtClean="0"/>
              <a:t>mít na kontě na konci roku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r>
              <a:rPr lang="cs-CZ" dirty="0" smtClean="0"/>
              <a:t>II.-III.  t₂ = 39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r>
              <a:rPr lang="cs-CZ" dirty="0" smtClean="0"/>
              <a:t>II.-III.  t₂ = 39  K₂ = 3 500.(1+0,85.0,025.39/360)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r>
              <a:rPr lang="cs-CZ" dirty="0" smtClean="0"/>
              <a:t>II.-III.  t₂ = 39  K₂ = 3 500.(1+0,85.0,025.39/360)</a:t>
            </a:r>
          </a:p>
          <a:p>
            <a:pPr>
              <a:buNone/>
            </a:pPr>
            <a:r>
              <a:rPr lang="cs-CZ" dirty="0" smtClean="0"/>
              <a:t>III.       t₃ = 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r>
              <a:rPr lang="cs-CZ" dirty="0" smtClean="0"/>
              <a:t>II.-III.  t₂ = 39  K₂ = 3 500.(1+0,85.0,025.39/360)</a:t>
            </a:r>
          </a:p>
          <a:p>
            <a:pPr>
              <a:buNone/>
            </a:pPr>
            <a:r>
              <a:rPr lang="cs-CZ" dirty="0" smtClean="0"/>
              <a:t>III.       t₃ =  9   K₃ = 3 500.(1+0,85.0,025.9/360)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kolik bude na kontě na konci 1. čtvrtletí</a:t>
            </a:r>
          </a:p>
          <a:p>
            <a:pPr>
              <a:buNone/>
            </a:pPr>
            <a:r>
              <a:rPr lang="cs-CZ" dirty="0" smtClean="0"/>
              <a:t>I.-III.   t₁ = 69  K₁ = 3 500.(1+0,85.0,025.69/360)</a:t>
            </a:r>
          </a:p>
          <a:p>
            <a:pPr>
              <a:buNone/>
            </a:pPr>
            <a:r>
              <a:rPr lang="cs-CZ" dirty="0" smtClean="0"/>
              <a:t>II.-III.  t₂ = 39  K₂ = 3 500.(1+0,85.0,025.39/360)</a:t>
            </a:r>
          </a:p>
          <a:p>
            <a:pPr>
              <a:buNone/>
            </a:pPr>
            <a:r>
              <a:rPr lang="cs-CZ" dirty="0" smtClean="0"/>
              <a:t>III        t₃ =  9   K₃ = 3 500.(1+0,85.0,025.9/360)  </a:t>
            </a:r>
          </a:p>
          <a:p>
            <a:pPr>
              <a:buNone/>
            </a:pPr>
            <a:r>
              <a:rPr lang="cs-CZ" dirty="0" smtClean="0"/>
              <a:t>K₀ = K₁+ K₂+ K₃ = 3 500.(3+0,85.0,025.117/360)</a:t>
            </a:r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</a:t>
            </a:r>
            <a:r>
              <a:rPr lang="cs-CZ" dirty="0" smtClean="0"/>
              <a:t>10 524,71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úročení s pravidelnými vklady na konci</a:t>
            </a:r>
          </a:p>
          <a:p>
            <a:pPr>
              <a:buNone/>
            </a:pPr>
            <a:r>
              <a:rPr lang="cs-CZ" dirty="0" smtClean="0"/>
              <a:t>   období</a:t>
            </a:r>
          </a:p>
          <a:p>
            <a:pPr>
              <a:buNone/>
            </a:pPr>
            <a:r>
              <a:rPr lang="cs-CZ" dirty="0" smtClean="0"/>
              <a:t>K₀ = 10 524,71</a:t>
            </a:r>
          </a:p>
          <a:p>
            <a:r>
              <a:rPr lang="cs-CZ" dirty="0" smtClean="0"/>
              <a:t>m=4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úročení s pravidelnými vklady na konci</a:t>
            </a:r>
          </a:p>
          <a:p>
            <a:pPr>
              <a:buNone/>
            </a:pPr>
            <a:r>
              <a:rPr lang="cs-CZ" dirty="0" smtClean="0"/>
              <a:t>   období</a:t>
            </a:r>
          </a:p>
          <a:p>
            <a:pPr>
              <a:buNone/>
            </a:pPr>
            <a:r>
              <a:rPr lang="cs-CZ" dirty="0" smtClean="0"/>
              <a:t>K₀ = 10 524,71</a:t>
            </a:r>
          </a:p>
          <a:p>
            <a:r>
              <a:rPr lang="cs-CZ" dirty="0" smtClean="0"/>
              <a:t>m=4</a:t>
            </a:r>
          </a:p>
          <a:p>
            <a:r>
              <a:rPr lang="cs-CZ" dirty="0" smtClean="0"/>
              <a:t>K= 42 435,50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0225" y="1593850"/>
          <a:ext cx="5184775" cy="154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4" name="Equation" r:id="rId3" imgW="2895480" imgH="863280" progId="Equation.3">
                  <p:embed/>
                </p:oleObj>
              </mc:Choice>
              <mc:Fallback>
                <p:oleObj name="Equation" r:id="rId3" imgW="2895480" imgH="8632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0225" y="1593850"/>
                        <a:ext cx="5184775" cy="1546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 naspořit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Máme naspořit za jeden rok 25 000Kč. Vkládat</a:t>
            </a:r>
          </a:p>
          <a:p>
            <a:pPr>
              <a:buNone/>
            </a:pPr>
            <a:r>
              <a:rPr lang="cs-CZ" dirty="0" smtClean="0"/>
              <a:t>budeme jednou měsíčně, úročí se čtvrtletně,</a:t>
            </a:r>
          </a:p>
          <a:p>
            <a:pPr>
              <a:buNone/>
            </a:pPr>
            <a:r>
              <a:rPr lang="cs-CZ" dirty="0" smtClean="0"/>
              <a:t>s úrokovou mírou 2,5%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určíme K₀ pomocí neznámého vkladu V </a:t>
            </a:r>
          </a:p>
          <a:p>
            <a:pPr>
              <a:buNone/>
            </a:pPr>
            <a:r>
              <a:rPr lang="cs-CZ" dirty="0" smtClean="0"/>
              <a:t>K₀= </a:t>
            </a:r>
            <a:r>
              <a:rPr lang="cs-CZ" dirty="0" err="1" smtClean="0"/>
              <a:t>K</a:t>
            </a:r>
            <a:r>
              <a:rPr lang="cs-CZ" dirty="0" smtClean="0"/>
              <a:t>₁+ </a:t>
            </a:r>
            <a:r>
              <a:rPr lang="cs-CZ" dirty="0" err="1" smtClean="0"/>
              <a:t>K</a:t>
            </a:r>
            <a:r>
              <a:rPr lang="cs-CZ" dirty="0" smtClean="0"/>
              <a:t>₂+ </a:t>
            </a:r>
            <a:r>
              <a:rPr lang="cs-CZ" dirty="0" err="1" smtClean="0"/>
              <a:t>K</a:t>
            </a:r>
            <a:r>
              <a:rPr lang="cs-CZ" dirty="0" smtClean="0"/>
              <a:t>₃  </a:t>
            </a:r>
          </a:p>
          <a:p>
            <a:pPr>
              <a:buNone/>
            </a:pPr>
            <a:r>
              <a:rPr lang="cs-CZ" dirty="0" smtClean="0"/>
              <a:t>t₁=90</a:t>
            </a:r>
          </a:p>
          <a:p>
            <a:pPr>
              <a:buNone/>
            </a:pPr>
            <a:r>
              <a:rPr lang="cs-CZ" dirty="0" smtClean="0"/>
              <a:t>t₂=60</a:t>
            </a:r>
          </a:p>
          <a:p>
            <a:pPr>
              <a:buNone/>
            </a:pPr>
            <a:r>
              <a:rPr lang="cs-CZ" dirty="0" smtClean="0"/>
              <a:t>t₃=30</a:t>
            </a:r>
          </a:p>
          <a:p>
            <a:r>
              <a:rPr lang="cs-CZ" dirty="0" smtClean="0"/>
              <a:t>K=25 000</a:t>
            </a:r>
          </a:p>
          <a:p>
            <a:pPr>
              <a:buNone/>
            </a:pPr>
            <a:r>
              <a:rPr lang="cs-CZ" dirty="0" smtClean="0"/>
              <a:t>m=4</a:t>
            </a:r>
          </a:p>
          <a:p>
            <a:pPr>
              <a:buNone/>
            </a:pP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87375" y="1593850"/>
          <a:ext cx="5070475" cy="154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288" name="Equation" r:id="rId3" imgW="2831760" imgH="863280" progId="Equation.3">
                  <p:embed/>
                </p:oleObj>
              </mc:Choice>
              <mc:Fallback>
                <p:oleObj name="Equation" r:id="rId3" imgW="2831760" imgH="8632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7375" y="1593850"/>
                        <a:ext cx="5070475" cy="1546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V= 2 059,51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539</TotalTime>
  <Words>1310</Words>
  <Application>Microsoft Office PowerPoint</Application>
  <PresentationFormat>Předvádění na obrazovce (4:3)</PresentationFormat>
  <Paragraphs>439</Paragraphs>
  <Slides>57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9" baseType="lpstr">
      <vt:lpstr>Cesta</vt:lpstr>
      <vt:lpstr>Equation</vt:lpstr>
      <vt:lpstr>Prezentace aplikace PowerPoint</vt:lpstr>
      <vt:lpstr>Anotace</vt:lpstr>
      <vt:lpstr>Finanční matematika 16</vt:lpstr>
      <vt:lpstr>Spoření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Spoření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Spoření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Odvoďte obecný vztah</vt:lpstr>
      <vt:lpstr>Prezentace aplikace PowerPoint</vt:lpstr>
      <vt:lpstr>Spoření 4</vt:lpstr>
      <vt:lpstr>Prezentace aplikace PowerPoint</vt:lpstr>
      <vt:lpstr>Prezentace aplikace PowerPoint</vt:lpstr>
      <vt:lpstr>Prezentace aplikace PowerPoint</vt:lpstr>
      <vt:lpstr>Prezentace aplikace PowerPoint</vt:lpstr>
      <vt:lpstr>Odvoďte obecný vztah</vt:lpstr>
      <vt:lpstr>Prezentace aplikace PowerPoint</vt:lpstr>
      <vt:lpstr>Spoření 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Jak si naspořit</vt:lpstr>
      <vt:lpstr>Prezentace aplikace PowerPoint</vt:lpstr>
      <vt:lpstr>Prezentace aplikace PowerPoint</vt:lpstr>
      <vt:lpstr>Prezentace aplikace PowerPoint</vt:lpstr>
      <vt:lpstr>Literatura</vt:lpstr>
      <vt:lpstr>Prezentace aplikace PowerPoint</vt:lpstr>
    </vt:vector>
  </TitlesOfParts>
  <Company>dtto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16</dc:title>
  <dc:creator>Mirka</dc:creator>
  <cp:lastModifiedBy>Miroslava Knoblochová</cp:lastModifiedBy>
  <cp:revision>66</cp:revision>
  <dcterms:created xsi:type="dcterms:W3CDTF">2013-01-13T17:54:49Z</dcterms:created>
  <dcterms:modified xsi:type="dcterms:W3CDTF">2013-05-02T06:10:21Z</dcterms:modified>
</cp:coreProperties>
</file>