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9"/>
  </p:notesMasterIdLst>
  <p:sldIdLst>
    <p:sldId id="257" r:id="rId2"/>
    <p:sldId id="258" r:id="rId3"/>
    <p:sldId id="259" r:id="rId4"/>
    <p:sldId id="260" r:id="rId5"/>
    <p:sldId id="278" r:id="rId6"/>
    <p:sldId id="261" r:id="rId7"/>
    <p:sldId id="262" r:id="rId8"/>
    <p:sldId id="263" r:id="rId9"/>
    <p:sldId id="270" r:id="rId10"/>
    <p:sldId id="271" r:id="rId11"/>
    <p:sldId id="272" r:id="rId12"/>
    <p:sldId id="273" r:id="rId13"/>
    <p:sldId id="274" r:id="rId14"/>
    <p:sldId id="275" r:id="rId15"/>
    <p:sldId id="277" r:id="rId16"/>
    <p:sldId id="276" r:id="rId17"/>
    <p:sldId id="264" r:id="rId18"/>
    <p:sldId id="265" r:id="rId19"/>
    <p:sldId id="266" r:id="rId20"/>
    <p:sldId id="267" r:id="rId21"/>
    <p:sldId id="268" r:id="rId22"/>
    <p:sldId id="269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  <p:sldId id="307" r:id="rId50"/>
    <p:sldId id="319" r:id="rId51"/>
    <p:sldId id="308" r:id="rId52"/>
    <p:sldId id="321" r:id="rId53"/>
    <p:sldId id="318" r:id="rId54"/>
    <p:sldId id="320" r:id="rId55"/>
    <p:sldId id="317" r:id="rId56"/>
    <p:sldId id="324" r:id="rId57"/>
    <p:sldId id="322" r:id="rId58"/>
    <p:sldId id="316" r:id="rId59"/>
    <p:sldId id="326" r:id="rId60"/>
    <p:sldId id="325" r:id="rId61"/>
    <p:sldId id="315" r:id="rId62"/>
    <p:sldId id="314" r:id="rId63"/>
    <p:sldId id="313" r:id="rId64"/>
    <p:sldId id="312" r:id="rId65"/>
    <p:sldId id="311" r:id="rId66"/>
    <p:sldId id="309" r:id="rId67"/>
    <p:sldId id="310" r:id="rId6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71B42E-6F7C-4385-85FD-82DE384E29B7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D468A6-FA1F-46E0-8B6B-7D7B576BC6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740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3F9084-0744-409C-8C53-F36B712FB6C5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B42F50-191F-4F3C-A1AA-A82DE9CC61B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3CE3C85-E245-4DCB-A41A-570D76E95E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39229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VY_62_INOVACE_01A_19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produkty 2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Pojmy žáci vyhledávají na internetu ve </a:t>
            </a:r>
          </a:p>
          <a:p>
            <a:pPr>
              <a:buNone/>
            </a:pPr>
            <a:r>
              <a:rPr lang="cs-CZ" dirty="0" smtClean="0"/>
              <a:t>skupinách.Rozhodují o výhodnosti produktu.</a:t>
            </a:r>
          </a:p>
          <a:p>
            <a:pPr>
              <a:buNone/>
            </a:pPr>
            <a:r>
              <a:rPr lang="cs-CZ" dirty="0" smtClean="0"/>
              <a:t>Doplňují na tabuli elektronickým perem</a:t>
            </a:r>
          </a:p>
          <a:p>
            <a:pPr>
              <a:buNone/>
            </a:pPr>
            <a:r>
              <a:rPr lang="cs-CZ" dirty="0" smtClean="0"/>
              <a:t>nebo </a:t>
            </a:r>
            <a:r>
              <a:rPr lang="cs-CZ" dirty="0" err="1" smtClean="0"/>
              <a:t>fixou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dirty="0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Finanční matematika 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produkty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uveďte produkty </a:t>
            </a:r>
            <a:r>
              <a:rPr lang="cs-CZ" smtClean="0"/>
              <a:t>pro spoření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Produkty pro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Vklady na bankovní účty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Produkty pro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Vklady na bankovní účty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Stavební spoření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Produkty pro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Vklady na bankovní účty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Stavební spoření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Investice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pojištění až do výše 100 000 EUR (dle aktuálního kurzu)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pojištění až do výše 100 000 EUR (dle aktuálního kurzu)</a:t>
            </a:r>
          </a:p>
          <a:p>
            <a:r>
              <a:rPr lang="cs-CZ" dirty="0" smtClean="0"/>
              <a:t>z úroků - srážková daň 15% do státního rozpočtu (odvádí banka při každém připsání úroků za nás)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Běžný účet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Běžný účet</a:t>
            </a:r>
          </a:p>
          <a:p>
            <a:r>
              <a:rPr lang="cs-CZ" dirty="0" smtClean="0"/>
              <a:t>B) Termínovaný vklad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Běžný účet</a:t>
            </a:r>
          </a:p>
          <a:p>
            <a:r>
              <a:rPr lang="cs-CZ" dirty="0" smtClean="0"/>
              <a:t>B) Termínovaný vklad</a:t>
            </a:r>
          </a:p>
          <a:p>
            <a:r>
              <a:rPr lang="cs-CZ" dirty="0" smtClean="0"/>
              <a:t>C)  Spořící účet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Vklady na bankovní 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Běžný účet</a:t>
            </a:r>
          </a:p>
          <a:p>
            <a:r>
              <a:rPr lang="cs-CZ" dirty="0" smtClean="0"/>
              <a:t>B) Termínovaný vklad</a:t>
            </a:r>
          </a:p>
          <a:p>
            <a:r>
              <a:rPr lang="cs-CZ" dirty="0" smtClean="0"/>
              <a:t>C)  Spořící účet</a:t>
            </a:r>
          </a:p>
          <a:p>
            <a:r>
              <a:rPr lang="cs-CZ" dirty="0" smtClean="0"/>
              <a:t>D) Vkladní knížky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příspěvek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příspěvek</a:t>
            </a:r>
          </a:p>
          <a:p>
            <a:r>
              <a:rPr lang="cs-CZ" dirty="0" smtClean="0"/>
              <a:t>pravidelné měsíční splátky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příspěvek</a:t>
            </a:r>
          </a:p>
          <a:p>
            <a:r>
              <a:rPr lang="cs-CZ" dirty="0" smtClean="0"/>
              <a:t>pravidelné měsíční splátky</a:t>
            </a:r>
          </a:p>
          <a:p>
            <a:r>
              <a:rPr lang="cs-CZ" dirty="0" smtClean="0"/>
              <a:t>doba spoření 6 let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příspěvek</a:t>
            </a:r>
          </a:p>
          <a:p>
            <a:r>
              <a:rPr lang="cs-CZ" dirty="0" smtClean="0"/>
              <a:t>pravidelné měsíční splátky</a:t>
            </a:r>
          </a:p>
          <a:p>
            <a:r>
              <a:rPr lang="cs-CZ" dirty="0" smtClean="0"/>
              <a:t>doba spoření 6 let</a:t>
            </a:r>
          </a:p>
          <a:p>
            <a:r>
              <a:rPr lang="cs-CZ" dirty="0" smtClean="0"/>
              <a:t>stanovení cílové naspořené částky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příspěvek</a:t>
            </a:r>
          </a:p>
          <a:p>
            <a:r>
              <a:rPr lang="cs-CZ" dirty="0" smtClean="0"/>
              <a:t>pravidelné měsíční splátky</a:t>
            </a:r>
          </a:p>
          <a:p>
            <a:r>
              <a:rPr lang="cs-CZ" dirty="0" smtClean="0"/>
              <a:t>doba spoření 6 let</a:t>
            </a:r>
          </a:p>
          <a:p>
            <a:r>
              <a:rPr lang="cs-CZ" dirty="0" smtClean="0"/>
              <a:t>stanovení cílové naspořené částky</a:t>
            </a:r>
          </a:p>
          <a:p>
            <a:r>
              <a:rPr lang="cs-CZ" dirty="0" smtClean="0"/>
              <a:t>pro podporu vlastního bydlení-možnost výhodného úvěru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 Investice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 Investice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cenných papírů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 Investice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cenných papírů</a:t>
            </a:r>
          </a:p>
          <a:p>
            <a:r>
              <a:rPr lang="cs-CZ" dirty="0" smtClean="0"/>
              <a:t>do podílových fondů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Cenné papíry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Cenné papíry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jsme majiteli cenného papíru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Cenné papíry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jsme majiteli cenného papíru</a:t>
            </a:r>
          </a:p>
          <a:p>
            <a:pPr>
              <a:buFontTx/>
              <a:buChar char="-"/>
            </a:pPr>
            <a:r>
              <a:rPr lang="cs-CZ" dirty="0" smtClean="0"/>
              <a:t>investice není pojištěna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Cenné papíry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jsme majiteli cenného papíru</a:t>
            </a:r>
          </a:p>
          <a:p>
            <a:pPr>
              <a:buFontTx/>
              <a:buChar char="-"/>
            </a:pPr>
            <a:r>
              <a:rPr lang="cs-CZ" dirty="0" smtClean="0"/>
              <a:t>investice není pojištěna</a:t>
            </a:r>
          </a:p>
          <a:p>
            <a:pPr>
              <a:buFontTx/>
              <a:buChar char="-"/>
            </a:pPr>
            <a:r>
              <a:rPr lang="cs-CZ" dirty="0" smtClean="0"/>
              <a:t>nákup a prodej na kapitálovém trhu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Cenné papíry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jsme majiteli cenného papíru</a:t>
            </a:r>
          </a:p>
          <a:p>
            <a:pPr>
              <a:buFontTx/>
              <a:buChar char="-"/>
            </a:pPr>
            <a:r>
              <a:rPr lang="cs-CZ" dirty="0" smtClean="0"/>
              <a:t>investice není pojištěna</a:t>
            </a:r>
          </a:p>
          <a:p>
            <a:pPr>
              <a:buFontTx/>
              <a:buChar char="-"/>
            </a:pPr>
            <a:r>
              <a:rPr lang="cs-CZ" dirty="0" smtClean="0"/>
              <a:t>nákup a prodej na kapitálovém trhu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Akcie – tržní hodnota - dividenda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A) Cenné papíry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jsme majiteli cenného papíru</a:t>
            </a:r>
          </a:p>
          <a:p>
            <a:pPr>
              <a:buFontTx/>
              <a:buChar char="-"/>
            </a:pPr>
            <a:r>
              <a:rPr lang="cs-CZ" dirty="0" smtClean="0"/>
              <a:t>investice není pojištěna</a:t>
            </a:r>
          </a:p>
          <a:p>
            <a:pPr>
              <a:buFontTx/>
              <a:buChar char="-"/>
            </a:pPr>
            <a:r>
              <a:rPr lang="cs-CZ" dirty="0" smtClean="0"/>
              <a:t>nákup a prodej na kapitálovém trhu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Akcie – tržní hodnota - dividenda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Dluhopisy ( obligace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B) Podílové fondy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B) Podílové fondy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investiční společnost s licencí ČNB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B) Podílové fondy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investiční společnost s licencí ČNB</a:t>
            </a:r>
          </a:p>
          <a:p>
            <a:r>
              <a:rPr lang="cs-CZ" dirty="0" smtClean="0"/>
              <a:t>dozor - ČNB a depozitář-banka zprostředkující obchody fondu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B) Podílové fondy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investiční společnost s licencí ČNB</a:t>
            </a:r>
          </a:p>
          <a:p>
            <a:r>
              <a:rPr lang="cs-CZ" dirty="0" smtClean="0"/>
              <a:t>dozor - ČNB a depozitář-banka zprostředkující obchody fondu</a:t>
            </a:r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otevřené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B) Podílové fondy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investiční společnost s licencí ČNB</a:t>
            </a:r>
          </a:p>
          <a:p>
            <a:r>
              <a:rPr lang="cs-CZ" dirty="0" smtClean="0"/>
              <a:t>dozor - ČNB a depozitář-banka zprostředkující obchody fondu</a:t>
            </a:r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otevřené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uzavřené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peněžního trhu - státní pokladniční poukázky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peněžního trhu - státní pokladniční poukázky</a:t>
            </a:r>
          </a:p>
          <a:p>
            <a:pPr>
              <a:buNone/>
            </a:pPr>
            <a:r>
              <a:rPr lang="cs-CZ" dirty="0" smtClean="0"/>
              <a:t>dluhopisové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peněžního trhu - státní pokladniční poukázky</a:t>
            </a:r>
          </a:p>
          <a:p>
            <a:pPr>
              <a:buNone/>
            </a:pPr>
            <a:r>
              <a:rPr lang="cs-CZ" dirty="0" smtClean="0"/>
              <a:t>dluhopisové</a:t>
            </a:r>
          </a:p>
          <a:p>
            <a:pPr>
              <a:buNone/>
            </a:pPr>
            <a:r>
              <a:rPr lang="cs-CZ" dirty="0" smtClean="0"/>
              <a:t>smíšené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peněžního trhu - státní pokladniční poukázky</a:t>
            </a:r>
          </a:p>
          <a:p>
            <a:pPr>
              <a:buNone/>
            </a:pPr>
            <a:r>
              <a:rPr lang="cs-CZ" dirty="0" smtClean="0"/>
              <a:t>dluhopisové</a:t>
            </a:r>
          </a:p>
          <a:p>
            <a:pPr>
              <a:buNone/>
            </a:pPr>
            <a:r>
              <a:rPr lang="cs-CZ" dirty="0" smtClean="0"/>
              <a:t>smíšené</a:t>
            </a:r>
          </a:p>
          <a:p>
            <a:pPr>
              <a:buNone/>
            </a:pPr>
            <a:r>
              <a:rPr lang="cs-CZ" dirty="0" smtClean="0"/>
              <a:t>akciové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peněžního trhu - státní pokladniční poukázky</a:t>
            </a:r>
          </a:p>
          <a:p>
            <a:pPr>
              <a:buNone/>
            </a:pPr>
            <a:r>
              <a:rPr lang="cs-CZ" dirty="0" smtClean="0"/>
              <a:t>dluhopisové</a:t>
            </a:r>
          </a:p>
          <a:p>
            <a:pPr>
              <a:buNone/>
            </a:pPr>
            <a:r>
              <a:rPr lang="cs-CZ" dirty="0" smtClean="0"/>
              <a:t>smíšené</a:t>
            </a:r>
          </a:p>
          <a:p>
            <a:pPr>
              <a:buNone/>
            </a:pPr>
            <a:r>
              <a:rPr lang="cs-CZ" dirty="0" smtClean="0"/>
              <a:t>akciové</a:t>
            </a:r>
          </a:p>
          <a:p>
            <a:pPr>
              <a:buNone/>
            </a:pPr>
            <a:r>
              <a:rPr lang="cs-CZ" dirty="0" smtClean="0"/>
              <a:t>komoditní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peněžního trhu - státní pokladniční poukázky</a:t>
            </a:r>
          </a:p>
          <a:p>
            <a:pPr>
              <a:buNone/>
            </a:pPr>
            <a:r>
              <a:rPr lang="cs-CZ" dirty="0" smtClean="0"/>
              <a:t>dluhopisové</a:t>
            </a:r>
          </a:p>
          <a:p>
            <a:pPr>
              <a:buNone/>
            </a:pPr>
            <a:r>
              <a:rPr lang="cs-CZ" dirty="0" smtClean="0"/>
              <a:t>smíšené</a:t>
            </a:r>
          </a:p>
          <a:p>
            <a:pPr>
              <a:buNone/>
            </a:pPr>
            <a:r>
              <a:rPr lang="cs-CZ" dirty="0" smtClean="0"/>
              <a:t>akciové</a:t>
            </a:r>
          </a:p>
          <a:p>
            <a:pPr>
              <a:buNone/>
            </a:pPr>
            <a:r>
              <a:rPr lang="cs-CZ" dirty="0" smtClean="0"/>
              <a:t>komoditní</a:t>
            </a:r>
          </a:p>
          <a:p>
            <a:pPr>
              <a:buNone/>
            </a:pPr>
            <a:r>
              <a:rPr lang="cs-CZ" dirty="0" smtClean="0"/>
              <a:t>nemovitostní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peněžního trhu - státní pokladniční poukázky</a:t>
            </a:r>
          </a:p>
          <a:p>
            <a:pPr>
              <a:buNone/>
            </a:pPr>
            <a:r>
              <a:rPr lang="cs-CZ" dirty="0" smtClean="0"/>
              <a:t>dluhopisové</a:t>
            </a:r>
          </a:p>
          <a:p>
            <a:pPr>
              <a:buNone/>
            </a:pPr>
            <a:r>
              <a:rPr lang="cs-CZ" dirty="0" smtClean="0"/>
              <a:t>smíšené</a:t>
            </a:r>
          </a:p>
          <a:p>
            <a:pPr>
              <a:buNone/>
            </a:pPr>
            <a:r>
              <a:rPr lang="cs-CZ" dirty="0" smtClean="0"/>
              <a:t>akciové</a:t>
            </a:r>
          </a:p>
          <a:p>
            <a:pPr>
              <a:buNone/>
            </a:pPr>
            <a:r>
              <a:rPr lang="cs-CZ" dirty="0" smtClean="0"/>
              <a:t>komoditní</a:t>
            </a:r>
          </a:p>
          <a:p>
            <a:pPr>
              <a:buNone/>
            </a:pPr>
            <a:r>
              <a:rPr lang="cs-CZ" dirty="0" smtClean="0"/>
              <a:t>nemovitostní</a:t>
            </a:r>
          </a:p>
          <a:p>
            <a:pPr>
              <a:buNone/>
            </a:pPr>
            <a:r>
              <a:rPr lang="cs-CZ" dirty="0" smtClean="0"/>
              <a:t>garantované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podílové listy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podílové listy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nákupem máme právo- na podíl na majetku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podílové listy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nákupem máme právo- na podíl na majetku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- se podílet na ziscích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podílové listy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nákupem máme právo- na podíl na majetku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- se podílet na ziscích</a:t>
            </a:r>
          </a:p>
          <a:p>
            <a:pPr>
              <a:buNone/>
            </a:pPr>
            <a:r>
              <a:rPr lang="cs-CZ" dirty="0" smtClean="0"/>
              <a:t>hrubý a čistý výnos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podílové listy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nákupem máme právo- na podíl na majetku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- se podílet na ziscích</a:t>
            </a:r>
          </a:p>
          <a:p>
            <a:pPr>
              <a:buNone/>
            </a:pPr>
            <a:r>
              <a:rPr lang="cs-CZ" dirty="0" smtClean="0"/>
              <a:t>hrubý a čistý výnos</a:t>
            </a:r>
            <a:endParaRPr lang="cs-CZ" dirty="0"/>
          </a:p>
          <a:p>
            <a:pPr>
              <a:buNone/>
            </a:pPr>
            <a:r>
              <a:rPr lang="cs-CZ" dirty="0" smtClean="0"/>
              <a:t>míra výnosu (výnosnost)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podílové listy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nákupem máme právo- na podíl na majetku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- se podílet na ziscích</a:t>
            </a:r>
          </a:p>
          <a:p>
            <a:pPr>
              <a:buNone/>
            </a:pPr>
            <a:r>
              <a:rPr lang="cs-CZ" dirty="0" smtClean="0"/>
              <a:t>hrubý a čistý výnos</a:t>
            </a:r>
            <a:endParaRPr lang="cs-CZ" dirty="0"/>
          </a:p>
          <a:p>
            <a:pPr>
              <a:buNone/>
            </a:pPr>
            <a:r>
              <a:rPr lang="cs-CZ" dirty="0" smtClean="0"/>
              <a:t>míra výnosu (výnosnost)</a:t>
            </a:r>
          </a:p>
          <a:p>
            <a:pPr>
              <a:buNone/>
            </a:pPr>
            <a:r>
              <a:rPr lang="cs-CZ" dirty="0" smtClean="0"/>
              <a:t>po půl roce bez zdanění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032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032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032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půl roce bez zdanění výnosu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032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půl roce bez zdanění výnosu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výnos,není garantován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032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půl roce bez zdanění výnosu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výnos,není garantován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85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půl roce bez zdanění výnosu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výnos,není garantován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 půl roce bez zdanění výnosu, vyšší výnos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85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půl roce bez zdanění výnosu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výnos,není garantován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 půl roce bez zdanění výnosu, vyšší výnos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Není garantován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385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půl roce bez zdanění výnosu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výnos,není garantován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 půl roce bez zdanění výnosu, vyšší výnos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Není garantován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3 - 4%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39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půl roce bez zdanění výnosu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výnos,není garantován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 půl roce bez zdanění výnosu, vyšší výnos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Není garantován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3 - 4%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 půl roce bez zdanění výnosu, vysoký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Není garantován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39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Finanční produkt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</a:t>
                      </a:r>
                    </a:p>
                    <a:p>
                      <a:r>
                        <a:rPr lang="cs-CZ" dirty="0" smtClean="0"/>
                        <a:t>výnos v % </a:t>
                      </a:r>
                      <a:r>
                        <a:rPr lang="cs-CZ" dirty="0" err="1" smtClean="0"/>
                        <a:t>p.a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Spořící účet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likvidit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spoření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Jistota, vyšší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Omezená likvidita</a:t>
                      </a:r>
                    </a:p>
                    <a:p>
                      <a:r>
                        <a:rPr lang="cs-CZ" dirty="0" smtClean="0"/>
                        <a:t>(cyklus 6 let)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peněžního trhu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půl roce bez zdanění výnosu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výnos,není garantován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dluhopisové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 půl roce bez zdanění výnosu, vyšší výnos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Není garantován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3 - 4%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Fondy akciové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 půl roce bez zdanění výnosu, vysoký výnos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Není garantován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Více než 5%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/>
              <a:t>BRABEC, Jiří. </a:t>
            </a:r>
            <a:r>
              <a:rPr lang="cs-CZ" i="1" dirty="0" smtClean="0"/>
              <a:t>Finanční gramotnost</a:t>
            </a:r>
            <a:r>
              <a:rPr lang="cs-CZ" dirty="0" smtClean="0"/>
              <a:t>. Plzeň: ABC Finančního vzdělávání, 2011, ISBN 978-80-905057-04. </a:t>
            </a:r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</TotalTime>
  <Words>1446</Words>
  <Application>Microsoft Office PowerPoint</Application>
  <PresentationFormat>Předvádění na obrazovce (4:3)</PresentationFormat>
  <Paragraphs>455</Paragraphs>
  <Slides>67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67</vt:i4>
      </vt:variant>
    </vt:vector>
  </HeadingPairs>
  <TitlesOfParts>
    <vt:vector size="68" baseType="lpstr">
      <vt:lpstr>Cesta</vt:lpstr>
      <vt:lpstr>Prezentace aplikace PowerPoint</vt:lpstr>
      <vt:lpstr>Anotace</vt:lpstr>
      <vt:lpstr>Finanční matematika 7</vt:lpstr>
      <vt:lpstr>Finanční produkty</vt:lpstr>
      <vt:lpstr>Opakování</vt:lpstr>
      <vt:lpstr>Produkty pro spoření</vt:lpstr>
      <vt:lpstr>Produkty pro spoření</vt:lpstr>
      <vt:lpstr>Produkty pro spoření</vt:lpstr>
      <vt:lpstr>1) Vklady na bankovní účty</vt:lpstr>
      <vt:lpstr>1) Vklady na bankovní účty</vt:lpstr>
      <vt:lpstr>1) Vklady na bankovní účty</vt:lpstr>
      <vt:lpstr>1) Vklady na bankovní účty</vt:lpstr>
      <vt:lpstr>1) Vklady na bankovní účty</vt:lpstr>
      <vt:lpstr>1) Vklady na bankovní účty</vt:lpstr>
      <vt:lpstr>1) Vklady na bankovní účty</vt:lpstr>
      <vt:lpstr>1) Vklady na bankovní účty</vt:lpstr>
      <vt:lpstr>2) Stavební spoření</vt:lpstr>
      <vt:lpstr>2) Stavební spoření</vt:lpstr>
      <vt:lpstr>2) Stavební spoření</vt:lpstr>
      <vt:lpstr>2) Stavební spoření</vt:lpstr>
      <vt:lpstr>2) Stavební spoření</vt:lpstr>
      <vt:lpstr>2) Stavební spoření</vt:lpstr>
      <vt:lpstr>3) Investice</vt:lpstr>
      <vt:lpstr>3) Investice</vt:lpstr>
      <vt:lpstr>3) Investice</vt:lpstr>
      <vt:lpstr>A) Cenné papíry</vt:lpstr>
      <vt:lpstr>A) Cenné papíry</vt:lpstr>
      <vt:lpstr>A) Cenné papíry</vt:lpstr>
      <vt:lpstr>A) Cenné papíry</vt:lpstr>
      <vt:lpstr>A) Cenné papíry</vt:lpstr>
      <vt:lpstr>A) Cenné papíry</vt:lpstr>
      <vt:lpstr>B) Podílové fondy </vt:lpstr>
      <vt:lpstr>B) Podílové fondy </vt:lpstr>
      <vt:lpstr>B) Podílové fondy </vt:lpstr>
      <vt:lpstr>B) Podílové fondy </vt:lpstr>
      <vt:lpstr>B) Podílové fondy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Doplňte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Literatura</vt:lpstr>
      <vt:lpstr>Prezentace aplikace PowerPoint</vt:lpstr>
    </vt:vector>
  </TitlesOfParts>
  <Company>dtto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Mirka</dc:creator>
  <cp:lastModifiedBy>Miroslava Knoblochová</cp:lastModifiedBy>
  <cp:revision>13</cp:revision>
  <dcterms:created xsi:type="dcterms:W3CDTF">2013-02-24T08:58:44Z</dcterms:created>
  <dcterms:modified xsi:type="dcterms:W3CDTF">2013-05-02T06:14:22Z</dcterms:modified>
</cp:coreProperties>
</file>